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5"/>
  </p:notesMasterIdLst>
  <p:sldIdLst>
    <p:sldId id="256" r:id="rId2"/>
    <p:sldId id="269" r:id="rId3"/>
    <p:sldId id="503" r:id="rId4"/>
    <p:sldId id="270" r:id="rId5"/>
    <p:sldId id="278" r:id="rId6"/>
    <p:sldId id="279" r:id="rId7"/>
    <p:sldId id="280" r:id="rId8"/>
    <p:sldId id="281" r:id="rId9"/>
    <p:sldId id="282" r:id="rId10"/>
    <p:sldId id="283" r:id="rId11"/>
    <p:sldId id="488" r:id="rId12"/>
    <p:sldId id="284" r:id="rId13"/>
    <p:sldId id="316" r:id="rId14"/>
    <p:sldId id="317"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 id="315" r:id="rId44"/>
    <p:sldId id="275" r:id="rId45"/>
    <p:sldId id="276" r:id="rId46"/>
    <p:sldId id="277" r:id="rId47"/>
    <p:sldId id="318" r:id="rId48"/>
    <p:sldId id="322" r:id="rId49"/>
    <p:sldId id="323" r:id="rId50"/>
    <p:sldId id="324" r:id="rId51"/>
    <p:sldId id="325" r:id="rId52"/>
    <p:sldId id="326" r:id="rId53"/>
    <p:sldId id="327" r:id="rId54"/>
    <p:sldId id="328" r:id="rId55"/>
    <p:sldId id="329" r:id="rId56"/>
    <p:sldId id="330" r:id="rId57"/>
    <p:sldId id="331" r:id="rId58"/>
    <p:sldId id="332" r:id="rId59"/>
    <p:sldId id="333" r:id="rId60"/>
    <p:sldId id="337" r:id="rId61"/>
    <p:sldId id="334" r:id="rId62"/>
    <p:sldId id="335" r:id="rId63"/>
    <p:sldId id="336" r:id="rId64"/>
    <p:sldId id="420" r:id="rId65"/>
    <p:sldId id="489" r:id="rId66"/>
    <p:sldId id="406" r:id="rId67"/>
    <p:sldId id="490" r:id="rId68"/>
    <p:sldId id="491" r:id="rId69"/>
    <p:sldId id="492" r:id="rId70"/>
    <p:sldId id="493" r:id="rId71"/>
    <p:sldId id="410" r:id="rId72"/>
    <p:sldId id="494" r:id="rId73"/>
    <p:sldId id="413" r:id="rId74"/>
    <p:sldId id="495" r:id="rId75"/>
    <p:sldId id="412" r:id="rId76"/>
    <p:sldId id="496" r:id="rId77"/>
    <p:sldId id="417" r:id="rId78"/>
    <p:sldId id="418" r:id="rId79"/>
    <p:sldId id="419" r:id="rId80"/>
    <p:sldId id="343" r:id="rId81"/>
    <p:sldId id="347" r:id="rId82"/>
    <p:sldId id="371" r:id="rId83"/>
    <p:sldId id="373" r:id="rId84"/>
    <p:sldId id="497" r:id="rId85"/>
    <p:sldId id="498" r:id="rId86"/>
    <p:sldId id="369" r:id="rId87"/>
    <p:sldId id="370" r:id="rId88"/>
    <p:sldId id="530" r:id="rId89"/>
    <p:sldId id="348" r:id="rId90"/>
    <p:sldId id="499" r:id="rId91"/>
    <p:sldId id="500" r:id="rId92"/>
    <p:sldId id="501" r:id="rId93"/>
    <p:sldId id="344" r:id="rId94"/>
    <p:sldId id="345" r:id="rId95"/>
    <p:sldId id="506" r:id="rId96"/>
    <p:sldId id="351" r:id="rId97"/>
    <p:sldId id="513" r:id="rId98"/>
    <p:sldId id="522" r:id="rId99"/>
    <p:sldId id="352" r:id="rId100"/>
    <p:sldId id="353" r:id="rId101"/>
    <p:sldId id="354" r:id="rId102"/>
    <p:sldId id="355" r:id="rId103"/>
    <p:sldId id="356" r:id="rId104"/>
    <p:sldId id="376" r:id="rId105"/>
    <p:sldId id="377" r:id="rId106"/>
    <p:sldId id="357" r:id="rId107"/>
    <p:sldId id="358" r:id="rId108"/>
    <p:sldId id="359" r:id="rId109"/>
    <p:sldId id="360" r:id="rId110"/>
    <p:sldId id="382" r:id="rId111"/>
    <p:sldId id="383" r:id="rId112"/>
    <p:sldId id="361" r:id="rId113"/>
    <p:sldId id="362" r:id="rId114"/>
    <p:sldId id="363" r:id="rId115"/>
    <p:sldId id="364" r:id="rId116"/>
    <p:sldId id="365" r:id="rId117"/>
    <p:sldId id="366" r:id="rId118"/>
    <p:sldId id="367" r:id="rId119"/>
    <p:sldId id="525" r:id="rId120"/>
    <p:sldId id="526" r:id="rId121"/>
    <p:sldId id="527" r:id="rId122"/>
    <p:sldId id="528" r:id="rId123"/>
    <p:sldId id="378" r:id="rId124"/>
    <p:sldId id="379" r:id="rId125"/>
    <p:sldId id="380" r:id="rId126"/>
    <p:sldId id="381" r:id="rId127"/>
    <p:sldId id="523" r:id="rId128"/>
    <p:sldId id="386" r:id="rId129"/>
    <p:sldId id="387" r:id="rId130"/>
    <p:sldId id="388" r:id="rId131"/>
    <p:sldId id="389" r:id="rId132"/>
    <p:sldId id="390" r:id="rId133"/>
    <p:sldId id="391" r:id="rId134"/>
    <p:sldId id="392" r:id="rId135"/>
    <p:sldId id="393" r:id="rId136"/>
    <p:sldId id="394" r:id="rId137"/>
    <p:sldId id="395" r:id="rId138"/>
    <p:sldId id="396" r:id="rId139"/>
    <p:sldId id="321" r:id="rId140"/>
    <p:sldId id="531" r:id="rId141"/>
    <p:sldId id="532" r:id="rId142"/>
    <p:sldId id="533" r:id="rId143"/>
    <p:sldId id="534" r:id="rId144"/>
    <p:sldId id="535" r:id="rId145"/>
    <p:sldId id="536" r:id="rId146"/>
    <p:sldId id="537" r:id="rId147"/>
    <p:sldId id="538" r:id="rId148"/>
    <p:sldId id="539" r:id="rId149"/>
    <p:sldId id="540" r:id="rId150"/>
    <p:sldId id="541" r:id="rId151"/>
    <p:sldId id="542" r:id="rId152"/>
    <p:sldId id="543" r:id="rId153"/>
    <p:sldId id="544" r:id="rId154"/>
    <p:sldId id="545" r:id="rId155"/>
    <p:sldId id="547" r:id="rId156"/>
    <p:sldId id="548" r:id="rId157"/>
    <p:sldId id="549" r:id="rId158"/>
    <p:sldId id="550" r:id="rId159"/>
    <p:sldId id="551" r:id="rId160"/>
    <p:sldId id="552" r:id="rId161"/>
    <p:sldId id="553" r:id="rId162"/>
    <p:sldId id="569" r:id="rId163"/>
    <p:sldId id="567" r:id="rId164"/>
    <p:sldId id="568" r:id="rId165"/>
    <p:sldId id="320" r:id="rId166"/>
    <p:sldId id="588" r:id="rId167"/>
    <p:sldId id="516" r:id="rId168"/>
    <p:sldId id="517" r:id="rId169"/>
    <p:sldId id="518" r:id="rId170"/>
    <p:sldId id="519" r:id="rId171"/>
    <p:sldId id="520" r:id="rId172"/>
    <p:sldId id="521" r:id="rId173"/>
    <p:sldId id="554" r:id="rId174"/>
    <p:sldId id="555" r:id="rId175"/>
    <p:sldId id="556" r:id="rId176"/>
    <p:sldId id="557" r:id="rId177"/>
    <p:sldId id="558" r:id="rId178"/>
    <p:sldId id="559" r:id="rId179"/>
    <p:sldId id="560" r:id="rId180"/>
    <p:sldId id="561" r:id="rId181"/>
    <p:sldId id="562" r:id="rId182"/>
    <p:sldId id="563" r:id="rId183"/>
    <p:sldId id="564" r:id="rId184"/>
    <p:sldId id="565" r:id="rId185"/>
    <p:sldId id="566" r:id="rId186"/>
    <p:sldId id="576" r:id="rId187"/>
    <p:sldId id="570" r:id="rId188"/>
    <p:sldId id="587" r:id="rId189"/>
    <p:sldId id="589" r:id="rId190"/>
    <p:sldId id="590" r:id="rId191"/>
    <p:sldId id="591" r:id="rId192"/>
    <p:sldId id="592" r:id="rId193"/>
    <p:sldId id="593" r:id="rId194"/>
    <p:sldId id="594" r:id="rId195"/>
    <p:sldId id="595" r:id="rId196"/>
    <p:sldId id="596" r:id="rId197"/>
    <p:sldId id="597" r:id="rId198"/>
    <p:sldId id="600" r:id="rId199"/>
    <p:sldId id="601" r:id="rId200"/>
    <p:sldId id="602" r:id="rId201"/>
    <p:sldId id="603" r:id="rId202"/>
    <p:sldId id="604" r:id="rId203"/>
    <p:sldId id="605" r:id="rId204"/>
    <p:sldId id="606" r:id="rId205"/>
    <p:sldId id="607" r:id="rId206"/>
    <p:sldId id="608" r:id="rId207"/>
    <p:sldId id="609" r:id="rId208"/>
    <p:sldId id="571" r:id="rId209"/>
    <p:sldId id="572" r:id="rId210"/>
    <p:sldId id="573" r:id="rId211"/>
    <p:sldId id="574" r:id="rId212"/>
    <p:sldId id="575" r:id="rId213"/>
    <p:sldId id="586" r:id="rId214"/>
    <p:sldId id="577" r:id="rId215"/>
    <p:sldId id="578" r:id="rId216"/>
    <p:sldId id="579" r:id="rId217"/>
    <p:sldId id="580" r:id="rId218"/>
    <p:sldId id="598" r:id="rId219"/>
    <p:sldId id="599" r:id="rId220"/>
    <p:sldId id="582" r:id="rId221"/>
    <p:sldId id="583" r:id="rId222"/>
    <p:sldId id="584" r:id="rId223"/>
    <p:sldId id="585" r:id="rId224"/>
  </p:sldIdLst>
  <p:sldSz cx="18288000" cy="10287000"/>
  <p:notesSz cx="6858000" cy="9144000"/>
  <p:embeddedFontLst>
    <p:embeddedFont>
      <p:font typeface="Barlow" panose="00000500000000000000" pitchFamily="2" charset="0"/>
      <p:regular r:id="rId226"/>
      <p:bold r:id="rId227"/>
      <p:italic r:id="rId228"/>
      <p:boldItalic r:id="rId229"/>
    </p:embeddedFont>
    <p:embeddedFont>
      <p:font typeface="Open Sans" panose="020B0604020202020204" charset="0"/>
      <p:regular r:id="rId230"/>
      <p:bold r:id="rId231"/>
      <p:italic r:id="rId232"/>
      <p:boldItalic r:id="rId233"/>
    </p:embeddedFont>
    <p:embeddedFont>
      <p:font typeface="Gadugi" panose="020B0502040204020203" pitchFamily="34" charset="0"/>
      <p:regular r:id="rId234"/>
      <p:bold r:id="rId235"/>
    </p:embeddedFont>
    <p:embeddedFont>
      <p:font typeface="Wingdings 3" panose="05040102010807070707" pitchFamily="18" charset="2"/>
      <p:regular r:id="rId236"/>
    </p:embeddedFont>
    <p:embeddedFont>
      <p:font typeface="Lucida Console" panose="020B0609040504020204" pitchFamily="49" charset="0"/>
      <p:regular r:id="rId237"/>
    </p:embeddedFont>
    <p:embeddedFont>
      <p:font typeface="TAN Twinkle" panose="020B0604020202020204" charset="0"/>
      <p:regular r:id="rId238"/>
    </p:embeddedFont>
    <p:embeddedFont>
      <p:font typeface="Segoe UI Semibold" panose="020B0702040204020203" pitchFamily="34" charset="0"/>
      <p:bold r:id="rId239"/>
      <p:boldItalic r:id="rId240"/>
    </p:embeddedFont>
    <p:embeddedFont>
      <p:font typeface="Helvetica" panose="020B0604020202020204" pitchFamily="34" charset="0"/>
      <p:regular r:id="rId241"/>
      <p:bold r:id="rId242"/>
      <p:italic r:id="rId243"/>
      <p:boldItalic r:id="rId244"/>
    </p:embeddedFont>
    <p:embeddedFont>
      <p:font typeface="Calibri" panose="020F0502020204030204" pitchFamily="34" charset="0"/>
      <p:regular r:id="rId245"/>
      <p:bold r:id="rId246"/>
      <p:italic r:id="rId247"/>
      <p:boldItalic r:id="rId248"/>
    </p:embeddedFont>
    <p:embeddedFont>
      <p:font typeface="Fira Sans" panose="020B0604020202020204" charset="0"/>
      <p:regular r:id="rId249"/>
    </p:embeddedFont>
    <p:embeddedFont>
      <p:font typeface="Inter" panose="020B0604020202020204" charset="0"/>
      <p:regular r:id="rId250"/>
    </p:embeddedFont>
    <p:embeddedFont>
      <p:font typeface="Segoe UI" panose="020B0502040204020203" pitchFamily="34" charset="0"/>
      <p:regular r:id="rId251"/>
      <p:bold r:id="rId252"/>
      <p:italic r:id="rId253"/>
      <p:boldItalic r:id="rId254"/>
    </p:embeddedFont>
    <p:embeddedFont>
      <p:font typeface="Varela Round" panose="020B0604020202020204" charset="-79"/>
      <p:regular r:id="rId255"/>
    </p:embeddedFont>
    <p:embeddedFont>
      <p:font typeface="Tw Cen MT" panose="020B0602020104020603" pitchFamily="34" charset="0"/>
      <p:regular r:id="rId256"/>
      <p:bold r:id="rId257"/>
      <p:italic r:id="rId258"/>
      <p:boldItalic r:id="rId259"/>
    </p:embeddedFont>
    <p:embeddedFont>
      <p:font typeface="Tahoma" panose="020B0604030504040204" pitchFamily="34" charset="0"/>
      <p:regular r:id="rId260"/>
      <p:bold r:id="rId2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Usuário Convidado" initials="U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6237"/>
    <a:srgbClr val="C6A28D"/>
    <a:srgbClr val="8686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534BA8-56BB-4BFD-B35E-A398B716ED85}" v="1" dt="2023-06-25T16:25:03.940"/>
  </p1510:revLst>
</p1510:revInfo>
</file>

<file path=ppt/tableStyles.xml><?xml version="1.0" encoding="utf-8"?>
<a:tblStyleLst xmlns:a="http://schemas.openxmlformats.org/drawingml/2006/main" def="{5C22544A-7EE6-4342-B048-85BDC9FD1C3A}">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1" autoAdjust="0"/>
    <p:restoredTop sz="93818" autoAdjust="0"/>
  </p:normalViewPr>
  <p:slideViewPr>
    <p:cSldViewPr>
      <p:cViewPr varScale="1">
        <p:scale>
          <a:sx n="44" d="100"/>
          <a:sy n="44" d="100"/>
        </p:scale>
        <p:origin x="81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font" Target="fonts/font1.fntdata"/><Relationship Id="rId107" Type="http://schemas.openxmlformats.org/officeDocument/2006/relationships/slide" Target="slides/slide106.xml"/><Relationship Id="rId268"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12.fntdata"/><Relationship Id="rId258" Type="http://schemas.openxmlformats.org/officeDocument/2006/relationships/font" Target="fonts/font33.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font" Target="fonts/font2.fntdata"/><Relationship Id="rId248" Type="http://schemas.openxmlformats.org/officeDocument/2006/relationships/font" Target="fonts/font23.fntdata"/><Relationship Id="rId269" Type="http://schemas.microsoft.com/office/2015/10/relationships/revisionInfo" Target="revisionInfo.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font" Target="fonts/font13.fntdata"/><Relationship Id="rId259" Type="http://schemas.openxmlformats.org/officeDocument/2006/relationships/font" Target="fonts/font34.fntdata"/><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font" Target="fonts/font3.fntdata"/><Relationship Id="rId249" Type="http://schemas.openxmlformats.org/officeDocument/2006/relationships/font" Target="fonts/font24.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font" Target="fonts/font35.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font" Target="fonts/font14.fntdata"/><Relationship Id="rId250" Type="http://schemas.openxmlformats.org/officeDocument/2006/relationships/font" Target="fonts/font25.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font" Target="fonts/font4.fntdata"/><Relationship Id="rId240" Type="http://schemas.openxmlformats.org/officeDocument/2006/relationships/font" Target="fonts/font15.fntdata"/><Relationship Id="rId261" Type="http://schemas.openxmlformats.org/officeDocument/2006/relationships/font" Target="fonts/font36.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font" Target="fonts/font5.fntdata"/><Relationship Id="rId251" Type="http://schemas.openxmlformats.org/officeDocument/2006/relationships/font" Target="fonts/font26.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font" Target="fonts/font1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commentAuthors" Target="commentAuthor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font" Target="fonts/font6.fntdata"/><Relationship Id="rId252" Type="http://schemas.openxmlformats.org/officeDocument/2006/relationships/font" Target="fonts/font27.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17.fntdata"/><Relationship Id="rId263"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font" Target="fonts/font7.fntdata"/><Relationship Id="rId253" Type="http://schemas.openxmlformats.org/officeDocument/2006/relationships/font" Target="fonts/font28.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font" Target="fonts/font18.fntdata"/><Relationship Id="rId264"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font" Target="fonts/font8.fntdata"/><Relationship Id="rId254" Type="http://schemas.openxmlformats.org/officeDocument/2006/relationships/font" Target="fonts/font29.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font" Target="fonts/font19.fntdata"/><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theme" Target="theme/theme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font" Target="fonts/font30.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font" Target="fonts/font20.fntdata"/><Relationship Id="rId266"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font" Target="fonts/font10.fntdata"/><Relationship Id="rId256" Type="http://schemas.openxmlformats.org/officeDocument/2006/relationships/font" Target="fonts/font31.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notesMaster" Target="notesMasters/notesMaster1.xml"/><Relationship Id="rId246" Type="http://schemas.openxmlformats.org/officeDocument/2006/relationships/font" Target="fonts/font21.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font" Target="fonts/font11.fntdata"/><Relationship Id="rId257" Type="http://schemas.openxmlformats.org/officeDocument/2006/relationships/font" Target="fonts/font32.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font" Target="fonts/font2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Crispim" userId="74668a9aaaaa8da7" providerId="LiveId" clId="{6E8AF77B-FCDA-45CF-A338-C1F23DA63069}"/>
    <pc:docChg chg="undo custSel addSld delSld modSld sldOrd">
      <pc:chgData name="Ana Crispim" userId="74668a9aaaaa8da7" providerId="LiveId" clId="{6E8AF77B-FCDA-45CF-A338-C1F23DA63069}" dt="2023-06-04T19:21:18.146" v="373" actId="20577"/>
      <pc:docMkLst>
        <pc:docMk/>
      </pc:docMkLst>
      <pc:sldChg chg="addSp delSp modSp mod">
        <pc:chgData name="Ana Crispim" userId="74668a9aaaaa8da7" providerId="LiveId" clId="{6E8AF77B-FCDA-45CF-A338-C1F23DA63069}" dt="2023-06-04T19:20:58.627" v="344" actId="20577"/>
        <pc:sldMkLst>
          <pc:docMk/>
          <pc:sldMk cId="4047864784" sldId="269"/>
        </pc:sldMkLst>
        <pc:spChg chg="add mod">
          <ac:chgData name="Ana Crispim" userId="74668a9aaaaa8da7" providerId="LiveId" clId="{6E8AF77B-FCDA-45CF-A338-C1F23DA63069}" dt="2023-06-04T19:20:58.627" v="344" actId="20577"/>
          <ac:spMkLst>
            <pc:docMk/>
            <pc:sldMk cId="4047864784" sldId="269"/>
            <ac:spMk id="2" creationId="{C085824F-8A16-96B8-42F3-E388DEE657C6}"/>
          </ac:spMkLst>
        </pc:spChg>
        <pc:spChg chg="mod">
          <ac:chgData name="Ana Crispim" userId="74668a9aaaaa8da7" providerId="LiveId" clId="{6E8AF77B-FCDA-45CF-A338-C1F23DA63069}" dt="2023-06-04T19:20:36.135" v="312" actId="1076"/>
          <ac:spMkLst>
            <pc:docMk/>
            <pc:sldMk cId="4047864784" sldId="269"/>
            <ac:spMk id="21" creationId="{00000000-0000-0000-0000-000000000000}"/>
          </ac:spMkLst>
        </pc:spChg>
        <pc:spChg chg="mod">
          <ac:chgData name="Ana Crispim" userId="74668a9aaaaa8da7" providerId="LiveId" clId="{6E8AF77B-FCDA-45CF-A338-C1F23DA63069}" dt="2023-06-04T19:20:36.135" v="312" actId="1076"/>
          <ac:spMkLst>
            <pc:docMk/>
            <pc:sldMk cId="4047864784" sldId="269"/>
            <ac:spMk id="23" creationId="{00000000-0000-0000-0000-000000000000}"/>
          </ac:spMkLst>
        </pc:spChg>
        <pc:spChg chg="mod">
          <ac:chgData name="Ana Crispim" userId="74668a9aaaaa8da7" providerId="LiveId" clId="{6E8AF77B-FCDA-45CF-A338-C1F23DA63069}" dt="2023-06-04T19:19:04.227" v="190" actId="1076"/>
          <ac:spMkLst>
            <pc:docMk/>
            <pc:sldMk cId="4047864784" sldId="269"/>
            <ac:spMk id="25" creationId="{00000000-0000-0000-0000-000000000000}"/>
          </ac:spMkLst>
        </pc:spChg>
        <pc:spChg chg="mod">
          <ac:chgData name="Ana Crispim" userId="74668a9aaaaa8da7" providerId="LiveId" clId="{6E8AF77B-FCDA-45CF-A338-C1F23DA63069}" dt="2023-06-04T19:18:52.663" v="189" actId="1076"/>
          <ac:spMkLst>
            <pc:docMk/>
            <pc:sldMk cId="4047864784" sldId="269"/>
            <ac:spMk id="26" creationId="{00000000-0000-0000-0000-000000000000}"/>
          </ac:spMkLst>
        </pc:spChg>
        <pc:spChg chg="del">
          <ac:chgData name="Ana Crispim" userId="74668a9aaaaa8da7" providerId="LiveId" clId="{6E8AF77B-FCDA-45CF-A338-C1F23DA63069}" dt="2023-06-04T19:20:28.237" v="310" actId="478"/>
          <ac:spMkLst>
            <pc:docMk/>
            <pc:sldMk cId="4047864784" sldId="269"/>
            <ac:spMk id="27" creationId="{00000000-0000-0000-0000-000000000000}"/>
          </ac:spMkLst>
        </pc:spChg>
      </pc:sldChg>
      <pc:sldChg chg="modSp add mod ord">
        <pc:chgData name="Ana Crispim" userId="74668a9aaaaa8da7" providerId="LiveId" clId="{6E8AF77B-FCDA-45CF-A338-C1F23DA63069}" dt="2023-06-04T19:16:54.302" v="43"/>
        <pc:sldMkLst>
          <pc:docMk/>
          <pc:sldMk cId="2108504910" sldId="318"/>
        </pc:sldMkLst>
        <pc:spChg chg="mod">
          <ac:chgData name="Ana Crispim" userId="74668a9aaaaa8da7" providerId="LiveId" clId="{6E8AF77B-FCDA-45CF-A338-C1F23DA63069}" dt="2023-06-04T19:16:14.847" v="12" actId="20577"/>
          <ac:spMkLst>
            <pc:docMk/>
            <pc:sldMk cId="2108504910" sldId="318"/>
            <ac:spMk id="21" creationId="{00000000-0000-0000-0000-000000000000}"/>
          </ac:spMkLst>
        </pc:spChg>
      </pc:sldChg>
      <pc:sldChg chg="modSp add mod ord">
        <pc:chgData name="Ana Crispim" userId="74668a9aaaaa8da7" providerId="LiveId" clId="{6E8AF77B-FCDA-45CF-A338-C1F23DA63069}" dt="2023-06-04T19:21:18.146" v="373" actId="20577"/>
        <pc:sldMkLst>
          <pc:docMk/>
          <pc:sldMk cId="1510238041" sldId="319"/>
        </pc:sldMkLst>
        <pc:spChg chg="mod">
          <ac:chgData name="Ana Crispim" userId="74668a9aaaaa8da7" providerId="LiveId" clId="{6E8AF77B-FCDA-45CF-A338-C1F23DA63069}" dt="2023-06-04T19:21:18.146" v="373" actId="20577"/>
          <ac:spMkLst>
            <pc:docMk/>
            <pc:sldMk cId="1510238041" sldId="319"/>
            <ac:spMk id="21" creationId="{00000000-0000-0000-0000-000000000000}"/>
          </ac:spMkLst>
        </pc:spChg>
      </pc:sldChg>
      <pc:sldChg chg="modSp add mod">
        <pc:chgData name="Ana Crispim" userId="74668a9aaaaa8da7" providerId="LiveId" clId="{6E8AF77B-FCDA-45CF-A338-C1F23DA63069}" dt="2023-06-04T19:17:47.757" v="152" actId="20577"/>
        <pc:sldMkLst>
          <pc:docMk/>
          <pc:sldMk cId="2821898326" sldId="320"/>
        </pc:sldMkLst>
        <pc:spChg chg="mod">
          <ac:chgData name="Ana Crispim" userId="74668a9aaaaa8da7" providerId="LiveId" clId="{6E8AF77B-FCDA-45CF-A338-C1F23DA63069}" dt="2023-06-04T19:17:47.757" v="152" actId="20577"/>
          <ac:spMkLst>
            <pc:docMk/>
            <pc:sldMk cId="2821898326" sldId="320"/>
            <ac:spMk id="21" creationId="{00000000-0000-0000-0000-000000000000}"/>
          </ac:spMkLst>
        </pc:spChg>
      </pc:sldChg>
      <pc:sldChg chg="add del">
        <pc:chgData name="Ana Crispim" userId="74668a9aaaaa8da7" providerId="LiveId" clId="{6E8AF77B-FCDA-45CF-A338-C1F23DA63069}" dt="2023-06-04T19:19:36.392" v="229" actId="47"/>
        <pc:sldMkLst>
          <pc:docMk/>
          <pc:sldMk cId="975960493" sldId="321"/>
        </pc:sldMkLst>
      </pc:sldChg>
      <pc:sldChg chg="add">
        <pc:chgData name="Ana Crispim" userId="74668a9aaaaa8da7" providerId="LiveId" clId="{6E8AF77B-FCDA-45CF-A338-C1F23DA63069}" dt="2023-06-04T19:21:09.059" v="345"/>
        <pc:sldMkLst>
          <pc:docMk/>
          <pc:sldMk cId="1080084340" sldId="321"/>
        </pc:sldMkLst>
      </pc:sldChg>
    </pc:docChg>
  </pc:docChgLst>
  <pc:docChgLst>
    <pc:chgData name="Ana Crispim" userId="74668a9aaaaa8da7" providerId="LiveId" clId="{6C534BA8-56BB-4BFD-B35E-A398B716ED85}"/>
    <pc:docChg chg="custSel addSld modSld">
      <pc:chgData name="Ana Crispim" userId="74668a9aaaaa8da7" providerId="LiveId" clId="{6C534BA8-56BB-4BFD-B35E-A398B716ED85}" dt="2023-06-25T16:25:04.183" v="2" actId="27636"/>
      <pc:docMkLst>
        <pc:docMk/>
      </pc:docMkLst>
      <pc:sldChg chg="modSp mod">
        <pc:chgData name="Ana Crispim" userId="74668a9aaaaa8da7" providerId="LiveId" clId="{6C534BA8-56BB-4BFD-B35E-A398B716ED85}" dt="2023-06-25T16:25:04.174" v="1" actId="27636"/>
        <pc:sldMkLst>
          <pc:docMk/>
          <pc:sldMk cId="2926696847" sldId="363"/>
        </pc:sldMkLst>
        <pc:spChg chg="mod">
          <ac:chgData name="Ana Crispim" userId="74668a9aaaaa8da7" providerId="LiveId" clId="{6C534BA8-56BB-4BFD-B35E-A398B716ED85}" dt="2023-06-25T16:25:04.174" v="1" actId="27636"/>
          <ac:spMkLst>
            <pc:docMk/>
            <pc:sldMk cId="2926696847" sldId="363"/>
            <ac:spMk id="3" creationId="{00000000-0000-0000-0000-000000000000}"/>
          </ac:spMkLst>
        </pc:spChg>
      </pc:sldChg>
      <pc:sldChg chg="modSp mod">
        <pc:chgData name="Ana Crispim" userId="74668a9aaaaa8da7" providerId="LiveId" clId="{6C534BA8-56BB-4BFD-B35E-A398B716ED85}" dt="2023-06-25T16:25:04.183" v="2" actId="27636"/>
        <pc:sldMkLst>
          <pc:docMk/>
          <pc:sldMk cId="3643400877" sldId="398"/>
        </pc:sldMkLst>
        <pc:spChg chg="mod">
          <ac:chgData name="Ana Crispim" userId="74668a9aaaaa8da7" providerId="LiveId" clId="{6C534BA8-56BB-4BFD-B35E-A398B716ED85}" dt="2023-06-25T16:25:04.183" v="2" actId="27636"/>
          <ac:spMkLst>
            <pc:docMk/>
            <pc:sldMk cId="3643400877" sldId="398"/>
            <ac:spMk id="3" creationId="{00000000-0000-0000-0000-000000000000}"/>
          </ac:spMkLst>
        </pc:spChg>
      </pc:sldChg>
      <pc:sldChg chg="add">
        <pc:chgData name="Ana Crispim" userId="74668a9aaaaa8da7" providerId="LiveId" clId="{6C534BA8-56BB-4BFD-B35E-A398B716ED85}" dt="2023-06-25T16:25:03.930" v="0"/>
        <pc:sldMkLst>
          <pc:docMk/>
          <pc:sldMk cId="3354437579" sldId="50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3C260B-88BC-45B1-856E-7EC91B966D21}" type="datetimeFigureOut">
              <a:rPr lang="pt-BR" smtClean="0"/>
              <a:t>21/03/2024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DB72CC-71C1-4557-B94B-0BC9A78C5629}" type="slidenum">
              <a:rPr lang="pt-BR" smtClean="0"/>
              <a:t>‹nº›</a:t>
            </a:fld>
            <a:endParaRPr lang="pt-BR"/>
          </a:p>
        </p:txBody>
      </p:sp>
    </p:spTree>
    <p:extLst>
      <p:ext uri="{BB962C8B-B14F-4D97-AF65-F5344CB8AC3E}">
        <p14:creationId xmlns:p14="http://schemas.microsoft.com/office/powerpoint/2010/main" val="3538586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www.tidyverse.org/packages"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tidyverse.org/packages"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a:t>
            </a:fld>
            <a:endParaRPr lang="en-GB"/>
          </a:p>
        </p:txBody>
      </p:sp>
    </p:spTree>
    <p:extLst>
      <p:ext uri="{BB962C8B-B14F-4D97-AF65-F5344CB8AC3E}">
        <p14:creationId xmlns:p14="http://schemas.microsoft.com/office/powerpoint/2010/main" val="734392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14</a:t>
            </a:fld>
            <a:endParaRPr lang="en-GB"/>
          </a:p>
        </p:txBody>
      </p:sp>
    </p:spTree>
    <p:extLst>
      <p:ext uri="{BB962C8B-B14F-4D97-AF65-F5344CB8AC3E}">
        <p14:creationId xmlns:p14="http://schemas.microsoft.com/office/powerpoint/2010/main" val="494669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116</a:t>
            </a:fld>
            <a:endParaRPr lang="en-GB"/>
          </a:p>
        </p:txBody>
      </p:sp>
    </p:spTree>
    <p:extLst>
      <p:ext uri="{BB962C8B-B14F-4D97-AF65-F5344CB8AC3E}">
        <p14:creationId xmlns:p14="http://schemas.microsoft.com/office/powerpoint/2010/main" val="27383535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117</a:t>
            </a:fld>
            <a:endParaRPr lang="en-GB"/>
          </a:p>
        </p:txBody>
      </p:sp>
    </p:spTree>
    <p:extLst>
      <p:ext uri="{BB962C8B-B14F-4D97-AF65-F5344CB8AC3E}">
        <p14:creationId xmlns:p14="http://schemas.microsoft.com/office/powerpoint/2010/main" val="9632832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118</a:t>
            </a:fld>
            <a:endParaRPr lang="en-GB"/>
          </a:p>
        </p:txBody>
      </p:sp>
    </p:spTree>
    <p:extLst>
      <p:ext uri="{BB962C8B-B14F-4D97-AF65-F5344CB8AC3E}">
        <p14:creationId xmlns:p14="http://schemas.microsoft.com/office/powerpoint/2010/main" val="39641092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119</a:t>
            </a:fld>
            <a:endParaRPr lang="en-GB"/>
          </a:p>
        </p:txBody>
      </p:sp>
    </p:spTree>
    <p:extLst>
      <p:ext uri="{BB962C8B-B14F-4D97-AF65-F5344CB8AC3E}">
        <p14:creationId xmlns:p14="http://schemas.microsoft.com/office/powerpoint/2010/main" val="15152445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120</a:t>
            </a:fld>
            <a:endParaRPr lang="en-GB"/>
          </a:p>
        </p:txBody>
      </p:sp>
    </p:spTree>
    <p:extLst>
      <p:ext uri="{BB962C8B-B14F-4D97-AF65-F5344CB8AC3E}">
        <p14:creationId xmlns:p14="http://schemas.microsoft.com/office/powerpoint/2010/main" val="10221004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121</a:t>
            </a:fld>
            <a:endParaRPr lang="en-GB"/>
          </a:p>
        </p:txBody>
      </p:sp>
    </p:spTree>
    <p:extLst>
      <p:ext uri="{BB962C8B-B14F-4D97-AF65-F5344CB8AC3E}">
        <p14:creationId xmlns:p14="http://schemas.microsoft.com/office/powerpoint/2010/main" val="32031842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122</a:t>
            </a:fld>
            <a:endParaRPr lang="en-GB"/>
          </a:p>
        </p:txBody>
      </p:sp>
    </p:spTree>
    <p:extLst>
      <p:ext uri="{BB962C8B-B14F-4D97-AF65-F5344CB8AC3E}">
        <p14:creationId xmlns:p14="http://schemas.microsoft.com/office/powerpoint/2010/main" val="38028405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124</a:t>
            </a:fld>
            <a:endParaRPr lang="en-GB"/>
          </a:p>
        </p:txBody>
      </p:sp>
    </p:spTree>
    <p:extLst>
      <p:ext uri="{BB962C8B-B14F-4D97-AF65-F5344CB8AC3E}">
        <p14:creationId xmlns:p14="http://schemas.microsoft.com/office/powerpoint/2010/main" val="377261079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125</a:t>
            </a:fld>
            <a:endParaRPr lang="en-GB"/>
          </a:p>
        </p:txBody>
      </p:sp>
    </p:spTree>
    <p:extLst>
      <p:ext uri="{BB962C8B-B14F-4D97-AF65-F5344CB8AC3E}">
        <p14:creationId xmlns:p14="http://schemas.microsoft.com/office/powerpoint/2010/main" val="22284620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126</a:t>
            </a:fld>
            <a:endParaRPr lang="en-GB"/>
          </a:p>
        </p:txBody>
      </p:sp>
    </p:spTree>
    <p:extLst>
      <p:ext uri="{BB962C8B-B14F-4D97-AF65-F5344CB8AC3E}">
        <p14:creationId xmlns:p14="http://schemas.microsoft.com/office/powerpoint/2010/main" val="2222571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15</a:t>
            </a:fld>
            <a:endParaRPr lang="en-GB"/>
          </a:p>
        </p:txBody>
      </p:sp>
    </p:spTree>
    <p:extLst>
      <p:ext uri="{BB962C8B-B14F-4D97-AF65-F5344CB8AC3E}">
        <p14:creationId xmlns:p14="http://schemas.microsoft.com/office/powerpoint/2010/main" val="306417457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127</a:t>
            </a:fld>
            <a:endParaRPr lang="en-GB"/>
          </a:p>
        </p:txBody>
      </p:sp>
    </p:spTree>
    <p:extLst>
      <p:ext uri="{BB962C8B-B14F-4D97-AF65-F5344CB8AC3E}">
        <p14:creationId xmlns:p14="http://schemas.microsoft.com/office/powerpoint/2010/main" val="39812988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129</a:t>
            </a:fld>
            <a:endParaRPr lang="en-GB"/>
          </a:p>
        </p:txBody>
      </p:sp>
    </p:spTree>
    <p:extLst>
      <p:ext uri="{BB962C8B-B14F-4D97-AF65-F5344CB8AC3E}">
        <p14:creationId xmlns:p14="http://schemas.microsoft.com/office/powerpoint/2010/main" val="13493715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130</a:t>
            </a:fld>
            <a:endParaRPr lang="en-GB"/>
          </a:p>
        </p:txBody>
      </p:sp>
    </p:spTree>
    <p:extLst>
      <p:ext uri="{BB962C8B-B14F-4D97-AF65-F5344CB8AC3E}">
        <p14:creationId xmlns:p14="http://schemas.microsoft.com/office/powerpoint/2010/main" val="392599729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132</a:t>
            </a:fld>
            <a:endParaRPr lang="en-GB"/>
          </a:p>
        </p:txBody>
      </p:sp>
    </p:spTree>
    <p:extLst>
      <p:ext uri="{BB962C8B-B14F-4D97-AF65-F5344CB8AC3E}">
        <p14:creationId xmlns:p14="http://schemas.microsoft.com/office/powerpoint/2010/main" val="37444097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133</a:t>
            </a:fld>
            <a:endParaRPr lang="en-GB"/>
          </a:p>
        </p:txBody>
      </p:sp>
    </p:spTree>
    <p:extLst>
      <p:ext uri="{BB962C8B-B14F-4D97-AF65-F5344CB8AC3E}">
        <p14:creationId xmlns:p14="http://schemas.microsoft.com/office/powerpoint/2010/main" val="14315838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134</a:t>
            </a:fld>
            <a:endParaRPr lang="en-GB"/>
          </a:p>
        </p:txBody>
      </p:sp>
    </p:spTree>
    <p:extLst>
      <p:ext uri="{BB962C8B-B14F-4D97-AF65-F5344CB8AC3E}">
        <p14:creationId xmlns:p14="http://schemas.microsoft.com/office/powerpoint/2010/main" val="70929345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135</a:t>
            </a:fld>
            <a:endParaRPr lang="en-GB"/>
          </a:p>
        </p:txBody>
      </p:sp>
    </p:spTree>
    <p:extLst>
      <p:ext uri="{BB962C8B-B14F-4D97-AF65-F5344CB8AC3E}">
        <p14:creationId xmlns:p14="http://schemas.microsoft.com/office/powerpoint/2010/main" val="13960489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137</a:t>
            </a:fld>
            <a:endParaRPr lang="en-GB"/>
          </a:p>
        </p:txBody>
      </p:sp>
    </p:spTree>
    <p:extLst>
      <p:ext uri="{BB962C8B-B14F-4D97-AF65-F5344CB8AC3E}">
        <p14:creationId xmlns:p14="http://schemas.microsoft.com/office/powerpoint/2010/main" val="339344625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138</a:t>
            </a:fld>
            <a:endParaRPr lang="en-GB"/>
          </a:p>
        </p:txBody>
      </p:sp>
    </p:spTree>
    <p:extLst>
      <p:ext uri="{BB962C8B-B14F-4D97-AF65-F5344CB8AC3E}">
        <p14:creationId xmlns:p14="http://schemas.microsoft.com/office/powerpoint/2010/main" val="233167970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1" i="0" kern="1200">
                <a:solidFill>
                  <a:schemeClr val="tx1"/>
                </a:solidFill>
                <a:effectLst/>
                <a:latin typeface="+mn-lt"/>
                <a:ea typeface="+mn-ea"/>
                <a:cs typeface="+mn-cs"/>
              </a:rPr>
              <a:t>Descriptive analytics</a:t>
            </a:r>
            <a:r>
              <a:rPr lang="en-US" sz="1200" b="0" i="0" kern="1200">
                <a:solidFill>
                  <a:schemeClr val="tx1"/>
                </a:solidFill>
                <a:effectLst/>
                <a:latin typeface="+mn-lt"/>
                <a:ea typeface="+mn-ea"/>
                <a:cs typeface="+mn-cs"/>
              </a:rPr>
              <a:t> tell us what happened.</a:t>
            </a:r>
          </a:p>
          <a:p>
            <a:r>
              <a:rPr lang="en-US" sz="1200" b="1" i="0" kern="1200">
                <a:solidFill>
                  <a:schemeClr val="tx1"/>
                </a:solidFill>
                <a:effectLst/>
                <a:latin typeface="+mn-lt"/>
                <a:ea typeface="+mn-ea"/>
                <a:cs typeface="+mn-cs"/>
              </a:rPr>
              <a:t>Diagnostic analytics</a:t>
            </a:r>
            <a:r>
              <a:rPr lang="en-US" sz="1200" b="0" i="0" kern="1200">
                <a:solidFill>
                  <a:schemeClr val="tx1"/>
                </a:solidFill>
                <a:effectLst/>
                <a:latin typeface="+mn-lt"/>
                <a:ea typeface="+mn-ea"/>
                <a:cs typeface="+mn-cs"/>
              </a:rPr>
              <a:t> tell us why something happened.</a:t>
            </a:r>
          </a:p>
          <a:p>
            <a:r>
              <a:rPr lang="en-US" sz="1200" b="1" i="0" kern="1200">
                <a:solidFill>
                  <a:schemeClr val="tx1"/>
                </a:solidFill>
                <a:effectLst/>
                <a:latin typeface="+mn-lt"/>
                <a:ea typeface="+mn-ea"/>
                <a:cs typeface="+mn-cs"/>
              </a:rPr>
              <a:t>Predictive analytics</a:t>
            </a:r>
            <a:r>
              <a:rPr lang="en-US" sz="1200" b="0" i="0" kern="1200">
                <a:solidFill>
                  <a:schemeClr val="tx1"/>
                </a:solidFill>
                <a:effectLst/>
                <a:latin typeface="+mn-lt"/>
                <a:ea typeface="+mn-ea"/>
                <a:cs typeface="+mn-cs"/>
              </a:rPr>
              <a:t> tell us what will likely happen in the future.</a:t>
            </a:r>
          </a:p>
          <a:p>
            <a:r>
              <a:rPr lang="en-US" sz="1200" b="1" i="0" kern="1200">
                <a:solidFill>
                  <a:schemeClr val="tx1"/>
                </a:solidFill>
                <a:effectLst/>
                <a:latin typeface="+mn-lt"/>
                <a:ea typeface="+mn-ea"/>
                <a:cs typeface="+mn-cs"/>
              </a:rPr>
              <a:t>Prescriptive analytics</a:t>
            </a:r>
            <a:r>
              <a:rPr lang="en-US" sz="1200" b="0" i="0" kern="1200">
                <a:solidFill>
                  <a:schemeClr val="tx1"/>
                </a:solidFill>
                <a:effectLst/>
                <a:latin typeface="+mn-lt"/>
                <a:ea typeface="+mn-ea"/>
                <a:cs typeface="+mn-cs"/>
              </a:rPr>
              <a:t> tell us how to act.</a:t>
            </a:r>
          </a:p>
          <a:p>
            <a:r>
              <a:rPr lang="en-US" sz="1200" b="0" i="0" kern="1200">
                <a:solidFill>
                  <a:schemeClr val="tx1"/>
                </a:solidFill>
                <a:effectLst/>
                <a:latin typeface="+mn-lt"/>
                <a:ea typeface="+mn-ea"/>
                <a:cs typeface="+mn-cs"/>
              </a:rPr>
              <a:t>People who work with data analytics will typically explore each of these four areas using the data analysis process, which includes </a:t>
            </a:r>
            <a:r>
              <a:rPr lang="en-US" sz="1200" b="1" i="0" kern="1200">
                <a:solidFill>
                  <a:schemeClr val="tx1"/>
                </a:solidFill>
                <a:effectLst/>
                <a:latin typeface="+mn-lt"/>
                <a:ea typeface="+mn-ea"/>
                <a:cs typeface="+mn-cs"/>
              </a:rPr>
              <a:t>identifying</a:t>
            </a:r>
            <a:r>
              <a:rPr lang="en-US" sz="1200" b="0" i="0" kern="1200">
                <a:solidFill>
                  <a:schemeClr val="tx1"/>
                </a:solidFill>
                <a:effectLst/>
                <a:latin typeface="+mn-lt"/>
                <a:ea typeface="+mn-ea"/>
                <a:cs typeface="+mn-cs"/>
              </a:rPr>
              <a:t> the question, </a:t>
            </a:r>
            <a:r>
              <a:rPr lang="en-US" sz="1200" b="1" i="0" kern="1200">
                <a:solidFill>
                  <a:schemeClr val="tx1"/>
                </a:solidFill>
                <a:effectLst/>
                <a:latin typeface="+mn-lt"/>
                <a:ea typeface="+mn-ea"/>
                <a:cs typeface="+mn-cs"/>
              </a:rPr>
              <a:t>collecting</a:t>
            </a:r>
            <a:r>
              <a:rPr lang="en-US" sz="1200" b="0" i="0" kern="1200">
                <a:solidFill>
                  <a:schemeClr val="tx1"/>
                </a:solidFill>
                <a:effectLst/>
                <a:latin typeface="+mn-lt"/>
                <a:ea typeface="+mn-ea"/>
                <a:cs typeface="+mn-cs"/>
              </a:rPr>
              <a:t> raw data, </a:t>
            </a:r>
            <a:r>
              <a:rPr lang="en-US" sz="1200" b="1" i="0" kern="1200">
                <a:solidFill>
                  <a:schemeClr val="tx1"/>
                </a:solidFill>
                <a:effectLst/>
                <a:latin typeface="+mn-lt"/>
                <a:ea typeface="+mn-ea"/>
                <a:cs typeface="+mn-cs"/>
              </a:rPr>
              <a:t>cleaning</a:t>
            </a:r>
            <a:r>
              <a:rPr lang="en-US" sz="1200" b="0" i="0" kern="1200">
                <a:solidFill>
                  <a:schemeClr val="tx1"/>
                </a:solidFill>
                <a:effectLst/>
                <a:latin typeface="+mn-lt"/>
                <a:ea typeface="+mn-ea"/>
                <a:cs typeface="+mn-cs"/>
              </a:rPr>
              <a:t> data, </a:t>
            </a:r>
            <a:r>
              <a:rPr lang="en-US" sz="1200" b="1" i="0" kern="1200">
                <a:solidFill>
                  <a:schemeClr val="tx1"/>
                </a:solidFill>
                <a:effectLst/>
                <a:latin typeface="+mn-lt"/>
                <a:ea typeface="+mn-ea"/>
                <a:cs typeface="+mn-cs"/>
              </a:rPr>
              <a:t>analyzing</a:t>
            </a:r>
            <a:r>
              <a:rPr lang="en-US" sz="1200" b="0" i="0" kern="1200">
                <a:solidFill>
                  <a:schemeClr val="tx1"/>
                </a:solidFill>
                <a:effectLst/>
                <a:latin typeface="+mn-lt"/>
                <a:ea typeface="+mn-ea"/>
                <a:cs typeface="+mn-cs"/>
              </a:rPr>
              <a:t> data, and </a:t>
            </a:r>
            <a:r>
              <a:rPr lang="en-US" sz="1200" b="1" i="0" kern="1200">
                <a:solidFill>
                  <a:schemeClr val="tx1"/>
                </a:solidFill>
                <a:effectLst/>
                <a:latin typeface="+mn-lt"/>
                <a:ea typeface="+mn-ea"/>
                <a:cs typeface="+mn-cs"/>
              </a:rPr>
              <a:t>interpreting</a:t>
            </a:r>
            <a:r>
              <a:rPr lang="en-US" sz="1200" b="0" i="0" kern="1200">
                <a:solidFill>
                  <a:schemeClr val="tx1"/>
                </a:solidFill>
                <a:effectLst/>
                <a:latin typeface="+mn-lt"/>
                <a:ea typeface="+mn-ea"/>
                <a:cs typeface="+mn-cs"/>
              </a:rPr>
              <a:t> the results.</a:t>
            </a:r>
          </a:p>
          <a:p>
            <a:endParaRPr lang="pt-BR"/>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579BC0-68A3-4E58-83C8-AD9EF53747D4}"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466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16</a:t>
            </a:fld>
            <a:endParaRPr lang="en-GB"/>
          </a:p>
        </p:txBody>
      </p:sp>
    </p:spTree>
    <p:extLst>
      <p:ext uri="{BB962C8B-B14F-4D97-AF65-F5344CB8AC3E}">
        <p14:creationId xmlns:p14="http://schemas.microsoft.com/office/powerpoint/2010/main" val="65269326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1" i="0" kern="1200">
                <a:solidFill>
                  <a:schemeClr val="tx1"/>
                </a:solidFill>
                <a:effectLst/>
                <a:latin typeface="+mn-lt"/>
                <a:ea typeface="+mn-ea"/>
                <a:cs typeface="+mn-cs"/>
              </a:rPr>
              <a:t>Descriptive analytics</a:t>
            </a:r>
            <a:r>
              <a:rPr lang="en-US" sz="1200" b="0" i="0" kern="1200">
                <a:solidFill>
                  <a:schemeClr val="tx1"/>
                </a:solidFill>
                <a:effectLst/>
                <a:latin typeface="+mn-lt"/>
                <a:ea typeface="+mn-ea"/>
                <a:cs typeface="+mn-cs"/>
              </a:rPr>
              <a:t> tell us what happened.</a:t>
            </a:r>
          </a:p>
          <a:p>
            <a:r>
              <a:rPr lang="en-US" sz="1200" b="1" i="0" kern="1200">
                <a:solidFill>
                  <a:schemeClr val="tx1"/>
                </a:solidFill>
                <a:effectLst/>
                <a:latin typeface="+mn-lt"/>
                <a:ea typeface="+mn-ea"/>
                <a:cs typeface="+mn-cs"/>
              </a:rPr>
              <a:t>Diagnostic analytics</a:t>
            </a:r>
            <a:r>
              <a:rPr lang="en-US" sz="1200" b="0" i="0" kern="1200">
                <a:solidFill>
                  <a:schemeClr val="tx1"/>
                </a:solidFill>
                <a:effectLst/>
                <a:latin typeface="+mn-lt"/>
                <a:ea typeface="+mn-ea"/>
                <a:cs typeface="+mn-cs"/>
              </a:rPr>
              <a:t> tell us why something happened.</a:t>
            </a:r>
          </a:p>
          <a:p>
            <a:r>
              <a:rPr lang="en-US" sz="1200" b="1" i="0" kern="1200">
                <a:solidFill>
                  <a:schemeClr val="tx1"/>
                </a:solidFill>
                <a:effectLst/>
                <a:latin typeface="+mn-lt"/>
                <a:ea typeface="+mn-ea"/>
                <a:cs typeface="+mn-cs"/>
              </a:rPr>
              <a:t>Predictive analytics</a:t>
            </a:r>
            <a:r>
              <a:rPr lang="en-US" sz="1200" b="0" i="0" kern="1200">
                <a:solidFill>
                  <a:schemeClr val="tx1"/>
                </a:solidFill>
                <a:effectLst/>
                <a:latin typeface="+mn-lt"/>
                <a:ea typeface="+mn-ea"/>
                <a:cs typeface="+mn-cs"/>
              </a:rPr>
              <a:t> tell us what will likely happen in the future.</a:t>
            </a:r>
          </a:p>
          <a:p>
            <a:r>
              <a:rPr lang="en-US" sz="1200" b="1" i="0" kern="1200">
                <a:solidFill>
                  <a:schemeClr val="tx1"/>
                </a:solidFill>
                <a:effectLst/>
                <a:latin typeface="+mn-lt"/>
                <a:ea typeface="+mn-ea"/>
                <a:cs typeface="+mn-cs"/>
              </a:rPr>
              <a:t>Prescriptive analytics</a:t>
            </a:r>
            <a:r>
              <a:rPr lang="en-US" sz="1200" b="0" i="0" kern="1200">
                <a:solidFill>
                  <a:schemeClr val="tx1"/>
                </a:solidFill>
                <a:effectLst/>
                <a:latin typeface="+mn-lt"/>
                <a:ea typeface="+mn-ea"/>
                <a:cs typeface="+mn-cs"/>
              </a:rPr>
              <a:t> tell us how to act.</a:t>
            </a:r>
          </a:p>
          <a:p>
            <a:r>
              <a:rPr lang="en-US" sz="1200" b="0" i="0" kern="1200">
                <a:solidFill>
                  <a:schemeClr val="tx1"/>
                </a:solidFill>
                <a:effectLst/>
                <a:latin typeface="+mn-lt"/>
                <a:ea typeface="+mn-ea"/>
                <a:cs typeface="+mn-cs"/>
              </a:rPr>
              <a:t>People who work with data analytics will typically explore each of these four areas using the data analysis process, which includes </a:t>
            </a:r>
            <a:r>
              <a:rPr lang="en-US" sz="1200" b="1" i="0" kern="1200">
                <a:solidFill>
                  <a:schemeClr val="tx1"/>
                </a:solidFill>
                <a:effectLst/>
                <a:latin typeface="+mn-lt"/>
                <a:ea typeface="+mn-ea"/>
                <a:cs typeface="+mn-cs"/>
              </a:rPr>
              <a:t>identifying</a:t>
            </a:r>
            <a:r>
              <a:rPr lang="en-US" sz="1200" b="0" i="0" kern="1200">
                <a:solidFill>
                  <a:schemeClr val="tx1"/>
                </a:solidFill>
                <a:effectLst/>
                <a:latin typeface="+mn-lt"/>
                <a:ea typeface="+mn-ea"/>
                <a:cs typeface="+mn-cs"/>
              </a:rPr>
              <a:t> the question, </a:t>
            </a:r>
            <a:r>
              <a:rPr lang="en-US" sz="1200" b="1" i="0" kern="1200">
                <a:solidFill>
                  <a:schemeClr val="tx1"/>
                </a:solidFill>
                <a:effectLst/>
                <a:latin typeface="+mn-lt"/>
                <a:ea typeface="+mn-ea"/>
                <a:cs typeface="+mn-cs"/>
              </a:rPr>
              <a:t>collecting</a:t>
            </a:r>
            <a:r>
              <a:rPr lang="en-US" sz="1200" b="0" i="0" kern="1200">
                <a:solidFill>
                  <a:schemeClr val="tx1"/>
                </a:solidFill>
                <a:effectLst/>
                <a:latin typeface="+mn-lt"/>
                <a:ea typeface="+mn-ea"/>
                <a:cs typeface="+mn-cs"/>
              </a:rPr>
              <a:t> raw data, </a:t>
            </a:r>
            <a:r>
              <a:rPr lang="en-US" sz="1200" b="1" i="0" kern="1200">
                <a:solidFill>
                  <a:schemeClr val="tx1"/>
                </a:solidFill>
                <a:effectLst/>
                <a:latin typeface="+mn-lt"/>
                <a:ea typeface="+mn-ea"/>
                <a:cs typeface="+mn-cs"/>
              </a:rPr>
              <a:t>cleaning</a:t>
            </a:r>
            <a:r>
              <a:rPr lang="en-US" sz="1200" b="0" i="0" kern="1200">
                <a:solidFill>
                  <a:schemeClr val="tx1"/>
                </a:solidFill>
                <a:effectLst/>
                <a:latin typeface="+mn-lt"/>
                <a:ea typeface="+mn-ea"/>
                <a:cs typeface="+mn-cs"/>
              </a:rPr>
              <a:t> data, </a:t>
            </a:r>
            <a:r>
              <a:rPr lang="en-US" sz="1200" b="1" i="0" kern="1200">
                <a:solidFill>
                  <a:schemeClr val="tx1"/>
                </a:solidFill>
                <a:effectLst/>
                <a:latin typeface="+mn-lt"/>
                <a:ea typeface="+mn-ea"/>
                <a:cs typeface="+mn-cs"/>
              </a:rPr>
              <a:t>analyzing</a:t>
            </a:r>
            <a:r>
              <a:rPr lang="en-US" sz="1200" b="0" i="0" kern="1200">
                <a:solidFill>
                  <a:schemeClr val="tx1"/>
                </a:solidFill>
                <a:effectLst/>
                <a:latin typeface="+mn-lt"/>
                <a:ea typeface="+mn-ea"/>
                <a:cs typeface="+mn-cs"/>
              </a:rPr>
              <a:t> data, and </a:t>
            </a:r>
            <a:r>
              <a:rPr lang="en-US" sz="1200" b="1" i="0" kern="1200">
                <a:solidFill>
                  <a:schemeClr val="tx1"/>
                </a:solidFill>
                <a:effectLst/>
                <a:latin typeface="+mn-lt"/>
                <a:ea typeface="+mn-ea"/>
                <a:cs typeface="+mn-cs"/>
              </a:rPr>
              <a:t>interpreting</a:t>
            </a:r>
            <a:r>
              <a:rPr lang="en-US" sz="1200" b="0" i="0" kern="1200">
                <a:solidFill>
                  <a:schemeClr val="tx1"/>
                </a:solidFill>
                <a:effectLst/>
                <a:latin typeface="+mn-lt"/>
                <a:ea typeface="+mn-ea"/>
                <a:cs typeface="+mn-cs"/>
              </a:rPr>
              <a:t> the results.</a:t>
            </a:r>
          </a:p>
          <a:p>
            <a:endParaRPr lang="pt-BR"/>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579BC0-68A3-4E58-83C8-AD9EF53747D4}"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55793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Descriptive analytics is the process of using current and historical data to identify trends and relationships. It’s sometimes called the simplest form of data analysis because it describes trends and relationships but doesn’t dig deeper.</a:t>
            </a:r>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166</a:t>
            </a:fld>
            <a:endParaRPr lang="pt-BR"/>
          </a:p>
        </p:txBody>
      </p:sp>
    </p:spTree>
    <p:extLst>
      <p:ext uri="{BB962C8B-B14F-4D97-AF65-F5344CB8AC3E}">
        <p14:creationId xmlns:p14="http://schemas.microsoft.com/office/powerpoint/2010/main" val="2791987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170</a:t>
            </a:fld>
            <a:endParaRPr lang="pt-BR"/>
          </a:p>
        </p:txBody>
      </p:sp>
    </p:spTree>
    <p:extLst>
      <p:ext uri="{BB962C8B-B14F-4D97-AF65-F5344CB8AC3E}">
        <p14:creationId xmlns:p14="http://schemas.microsoft.com/office/powerpoint/2010/main" val="210295739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171</a:t>
            </a:fld>
            <a:endParaRPr lang="pt-BR"/>
          </a:p>
        </p:txBody>
      </p:sp>
    </p:spTree>
    <p:extLst>
      <p:ext uri="{BB962C8B-B14F-4D97-AF65-F5344CB8AC3E}">
        <p14:creationId xmlns:p14="http://schemas.microsoft.com/office/powerpoint/2010/main" val="414515113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It is the process of using data to determine the causes of trends and correlations between variables. It can be viewed as a logical next step after using descriptive analytics to identify trends. Diagnostic analysis can be done manually, using an algorithm, or with statistical software</a:t>
            </a:r>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188</a:t>
            </a:fld>
            <a:endParaRPr lang="pt-BR"/>
          </a:p>
        </p:txBody>
      </p:sp>
    </p:spTree>
    <p:extLst>
      <p:ext uri="{BB962C8B-B14F-4D97-AF65-F5344CB8AC3E}">
        <p14:creationId xmlns:p14="http://schemas.microsoft.com/office/powerpoint/2010/main" val="408744393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sz="1200" b="0" i="0" kern="1200" dirty="0">
                <a:solidFill>
                  <a:schemeClr val="tx1"/>
                </a:solidFill>
                <a:effectLst/>
                <a:latin typeface="+mn-lt"/>
                <a:ea typeface="+mn-ea"/>
                <a:cs typeface="+mn-cs"/>
              </a:rPr>
              <a:t>it is a count of something compared to a whole </a:t>
            </a:r>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189</a:t>
            </a:fld>
            <a:endParaRPr lang="pt-BR"/>
          </a:p>
        </p:txBody>
      </p:sp>
    </p:spTree>
    <p:extLst>
      <p:ext uri="{BB962C8B-B14F-4D97-AF65-F5344CB8AC3E}">
        <p14:creationId xmlns:p14="http://schemas.microsoft.com/office/powerpoint/2010/main" val="33837825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514350" indent="-514350">
              <a:buClr>
                <a:srgbClr val="04A07B"/>
              </a:buClr>
              <a:buFont typeface="Arial" panose="020B0604020202020204" pitchFamily="34" charset="0"/>
              <a:buChar char="•"/>
            </a:pPr>
            <a:endParaRPr lang="pt-BR" sz="1200"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194</a:t>
            </a:fld>
            <a:endParaRPr lang="pt-BR"/>
          </a:p>
        </p:txBody>
      </p:sp>
    </p:spTree>
    <p:extLst>
      <p:ext uri="{BB962C8B-B14F-4D97-AF65-F5344CB8AC3E}">
        <p14:creationId xmlns:p14="http://schemas.microsoft.com/office/powerpoint/2010/main" val="272379141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514350" indent="-514350">
              <a:buClr>
                <a:srgbClr val="04A07B"/>
              </a:buClr>
              <a:buFont typeface="Arial" panose="020B0604020202020204" pitchFamily="34" charset="0"/>
              <a:buChar char="•"/>
            </a:pPr>
            <a:endParaRPr lang="pt-BR" sz="1200"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198</a:t>
            </a:fld>
            <a:endParaRPr lang="pt-BR"/>
          </a:p>
        </p:txBody>
      </p:sp>
    </p:spTree>
    <p:extLst>
      <p:ext uri="{BB962C8B-B14F-4D97-AF65-F5344CB8AC3E}">
        <p14:creationId xmlns:p14="http://schemas.microsoft.com/office/powerpoint/2010/main" val="34353724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cy-GB" sz="1200" dirty="0"/>
              <a:t>Intercepto</a:t>
            </a:r>
            <a:r>
              <a:rPr lang="cy-GB" sz="1200" baseline="0" dirty="0"/>
              <a:t> é</a:t>
            </a:r>
            <a:r>
              <a:rPr lang="cy-GB" sz="1200" dirty="0"/>
              <a:t> o valor predito de y quando o x é igual a 0. É o valor predito de y onde a linha de regressão atravessa o axis y e x é igual a 0. Esse valor só</a:t>
            </a:r>
            <a:r>
              <a:rPr lang="cy-GB" sz="1200" baseline="0" dirty="0"/>
              <a:t> tem um significado matemático.</a:t>
            </a:r>
          </a:p>
          <a:p>
            <a:endParaRPr lang="cy-GB" sz="1200" baseline="0" dirty="0"/>
          </a:p>
          <a:p>
            <a:r>
              <a:rPr lang="cy-GB" sz="1200" baseline="0" dirty="0"/>
              <a:t>Slope é a mudança em y-predito quando x aumenta uma unidade. Ou seja, a cada um ponto de acréscimo de X, sobe o valor de y-predito em 3.9. E como temos uma regressão LINEAR, o slope é igual para todos os intervalos de X.</a:t>
            </a:r>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200</a:t>
            </a:fld>
            <a:endParaRPr lang="en-GB"/>
          </a:p>
        </p:txBody>
      </p:sp>
    </p:spTree>
    <p:extLst>
      <p:ext uri="{BB962C8B-B14F-4D97-AF65-F5344CB8AC3E}">
        <p14:creationId xmlns:p14="http://schemas.microsoft.com/office/powerpoint/2010/main" val="212809184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cy-GB" sz="1200" dirty="0"/>
              <a:t>Intercepto</a:t>
            </a:r>
            <a:r>
              <a:rPr lang="cy-GB" sz="1200" baseline="0" dirty="0"/>
              <a:t> é</a:t>
            </a:r>
            <a:r>
              <a:rPr lang="cy-GB" sz="1200" dirty="0"/>
              <a:t> o valor predito de y quando o x é igual a 0. É o valor predito de y onde a linha de regressão atravessa o axis y e x é igual a 0. Esse valor só</a:t>
            </a:r>
            <a:r>
              <a:rPr lang="cy-GB" sz="1200" baseline="0" dirty="0"/>
              <a:t> tem um significado matemático.</a:t>
            </a:r>
          </a:p>
          <a:p>
            <a:endParaRPr lang="cy-GB" sz="1200" baseline="0" dirty="0"/>
          </a:p>
          <a:p>
            <a:r>
              <a:rPr lang="cy-GB" sz="1200" baseline="0" dirty="0"/>
              <a:t>Slope é a mudança em y-predito quando x aumenta uma unidade. Ou seja, a cada um ponto de acréscimo de X, sobe o valor de y-predito em 3.9. E como temos uma regressão LINEAR, o slope é igual para todos os intervalos de X.</a:t>
            </a:r>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201</a:t>
            </a:fld>
            <a:endParaRPr lang="en-GB"/>
          </a:p>
        </p:txBody>
      </p:sp>
    </p:spTree>
    <p:extLst>
      <p:ext uri="{BB962C8B-B14F-4D97-AF65-F5344CB8AC3E}">
        <p14:creationId xmlns:p14="http://schemas.microsoft.com/office/powerpoint/2010/main" val="2349993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17</a:t>
            </a:fld>
            <a:endParaRPr lang="en-GB"/>
          </a:p>
        </p:txBody>
      </p:sp>
    </p:spTree>
    <p:extLst>
      <p:ext uri="{BB962C8B-B14F-4D97-AF65-F5344CB8AC3E}">
        <p14:creationId xmlns:p14="http://schemas.microsoft.com/office/powerpoint/2010/main" val="12880457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202</a:t>
            </a:fld>
            <a:endParaRPr lang="en-GB"/>
          </a:p>
        </p:txBody>
      </p:sp>
    </p:spTree>
    <p:extLst>
      <p:ext uri="{BB962C8B-B14F-4D97-AF65-F5344CB8AC3E}">
        <p14:creationId xmlns:p14="http://schemas.microsoft.com/office/powerpoint/2010/main" val="424567957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203</a:t>
            </a:fld>
            <a:endParaRPr lang="en-GB"/>
          </a:p>
        </p:txBody>
      </p:sp>
    </p:spTree>
    <p:extLst>
      <p:ext uri="{BB962C8B-B14F-4D97-AF65-F5344CB8AC3E}">
        <p14:creationId xmlns:p14="http://schemas.microsoft.com/office/powerpoint/2010/main" val="309966155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204</a:t>
            </a:fld>
            <a:endParaRPr lang="en-GB"/>
          </a:p>
        </p:txBody>
      </p:sp>
    </p:spTree>
    <p:extLst>
      <p:ext uri="{BB962C8B-B14F-4D97-AF65-F5344CB8AC3E}">
        <p14:creationId xmlns:p14="http://schemas.microsoft.com/office/powerpoint/2010/main" val="34088080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205</a:t>
            </a:fld>
            <a:endParaRPr lang="en-GB"/>
          </a:p>
        </p:txBody>
      </p:sp>
    </p:spTree>
    <p:extLst>
      <p:ext uri="{BB962C8B-B14F-4D97-AF65-F5344CB8AC3E}">
        <p14:creationId xmlns:p14="http://schemas.microsoft.com/office/powerpoint/2010/main" val="374623940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 é não-padronizado</a:t>
            </a:r>
            <a:r>
              <a:rPr lang="pt-BR" baseline="0" dirty="0"/>
              <a:t>. </a:t>
            </a:r>
            <a:r>
              <a:rPr lang="pt-BR" baseline="0" dirty="0" err="1"/>
              <a:t>Pq</a:t>
            </a:r>
            <a:r>
              <a:rPr lang="pt-BR" baseline="0" dirty="0"/>
              <a:t>?</a:t>
            </a:r>
          </a:p>
          <a:p>
            <a:endParaRPr lang="pt-BR" baseline="0" dirty="0"/>
          </a:p>
          <a:p>
            <a:r>
              <a:rPr lang="pt-BR" baseline="0" dirty="0"/>
              <a:t>Resultados levemente diferentes tem a ver com arredondamento.</a:t>
            </a:r>
          </a:p>
          <a:p>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206</a:t>
            </a:fld>
            <a:endParaRPr lang="en-GB"/>
          </a:p>
        </p:txBody>
      </p:sp>
    </p:spTree>
    <p:extLst>
      <p:ext uri="{BB962C8B-B14F-4D97-AF65-F5344CB8AC3E}">
        <p14:creationId xmlns:p14="http://schemas.microsoft.com/office/powerpoint/2010/main" val="173911408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214</a:t>
            </a:fld>
            <a:endParaRPr lang="en-GB"/>
          </a:p>
        </p:txBody>
      </p:sp>
    </p:spTree>
    <p:extLst>
      <p:ext uri="{BB962C8B-B14F-4D97-AF65-F5344CB8AC3E}">
        <p14:creationId xmlns:p14="http://schemas.microsoft.com/office/powerpoint/2010/main" val="56101523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215</a:t>
            </a:fld>
            <a:endParaRPr lang="en-GB"/>
          </a:p>
        </p:txBody>
      </p:sp>
    </p:spTree>
    <p:extLst>
      <p:ext uri="{BB962C8B-B14F-4D97-AF65-F5344CB8AC3E}">
        <p14:creationId xmlns:p14="http://schemas.microsoft.com/office/powerpoint/2010/main" val="57763578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a:p>
          <a:p>
            <a:pPr algn="l"/>
            <a:endParaRPr lang="en-GB"/>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216</a:t>
            </a:fld>
            <a:endParaRPr lang="en-GB"/>
          </a:p>
        </p:txBody>
      </p:sp>
    </p:spTree>
    <p:extLst>
      <p:ext uri="{BB962C8B-B14F-4D97-AF65-F5344CB8AC3E}">
        <p14:creationId xmlns:p14="http://schemas.microsoft.com/office/powerpoint/2010/main" val="180963704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r"/>
            <a:endParaRPr lang="pt-BR"/>
          </a:p>
        </p:txBody>
      </p:sp>
      <p:sp>
        <p:nvSpPr>
          <p:cNvPr id="4" name="Espaço Reservado para Número de Slide 3"/>
          <p:cNvSpPr>
            <a:spLocks noGrp="1"/>
          </p:cNvSpPr>
          <p:nvPr>
            <p:ph type="sldNum" sz="quarter" idx="5"/>
          </p:nvPr>
        </p:nvSpPr>
        <p:spPr/>
        <p:txBody>
          <a:bodyPr/>
          <a:lstStyle/>
          <a:p>
            <a:fld id="{3E579BC0-68A3-4E58-83C8-AD9EF53747D4}" type="slidenum">
              <a:rPr lang="pt-BR" smtClean="0"/>
              <a:t>217</a:t>
            </a:fld>
            <a:endParaRPr lang="pt-BR"/>
          </a:p>
        </p:txBody>
      </p:sp>
    </p:spTree>
    <p:extLst>
      <p:ext uri="{BB962C8B-B14F-4D97-AF65-F5344CB8AC3E}">
        <p14:creationId xmlns:p14="http://schemas.microsoft.com/office/powerpoint/2010/main" val="3440108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18</a:t>
            </a:fld>
            <a:endParaRPr lang="en-GB"/>
          </a:p>
        </p:txBody>
      </p:sp>
    </p:spTree>
    <p:extLst>
      <p:ext uri="{BB962C8B-B14F-4D97-AF65-F5344CB8AC3E}">
        <p14:creationId xmlns:p14="http://schemas.microsoft.com/office/powerpoint/2010/main" val="2872167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19</a:t>
            </a:fld>
            <a:endParaRPr lang="en-GB"/>
          </a:p>
        </p:txBody>
      </p:sp>
    </p:spTree>
    <p:extLst>
      <p:ext uri="{BB962C8B-B14F-4D97-AF65-F5344CB8AC3E}">
        <p14:creationId xmlns:p14="http://schemas.microsoft.com/office/powerpoint/2010/main" val="2911159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a:t>
            </a:fld>
            <a:endParaRPr lang="en-GB"/>
          </a:p>
        </p:txBody>
      </p:sp>
    </p:spTree>
    <p:extLst>
      <p:ext uri="{BB962C8B-B14F-4D97-AF65-F5344CB8AC3E}">
        <p14:creationId xmlns:p14="http://schemas.microsoft.com/office/powerpoint/2010/main" val="286841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21</a:t>
            </a:fld>
            <a:endParaRPr lang="en-GB"/>
          </a:p>
        </p:txBody>
      </p:sp>
    </p:spTree>
    <p:extLst>
      <p:ext uri="{BB962C8B-B14F-4D97-AF65-F5344CB8AC3E}">
        <p14:creationId xmlns:p14="http://schemas.microsoft.com/office/powerpoint/2010/main" val="4178283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22</a:t>
            </a:fld>
            <a:endParaRPr lang="en-GB"/>
          </a:p>
        </p:txBody>
      </p:sp>
    </p:spTree>
    <p:extLst>
      <p:ext uri="{BB962C8B-B14F-4D97-AF65-F5344CB8AC3E}">
        <p14:creationId xmlns:p14="http://schemas.microsoft.com/office/powerpoint/2010/main" val="1709622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23</a:t>
            </a:fld>
            <a:endParaRPr lang="en-GB"/>
          </a:p>
        </p:txBody>
      </p:sp>
    </p:spTree>
    <p:extLst>
      <p:ext uri="{BB962C8B-B14F-4D97-AF65-F5344CB8AC3E}">
        <p14:creationId xmlns:p14="http://schemas.microsoft.com/office/powerpoint/2010/main" val="625043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5</a:t>
            </a:fld>
            <a:endParaRPr lang="en-GB"/>
          </a:p>
        </p:txBody>
      </p:sp>
    </p:spTree>
    <p:extLst>
      <p:ext uri="{BB962C8B-B14F-4D97-AF65-F5344CB8AC3E}">
        <p14:creationId xmlns:p14="http://schemas.microsoft.com/office/powerpoint/2010/main" val="3543375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24</a:t>
            </a:fld>
            <a:endParaRPr lang="en-GB"/>
          </a:p>
        </p:txBody>
      </p:sp>
    </p:spTree>
    <p:extLst>
      <p:ext uri="{BB962C8B-B14F-4D97-AF65-F5344CB8AC3E}">
        <p14:creationId xmlns:p14="http://schemas.microsoft.com/office/powerpoint/2010/main" val="2349843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25</a:t>
            </a:fld>
            <a:endParaRPr lang="en-GB"/>
          </a:p>
        </p:txBody>
      </p:sp>
    </p:spTree>
    <p:extLst>
      <p:ext uri="{BB962C8B-B14F-4D97-AF65-F5344CB8AC3E}">
        <p14:creationId xmlns:p14="http://schemas.microsoft.com/office/powerpoint/2010/main" val="4235395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26</a:t>
            </a:fld>
            <a:endParaRPr lang="en-GB"/>
          </a:p>
        </p:txBody>
      </p:sp>
    </p:spTree>
    <p:extLst>
      <p:ext uri="{BB962C8B-B14F-4D97-AF65-F5344CB8AC3E}">
        <p14:creationId xmlns:p14="http://schemas.microsoft.com/office/powerpoint/2010/main" val="3285251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27</a:t>
            </a:fld>
            <a:endParaRPr lang="en-GB"/>
          </a:p>
        </p:txBody>
      </p:sp>
    </p:spTree>
    <p:extLst>
      <p:ext uri="{BB962C8B-B14F-4D97-AF65-F5344CB8AC3E}">
        <p14:creationId xmlns:p14="http://schemas.microsoft.com/office/powerpoint/2010/main" val="2737747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28</a:t>
            </a:fld>
            <a:endParaRPr lang="en-GB"/>
          </a:p>
        </p:txBody>
      </p:sp>
    </p:spTree>
    <p:extLst>
      <p:ext uri="{BB962C8B-B14F-4D97-AF65-F5344CB8AC3E}">
        <p14:creationId xmlns:p14="http://schemas.microsoft.com/office/powerpoint/2010/main" val="2540795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29</a:t>
            </a:fld>
            <a:endParaRPr lang="en-GB"/>
          </a:p>
        </p:txBody>
      </p:sp>
    </p:spTree>
    <p:extLst>
      <p:ext uri="{BB962C8B-B14F-4D97-AF65-F5344CB8AC3E}">
        <p14:creationId xmlns:p14="http://schemas.microsoft.com/office/powerpoint/2010/main" val="2205671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30</a:t>
            </a:fld>
            <a:endParaRPr lang="en-GB"/>
          </a:p>
        </p:txBody>
      </p:sp>
    </p:spTree>
    <p:extLst>
      <p:ext uri="{BB962C8B-B14F-4D97-AF65-F5344CB8AC3E}">
        <p14:creationId xmlns:p14="http://schemas.microsoft.com/office/powerpoint/2010/main" val="2167552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31</a:t>
            </a:fld>
            <a:endParaRPr lang="en-GB"/>
          </a:p>
        </p:txBody>
      </p:sp>
    </p:spTree>
    <p:extLst>
      <p:ext uri="{BB962C8B-B14F-4D97-AF65-F5344CB8AC3E}">
        <p14:creationId xmlns:p14="http://schemas.microsoft.com/office/powerpoint/2010/main" val="1884918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pt-B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Objetos são nossos</a:t>
            </a:r>
            <a:r>
              <a:rPr lang="pt-BR" baseline="0" dirty="0"/>
              <a:t> </a:t>
            </a:r>
            <a:r>
              <a:rPr lang="pt-BR" dirty="0"/>
              <a:t>dados, funções (criar um escore),</a:t>
            </a:r>
            <a:r>
              <a:rPr lang="pt-BR" baseline="0" dirty="0"/>
              <a:t> tudo. E fica tudo no “</a:t>
            </a:r>
            <a:r>
              <a:rPr lang="pt-BR" baseline="0" dirty="0" err="1"/>
              <a:t>Environment</a:t>
            </a:r>
            <a:r>
              <a:rPr lang="pt-BR" baseline="0" dirty="0"/>
              <a:t>”. Como fica tudo nesse ambiente aqui, objetos são chamados de componentes reutilizáveis. Se traduzirmos isso do R para o SPSS ou </a:t>
            </a:r>
            <a:r>
              <a:rPr lang="pt-BR" baseline="0" dirty="0" err="1"/>
              <a:t>Stata</a:t>
            </a:r>
            <a:r>
              <a:rPr lang="pt-BR" baseline="0" dirty="0"/>
              <a:t>, nossos objetos no R, em parte, correspondem ao nosso banco de dados nesses programas.</a:t>
            </a:r>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32</a:t>
            </a:fld>
            <a:endParaRPr lang="en-GB"/>
          </a:p>
        </p:txBody>
      </p:sp>
    </p:spTree>
    <p:extLst>
      <p:ext uri="{BB962C8B-B14F-4D97-AF65-F5344CB8AC3E}">
        <p14:creationId xmlns:p14="http://schemas.microsoft.com/office/powerpoint/2010/main" val="3963444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lvl="0" indent="-171450" algn="l" rtl="0">
              <a:spcBef>
                <a:spcPts val="0"/>
              </a:spcBef>
              <a:spcAft>
                <a:spcPts val="0"/>
              </a:spcAft>
              <a:buFontTx/>
              <a:buChar char="-"/>
            </a:pPr>
            <a:r>
              <a:rPr lang="pt-BR" dirty="0"/>
              <a:t>Esses</a:t>
            </a:r>
            <a:r>
              <a:rPr lang="pt-BR" baseline="0" dirty="0"/>
              <a:t> conceitos tem um pouco de origem na </a:t>
            </a:r>
            <a:r>
              <a:rPr lang="pt-BR" baseline="0" dirty="0" err="1"/>
              <a:t>Algebra</a:t>
            </a:r>
            <a:r>
              <a:rPr lang="pt-BR" baseline="0" dirty="0"/>
              <a:t>:</a:t>
            </a:r>
          </a:p>
          <a:p>
            <a:pPr marL="171450" lvl="0" indent="-171450" algn="l" rtl="0">
              <a:spcBef>
                <a:spcPts val="0"/>
              </a:spcBef>
              <a:spcAft>
                <a:spcPts val="0"/>
              </a:spcAft>
              <a:buFontTx/>
              <a:buChar char="-"/>
            </a:pPr>
            <a:endParaRPr lang="pt-BR" dirty="0"/>
          </a:p>
          <a:p>
            <a:pPr marL="171450" lvl="0" indent="-171450" algn="l" rtl="0">
              <a:spcBef>
                <a:spcPts val="0"/>
              </a:spcBef>
              <a:spcAft>
                <a:spcPts val="0"/>
              </a:spcAft>
              <a:buFontTx/>
              <a:buChar char="-"/>
            </a:pPr>
            <a:r>
              <a:rPr lang="pt-BR" dirty="0"/>
              <a:t>Um vetor</a:t>
            </a:r>
            <a:r>
              <a:rPr lang="pt-BR" baseline="0" dirty="0"/>
              <a:t> é como se fosse uma linha de dados nossa, ou uma coluna. Para o R, não importa o que é, desde que tenha o mesmo tipo de dado dentro (contínuo, discreto ou </a:t>
            </a:r>
            <a:r>
              <a:rPr lang="pt-BR" baseline="0" dirty="0" err="1"/>
              <a:t>string</a:t>
            </a:r>
            <a:r>
              <a:rPr lang="pt-BR" baseline="0" dirty="0"/>
              <a:t>). </a:t>
            </a:r>
          </a:p>
          <a:p>
            <a:pPr marL="171450" lvl="0" indent="-171450" algn="l" rtl="0">
              <a:spcBef>
                <a:spcPts val="0"/>
              </a:spcBef>
              <a:spcAft>
                <a:spcPts val="0"/>
              </a:spcAft>
              <a:buFontTx/>
              <a:buChar char="-"/>
            </a:pPr>
            <a:endParaRPr lang="pt-BR" baseline="0" dirty="0"/>
          </a:p>
          <a:p>
            <a:pPr marL="171450" lvl="0" indent="-171450" algn="l" rtl="0">
              <a:spcBef>
                <a:spcPts val="0"/>
              </a:spcBef>
              <a:spcAft>
                <a:spcPts val="0"/>
              </a:spcAft>
              <a:buFontTx/>
              <a:buChar char="-"/>
            </a:pPr>
            <a:r>
              <a:rPr lang="pt-BR" baseline="0" dirty="0"/>
              <a:t>Já a matriz, é muito parecida com nosso banco de dados, só que todos os elementos tem que ter o mesmo MODO também, tal como no vetor. Então é como se fosse vários vetores juntos, sendo que eu aviso o que é linha e o que é coluna.</a:t>
            </a:r>
          </a:p>
          <a:p>
            <a:pPr marL="171450" lvl="0" indent="-171450" algn="l" rtl="0">
              <a:spcBef>
                <a:spcPts val="0"/>
              </a:spcBef>
              <a:spcAft>
                <a:spcPts val="0"/>
              </a:spcAft>
              <a:buFontTx/>
              <a:buChar char="-"/>
            </a:pPr>
            <a:endParaRPr lang="pt-BR" baseline="0" dirty="0"/>
          </a:p>
          <a:p>
            <a:pPr marL="171450" lvl="0" indent="-171450" algn="l" rtl="0">
              <a:spcBef>
                <a:spcPts val="0"/>
              </a:spcBef>
              <a:spcAft>
                <a:spcPts val="0"/>
              </a:spcAft>
              <a:buFontTx/>
              <a:buChar char="-"/>
            </a:pPr>
            <a:r>
              <a:rPr lang="pt-BR" baseline="0" dirty="0"/>
              <a:t>Um </a:t>
            </a:r>
            <a:r>
              <a:rPr lang="pt-BR" baseline="0" dirty="0" err="1"/>
              <a:t>array</a:t>
            </a:r>
            <a:r>
              <a:rPr lang="pt-BR" baseline="0" dirty="0"/>
              <a:t> é um conjunto de matrizes, </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33</a:t>
            </a:fld>
            <a:endParaRPr lang="en-GB"/>
          </a:p>
        </p:txBody>
      </p:sp>
    </p:spTree>
    <p:extLst>
      <p:ext uri="{BB962C8B-B14F-4D97-AF65-F5344CB8AC3E}">
        <p14:creationId xmlns:p14="http://schemas.microsoft.com/office/powerpoint/2010/main" val="2556093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6</a:t>
            </a:fld>
            <a:endParaRPr lang="en-GB"/>
          </a:p>
        </p:txBody>
      </p:sp>
    </p:spTree>
    <p:extLst>
      <p:ext uri="{BB962C8B-B14F-4D97-AF65-F5344CB8AC3E}">
        <p14:creationId xmlns:p14="http://schemas.microsoft.com/office/powerpoint/2010/main" val="10450985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34</a:t>
            </a:fld>
            <a:endParaRPr lang="en-GB"/>
          </a:p>
        </p:txBody>
      </p:sp>
    </p:spTree>
    <p:extLst>
      <p:ext uri="{BB962C8B-B14F-4D97-AF65-F5344CB8AC3E}">
        <p14:creationId xmlns:p14="http://schemas.microsoft.com/office/powerpoint/2010/main" val="511443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35</a:t>
            </a:fld>
            <a:endParaRPr lang="en-GB"/>
          </a:p>
        </p:txBody>
      </p:sp>
    </p:spTree>
    <p:extLst>
      <p:ext uri="{BB962C8B-B14F-4D97-AF65-F5344CB8AC3E}">
        <p14:creationId xmlns:p14="http://schemas.microsoft.com/office/powerpoint/2010/main" val="167520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36</a:t>
            </a:fld>
            <a:endParaRPr lang="en-GB"/>
          </a:p>
        </p:txBody>
      </p:sp>
    </p:spTree>
    <p:extLst>
      <p:ext uri="{BB962C8B-B14F-4D97-AF65-F5344CB8AC3E}">
        <p14:creationId xmlns:p14="http://schemas.microsoft.com/office/powerpoint/2010/main" val="668737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Dataframe</a:t>
            </a:r>
            <a:r>
              <a:rPr lang="pt-BR" baseline="0" dirty="0"/>
              <a:t> é o nosso banco de dados. Ele é diferente de uma matriz PQ pode conter </a:t>
            </a:r>
            <a:r>
              <a:rPr lang="pt-BR" baseline="0" dirty="0" err="1"/>
              <a:t>character</a:t>
            </a:r>
            <a:r>
              <a:rPr lang="pt-BR" baseline="0" dirty="0"/>
              <a:t> (variáveis nominais ou ordinais), </a:t>
            </a:r>
            <a:r>
              <a:rPr lang="pt-BR" baseline="0" dirty="0" err="1"/>
              <a:t>numeric</a:t>
            </a:r>
            <a:r>
              <a:rPr lang="pt-BR" baseline="0" dirty="0"/>
              <a:t> (escores).</a:t>
            </a:r>
            <a:endParaRPr lang="pt-BR"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37</a:t>
            </a:fld>
            <a:endParaRPr lang="en-GB"/>
          </a:p>
        </p:txBody>
      </p:sp>
    </p:spTree>
    <p:extLst>
      <p:ext uri="{BB962C8B-B14F-4D97-AF65-F5344CB8AC3E}">
        <p14:creationId xmlns:p14="http://schemas.microsoft.com/office/powerpoint/2010/main" val="716210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38</a:t>
            </a:fld>
            <a:endParaRPr lang="en-GB"/>
          </a:p>
        </p:txBody>
      </p:sp>
    </p:spTree>
    <p:extLst>
      <p:ext uri="{BB962C8B-B14F-4D97-AF65-F5344CB8AC3E}">
        <p14:creationId xmlns:p14="http://schemas.microsoft.com/office/powerpoint/2010/main" val="2021259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39</a:t>
            </a:fld>
            <a:endParaRPr lang="en-GB"/>
          </a:p>
        </p:txBody>
      </p:sp>
    </p:spTree>
    <p:extLst>
      <p:ext uri="{BB962C8B-B14F-4D97-AF65-F5344CB8AC3E}">
        <p14:creationId xmlns:p14="http://schemas.microsoft.com/office/powerpoint/2010/main" val="2012106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41</a:t>
            </a:fld>
            <a:endParaRPr lang="en-GB"/>
          </a:p>
        </p:txBody>
      </p:sp>
    </p:spTree>
    <p:extLst>
      <p:ext uri="{BB962C8B-B14F-4D97-AF65-F5344CB8AC3E}">
        <p14:creationId xmlns:p14="http://schemas.microsoft.com/office/powerpoint/2010/main" val="2484159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42</a:t>
            </a:fld>
            <a:endParaRPr lang="en-GB"/>
          </a:p>
        </p:txBody>
      </p:sp>
    </p:spTree>
    <p:extLst>
      <p:ext uri="{BB962C8B-B14F-4D97-AF65-F5344CB8AC3E}">
        <p14:creationId xmlns:p14="http://schemas.microsoft.com/office/powerpoint/2010/main" val="40355841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43</a:t>
            </a:fld>
            <a:endParaRPr lang="en-GB"/>
          </a:p>
        </p:txBody>
      </p:sp>
    </p:spTree>
    <p:extLst>
      <p:ext uri="{BB962C8B-B14F-4D97-AF65-F5344CB8AC3E}">
        <p14:creationId xmlns:p14="http://schemas.microsoft.com/office/powerpoint/2010/main" val="2558430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Alfabetização</a:t>
            </a:r>
            <a:r>
              <a:rPr lang="pt-BR" baseline="0" dirty="0"/>
              <a:t> dos dados: a habilidade de realizar </a:t>
            </a:r>
            <a:r>
              <a:rPr lang="pt-BR" baseline="0" dirty="0" err="1"/>
              <a:t>análsies</a:t>
            </a:r>
            <a:r>
              <a:rPr lang="pt-BR" baseline="0" dirty="0"/>
              <a:t> estatísticas sobre problemas do mundo real e compreender e criticar quaisquer conclusões tiradas por outros com base em estatísticas.</a:t>
            </a:r>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48</a:t>
            </a:fld>
            <a:endParaRPr lang="pt-BR"/>
          </a:p>
        </p:txBody>
      </p:sp>
    </p:spTree>
    <p:extLst>
      <p:ext uri="{BB962C8B-B14F-4D97-AF65-F5344CB8AC3E}">
        <p14:creationId xmlns:p14="http://schemas.microsoft.com/office/powerpoint/2010/main" val="1690585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a:t>
            </a:fld>
            <a:endParaRPr lang="en-GB"/>
          </a:p>
        </p:txBody>
      </p:sp>
    </p:spTree>
    <p:extLst>
      <p:ext uri="{BB962C8B-B14F-4D97-AF65-F5344CB8AC3E}">
        <p14:creationId xmlns:p14="http://schemas.microsoft.com/office/powerpoint/2010/main" val="4206143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Alfabetização</a:t>
            </a:r>
            <a:r>
              <a:rPr lang="pt-BR" baseline="0" dirty="0"/>
              <a:t> dos dados: a habilidade de realizar </a:t>
            </a:r>
            <a:r>
              <a:rPr lang="pt-BR" baseline="0" dirty="0" err="1"/>
              <a:t>análsies</a:t>
            </a:r>
            <a:r>
              <a:rPr lang="pt-BR" baseline="0" dirty="0"/>
              <a:t> estatísticas sobre problemas do mundo real e compreender e criticar quaisquer conclusões tiradas por outros com base em estatísticas.</a:t>
            </a:r>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49</a:t>
            </a:fld>
            <a:endParaRPr lang="pt-BR"/>
          </a:p>
        </p:txBody>
      </p:sp>
    </p:spTree>
    <p:extLst>
      <p:ext uri="{BB962C8B-B14F-4D97-AF65-F5344CB8AC3E}">
        <p14:creationId xmlns:p14="http://schemas.microsoft.com/office/powerpoint/2010/main" val="767020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50</a:t>
            </a:fld>
            <a:endParaRPr lang="pt-BR"/>
          </a:p>
        </p:txBody>
      </p:sp>
    </p:spTree>
    <p:extLst>
      <p:ext uri="{BB962C8B-B14F-4D97-AF65-F5344CB8AC3E}">
        <p14:creationId xmlns:p14="http://schemas.microsoft.com/office/powerpoint/2010/main" val="25139685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51</a:t>
            </a:fld>
            <a:endParaRPr lang="pt-BR"/>
          </a:p>
        </p:txBody>
      </p:sp>
    </p:spTree>
    <p:extLst>
      <p:ext uri="{BB962C8B-B14F-4D97-AF65-F5344CB8AC3E}">
        <p14:creationId xmlns:p14="http://schemas.microsoft.com/office/powerpoint/2010/main" val="269950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52</a:t>
            </a:fld>
            <a:endParaRPr lang="pt-BR"/>
          </a:p>
        </p:txBody>
      </p:sp>
    </p:spTree>
    <p:extLst>
      <p:ext uri="{BB962C8B-B14F-4D97-AF65-F5344CB8AC3E}">
        <p14:creationId xmlns:p14="http://schemas.microsoft.com/office/powerpoint/2010/main" val="34775401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53</a:t>
            </a:fld>
            <a:endParaRPr lang="pt-BR"/>
          </a:p>
        </p:txBody>
      </p:sp>
    </p:spTree>
    <p:extLst>
      <p:ext uri="{BB962C8B-B14F-4D97-AF65-F5344CB8AC3E}">
        <p14:creationId xmlns:p14="http://schemas.microsoft.com/office/powerpoint/2010/main" val="40347254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54</a:t>
            </a:fld>
            <a:endParaRPr lang="pt-BR"/>
          </a:p>
        </p:txBody>
      </p:sp>
    </p:spTree>
    <p:extLst>
      <p:ext uri="{BB962C8B-B14F-4D97-AF65-F5344CB8AC3E}">
        <p14:creationId xmlns:p14="http://schemas.microsoft.com/office/powerpoint/2010/main" val="2727181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55</a:t>
            </a:fld>
            <a:endParaRPr lang="pt-BR"/>
          </a:p>
        </p:txBody>
      </p:sp>
    </p:spTree>
    <p:extLst>
      <p:ext uri="{BB962C8B-B14F-4D97-AF65-F5344CB8AC3E}">
        <p14:creationId xmlns:p14="http://schemas.microsoft.com/office/powerpoint/2010/main" val="37890837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56</a:t>
            </a:fld>
            <a:endParaRPr lang="pt-BR"/>
          </a:p>
        </p:txBody>
      </p:sp>
    </p:spTree>
    <p:extLst>
      <p:ext uri="{BB962C8B-B14F-4D97-AF65-F5344CB8AC3E}">
        <p14:creationId xmlns:p14="http://schemas.microsoft.com/office/powerpoint/2010/main" val="11953224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Nominal: Um grupo de categorias sem ordem</a:t>
            </a:r>
          </a:p>
          <a:p>
            <a:r>
              <a:rPr lang="pt-BR" dirty="0"/>
              <a:t>Ordinal: Categorias que podem ser ranqueadas por ordem</a:t>
            </a:r>
          </a:p>
          <a:p>
            <a:r>
              <a:rPr lang="pt-BR" dirty="0"/>
              <a:t>Intervalar:</a:t>
            </a:r>
            <a:r>
              <a:rPr lang="pt-BR" baseline="0" dirty="0"/>
              <a:t> Mede a diferença (tamanho relativo) entre dois atributos (o intervalo)</a:t>
            </a:r>
            <a:endParaRPr lang="pt-BR" dirty="0"/>
          </a:p>
          <a:p>
            <a:r>
              <a:rPr lang="pt-BR" dirty="0"/>
              <a:t>Razão:</a:t>
            </a:r>
            <a:r>
              <a:rPr lang="pt-BR" baseline="0" dirty="0"/>
              <a:t> É uma escala intervalar em que o zero tem sentido.</a:t>
            </a:r>
          </a:p>
          <a:p>
            <a:endParaRPr lang="pt-BR" baseline="0" dirty="0"/>
          </a:p>
          <a:p>
            <a:endParaRPr lang="pt-BR" baseline="0" dirty="0"/>
          </a:p>
          <a:p>
            <a:endParaRPr lang="pt-BR" baseline="0" dirty="0"/>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Celsius measurement follows an interval system but not a ratio system; that it follows a relative scale not an absolute scale. That is, while 10 °C and 20 °C have the same interval difference as 20 °C and 30 °C, the temperature 20 °C is not twice the air heat energy as 10 °C.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57</a:t>
            </a:fld>
            <a:endParaRPr lang="en-GB"/>
          </a:p>
        </p:txBody>
      </p:sp>
    </p:spTree>
    <p:extLst>
      <p:ext uri="{BB962C8B-B14F-4D97-AF65-F5344CB8AC3E}">
        <p14:creationId xmlns:p14="http://schemas.microsoft.com/office/powerpoint/2010/main" val="16137550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Nominal: Um grupo de categorias sem ordem</a:t>
            </a:r>
          </a:p>
          <a:p>
            <a:r>
              <a:rPr lang="pt-BR" dirty="0"/>
              <a:t>Ordinal: Categorias que podem ser ranqueadas por ordem</a:t>
            </a:r>
          </a:p>
          <a:p>
            <a:r>
              <a:rPr lang="pt-BR" dirty="0"/>
              <a:t>Intervalar:</a:t>
            </a:r>
            <a:r>
              <a:rPr lang="pt-BR" baseline="0" dirty="0"/>
              <a:t> Mede a diferença (tamanho relativo) entre dois atributos (o intervalo)</a:t>
            </a:r>
            <a:endParaRPr lang="pt-BR" dirty="0"/>
          </a:p>
          <a:p>
            <a:r>
              <a:rPr lang="pt-BR" dirty="0"/>
              <a:t>Razão:</a:t>
            </a:r>
            <a:r>
              <a:rPr lang="pt-BR" baseline="0" dirty="0"/>
              <a:t> É uma escala intervalar em que o zero tem sentido.</a:t>
            </a:r>
          </a:p>
          <a:p>
            <a:endParaRPr lang="pt-BR" baseline="0" dirty="0"/>
          </a:p>
          <a:p>
            <a:endParaRPr lang="pt-BR" baseline="0" dirty="0"/>
          </a:p>
          <a:p>
            <a:endParaRPr lang="pt-BR" baseline="0" dirty="0"/>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Celsius measurement follows an interval system but not a ratio system; that it follows a relative scale not an absolute scale. That is, while 10 °C and 20 °C have the same interval difference as 20 °C and 30 °C, the temperature 20 °C is not twice the air heat energy as 10 °C.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58</a:t>
            </a:fld>
            <a:endParaRPr lang="en-GB"/>
          </a:p>
        </p:txBody>
      </p:sp>
    </p:spTree>
    <p:extLst>
      <p:ext uri="{BB962C8B-B14F-4D97-AF65-F5344CB8AC3E}">
        <p14:creationId xmlns:p14="http://schemas.microsoft.com/office/powerpoint/2010/main" val="3738409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a:t>
            </a:fld>
            <a:endParaRPr lang="en-GB"/>
          </a:p>
        </p:txBody>
      </p:sp>
    </p:spTree>
    <p:extLst>
      <p:ext uri="{BB962C8B-B14F-4D97-AF65-F5344CB8AC3E}">
        <p14:creationId xmlns:p14="http://schemas.microsoft.com/office/powerpoint/2010/main" val="37218797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1"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59</a:t>
            </a:fld>
            <a:endParaRPr lang="en-GB"/>
          </a:p>
        </p:txBody>
      </p:sp>
    </p:spTree>
    <p:extLst>
      <p:ext uri="{BB962C8B-B14F-4D97-AF65-F5344CB8AC3E}">
        <p14:creationId xmlns:p14="http://schemas.microsoft.com/office/powerpoint/2010/main" val="18023204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r"/>
            <a:endParaRPr lang="pt-BR" dirty="0"/>
          </a:p>
        </p:txBody>
      </p:sp>
      <p:sp>
        <p:nvSpPr>
          <p:cNvPr id="4" name="Espaço Reservado para Número de Slide 3"/>
          <p:cNvSpPr>
            <a:spLocks noGrp="1"/>
          </p:cNvSpPr>
          <p:nvPr>
            <p:ph type="sldNum" sz="quarter" idx="5"/>
          </p:nvPr>
        </p:nvSpPr>
        <p:spPr/>
        <p:txBody>
          <a:bodyPr/>
          <a:lstStyle/>
          <a:p>
            <a:fld id="{3E579BC0-68A3-4E58-83C8-AD9EF53747D4}" type="slidenum">
              <a:rPr lang="pt-BR" smtClean="0"/>
              <a:t>60</a:t>
            </a:fld>
            <a:endParaRPr lang="pt-BR"/>
          </a:p>
        </p:txBody>
      </p:sp>
    </p:spTree>
    <p:extLst>
      <p:ext uri="{BB962C8B-B14F-4D97-AF65-F5344CB8AC3E}">
        <p14:creationId xmlns:p14="http://schemas.microsoft.com/office/powerpoint/2010/main" val="17931299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r"/>
            <a:endParaRPr lang="pt-BR" dirty="0"/>
          </a:p>
        </p:txBody>
      </p:sp>
      <p:sp>
        <p:nvSpPr>
          <p:cNvPr id="4" name="Espaço Reservado para Número de Slide 3"/>
          <p:cNvSpPr>
            <a:spLocks noGrp="1"/>
          </p:cNvSpPr>
          <p:nvPr>
            <p:ph type="sldNum" sz="quarter" idx="5"/>
          </p:nvPr>
        </p:nvSpPr>
        <p:spPr/>
        <p:txBody>
          <a:bodyPr/>
          <a:lstStyle/>
          <a:p>
            <a:fld id="{3E579BC0-68A3-4E58-83C8-AD9EF53747D4}" type="slidenum">
              <a:rPr lang="pt-BR" smtClean="0"/>
              <a:t>61</a:t>
            </a:fld>
            <a:endParaRPr lang="pt-BR"/>
          </a:p>
        </p:txBody>
      </p:sp>
    </p:spTree>
    <p:extLst>
      <p:ext uri="{BB962C8B-B14F-4D97-AF65-F5344CB8AC3E}">
        <p14:creationId xmlns:p14="http://schemas.microsoft.com/office/powerpoint/2010/main" val="1504481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r"/>
            <a:endParaRPr lang="pt-BR" dirty="0"/>
          </a:p>
        </p:txBody>
      </p:sp>
      <p:sp>
        <p:nvSpPr>
          <p:cNvPr id="4" name="Espaço Reservado para Número de Slide 3"/>
          <p:cNvSpPr>
            <a:spLocks noGrp="1"/>
          </p:cNvSpPr>
          <p:nvPr>
            <p:ph type="sldNum" sz="quarter" idx="5"/>
          </p:nvPr>
        </p:nvSpPr>
        <p:spPr/>
        <p:txBody>
          <a:bodyPr/>
          <a:lstStyle/>
          <a:p>
            <a:fld id="{3E579BC0-68A3-4E58-83C8-AD9EF53747D4}" type="slidenum">
              <a:rPr lang="pt-BR" smtClean="0"/>
              <a:t>62</a:t>
            </a:fld>
            <a:endParaRPr lang="pt-BR"/>
          </a:p>
        </p:txBody>
      </p:sp>
    </p:spTree>
    <p:extLst>
      <p:ext uri="{BB962C8B-B14F-4D97-AF65-F5344CB8AC3E}">
        <p14:creationId xmlns:p14="http://schemas.microsoft.com/office/powerpoint/2010/main" val="21884160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r"/>
            <a:endParaRPr lang="pt-BR" dirty="0"/>
          </a:p>
        </p:txBody>
      </p:sp>
      <p:sp>
        <p:nvSpPr>
          <p:cNvPr id="4" name="Espaço Reservado para Número de Slide 3"/>
          <p:cNvSpPr>
            <a:spLocks noGrp="1"/>
          </p:cNvSpPr>
          <p:nvPr>
            <p:ph type="sldNum" sz="quarter" idx="5"/>
          </p:nvPr>
        </p:nvSpPr>
        <p:spPr/>
        <p:txBody>
          <a:bodyPr/>
          <a:lstStyle/>
          <a:p>
            <a:fld id="{3E579BC0-68A3-4E58-83C8-AD9EF53747D4}" type="slidenum">
              <a:rPr lang="pt-BR" smtClean="0"/>
              <a:t>63</a:t>
            </a:fld>
            <a:endParaRPr lang="pt-BR"/>
          </a:p>
        </p:txBody>
      </p:sp>
    </p:spTree>
    <p:extLst>
      <p:ext uri="{BB962C8B-B14F-4D97-AF65-F5344CB8AC3E}">
        <p14:creationId xmlns:p14="http://schemas.microsoft.com/office/powerpoint/2010/main" val="42831362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r"/>
            <a:endParaRPr lang="pt-BR" dirty="0"/>
          </a:p>
        </p:txBody>
      </p:sp>
      <p:sp>
        <p:nvSpPr>
          <p:cNvPr id="4" name="Espaço Reservado para Número de Slide 3"/>
          <p:cNvSpPr>
            <a:spLocks noGrp="1"/>
          </p:cNvSpPr>
          <p:nvPr>
            <p:ph type="sldNum" sz="quarter" idx="5"/>
          </p:nvPr>
        </p:nvSpPr>
        <p:spPr/>
        <p:txBody>
          <a:bodyPr/>
          <a:lstStyle/>
          <a:p>
            <a:fld id="{3E579BC0-68A3-4E58-83C8-AD9EF53747D4}" type="slidenum">
              <a:rPr lang="pt-BR" smtClean="0"/>
              <a:t>65</a:t>
            </a:fld>
            <a:endParaRPr lang="pt-BR"/>
          </a:p>
        </p:txBody>
      </p:sp>
    </p:spTree>
    <p:extLst>
      <p:ext uri="{BB962C8B-B14F-4D97-AF65-F5344CB8AC3E}">
        <p14:creationId xmlns:p14="http://schemas.microsoft.com/office/powerpoint/2010/main" val="42902145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en-GB" dirty="0"/>
              <a:t>Wickham: </a:t>
            </a:r>
            <a:r>
              <a:rPr lang="en-US" b="0" i="0" dirty="0">
                <a:solidFill>
                  <a:srgbClr val="000000"/>
                </a:solidFill>
                <a:effectLst/>
                <a:latin typeface="Open Sans" panose="020B0606030504020204" pitchFamily="34" charset="0"/>
              </a:rPr>
              <a:t>Like families, tidy datasets are all alike but every messy dataset is messy in its own way.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66</a:t>
            </a:fld>
            <a:endParaRPr lang="en-GB"/>
          </a:p>
        </p:txBody>
      </p:sp>
    </p:spTree>
    <p:extLst>
      <p:ext uri="{BB962C8B-B14F-4D97-AF65-F5344CB8AC3E}">
        <p14:creationId xmlns:p14="http://schemas.microsoft.com/office/powerpoint/2010/main" val="35902745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67</a:t>
            </a:fld>
            <a:endParaRPr lang="en-GB"/>
          </a:p>
        </p:txBody>
      </p:sp>
    </p:spTree>
    <p:extLst>
      <p:ext uri="{BB962C8B-B14F-4D97-AF65-F5344CB8AC3E}">
        <p14:creationId xmlns:p14="http://schemas.microsoft.com/office/powerpoint/2010/main" val="34304089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68</a:t>
            </a:fld>
            <a:endParaRPr lang="en-GB"/>
          </a:p>
        </p:txBody>
      </p:sp>
    </p:spTree>
    <p:extLst>
      <p:ext uri="{BB962C8B-B14F-4D97-AF65-F5344CB8AC3E}">
        <p14:creationId xmlns:p14="http://schemas.microsoft.com/office/powerpoint/2010/main" val="290344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69</a:t>
            </a:fld>
            <a:endParaRPr lang="en-GB"/>
          </a:p>
        </p:txBody>
      </p:sp>
    </p:spTree>
    <p:extLst>
      <p:ext uri="{BB962C8B-B14F-4D97-AF65-F5344CB8AC3E}">
        <p14:creationId xmlns:p14="http://schemas.microsoft.com/office/powerpoint/2010/main" val="3565275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a:t>
            </a:fld>
            <a:endParaRPr lang="en-GB"/>
          </a:p>
        </p:txBody>
      </p:sp>
    </p:spTree>
    <p:extLst>
      <p:ext uri="{BB962C8B-B14F-4D97-AF65-F5344CB8AC3E}">
        <p14:creationId xmlns:p14="http://schemas.microsoft.com/office/powerpoint/2010/main" val="38773009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70</a:t>
            </a:fld>
            <a:endParaRPr lang="en-GB"/>
          </a:p>
        </p:txBody>
      </p:sp>
    </p:spTree>
    <p:extLst>
      <p:ext uri="{BB962C8B-B14F-4D97-AF65-F5344CB8AC3E}">
        <p14:creationId xmlns:p14="http://schemas.microsoft.com/office/powerpoint/2010/main" val="26201826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71</a:t>
            </a:fld>
            <a:endParaRPr lang="en-GB"/>
          </a:p>
        </p:txBody>
      </p:sp>
    </p:spTree>
    <p:extLst>
      <p:ext uri="{BB962C8B-B14F-4D97-AF65-F5344CB8AC3E}">
        <p14:creationId xmlns:p14="http://schemas.microsoft.com/office/powerpoint/2010/main" val="3791640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72</a:t>
            </a:fld>
            <a:endParaRPr lang="en-GB"/>
          </a:p>
        </p:txBody>
      </p:sp>
    </p:spTree>
    <p:extLst>
      <p:ext uri="{BB962C8B-B14F-4D97-AF65-F5344CB8AC3E}">
        <p14:creationId xmlns:p14="http://schemas.microsoft.com/office/powerpoint/2010/main" val="7045882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GB" dirty="0" err="1"/>
              <a:t>Os</a:t>
            </a:r>
            <a:r>
              <a:rPr lang="en-GB" dirty="0"/>
              <a:t> </a:t>
            </a:r>
            <a:r>
              <a:rPr lang="en-GB" dirty="0" err="1"/>
              <a:t>valores</a:t>
            </a:r>
            <a:r>
              <a:rPr lang="en-GB" dirty="0"/>
              <a:t> </a:t>
            </a:r>
            <a:r>
              <a:rPr lang="en-GB" dirty="0" err="1"/>
              <a:t>podem</a:t>
            </a:r>
            <a:r>
              <a:rPr lang="en-GB" dirty="0"/>
              <a:t> ser </a:t>
            </a:r>
            <a:r>
              <a:rPr lang="en-GB" dirty="0" err="1"/>
              <a:t>quantitativos</a:t>
            </a:r>
            <a:r>
              <a:rPr lang="en-GB" dirty="0"/>
              <a:t> (</a:t>
            </a:r>
            <a:r>
              <a:rPr lang="en-GB" dirty="0" err="1"/>
              <a:t>numéricos</a:t>
            </a:r>
            <a:r>
              <a:rPr lang="en-GB" dirty="0"/>
              <a:t>, </a:t>
            </a:r>
            <a:r>
              <a:rPr lang="en-GB" dirty="0" err="1"/>
              <a:t>integrais</a:t>
            </a:r>
            <a:r>
              <a:rPr lang="en-GB" dirty="0"/>
              <a:t>) </a:t>
            </a:r>
            <a:r>
              <a:rPr lang="en-GB" dirty="0" err="1"/>
              <a:t>ou</a:t>
            </a:r>
            <a:r>
              <a:rPr lang="en-GB" dirty="0"/>
              <a:t> </a:t>
            </a:r>
            <a:r>
              <a:rPr lang="en-GB" dirty="0" err="1"/>
              <a:t>qualitativos</a:t>
            </a:r>
            <a:r>
              <a:rPr lang="en-GB" dirty="0"/>
              <a:t> (strings)</a:t>
            </a:r>
          </a:p>
          <a:p>
            <a:pPr algn="l"/>
            <a:endParaRPr lang="en-GB"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73</a:t>
            </a:fld>
            <a:endParaRPr lang="en-GB"/>
          </a:p>
        </p:txBody>
      </p:sp>
    </p:spTree>
    <p:extLst>
      <p:ext uri="{BB962C8B-B14F-4D97-AF65-F5344CB8AC3E}">
        <p14:creationId xmlns:p14="http://schemas.microsoft.com/office/powerpoint/2010/main" val="35761087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74</a:t>
            </a:fld>
            <a:endParaRPr lang="en-GB"/>
          </a:p>
        </p:txBody>
      </p:sp>
    </p:spTree>
    <p:extLst>
      <p:ext uri="{BB962C8B-B14F-4D97-AF65-F5344CB8AC3E}">
        <p14:creationId xmlns:p14="http://schemas.microsoft.com/office/powerpoint/2010/main" val="3353829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Open Sans" panose="020B0606030504020204" pitchFamily="34" charset="0"/>
              </a:rPr>
              <a:t>The data is the same, but the layout is different. Our vocabulary of rows and columns is simply not rich enough to describe why the two tables represent the same data. In addition to appearance, we need a way to describe the underlying semantics, or meaning, of the values displayed in the table.</a:t>
            </a:r>
            <a:endParaRPr lang="en-GB"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75</a:t>
            </a:fld>
            <a:endParaRPr lang="en-GB"/>
          </a:p>
        </p:txBody>
      </p:sp>
    </p:spTree>
    <p:extLst>
      <p:ext uri="{BB962C8B-B14F-4D97-AF65-F5344CB8AC3E}">
        <p14:creationId xmlns:p14="http://schemas.microsoft.com/office/powerpoint/2010/main" val="3585669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en-GB" dirty="0"/>
              <a:t>Wickham: </a:t>
            </a:r>
            <a:r>
              <a:rPr lang="en-US" b="0" i="0" dirty="0">
                <a:solidFill>
                  <a:srgbClr val="000000"/>
                </a:solidFill>
                <a:effectLst/>
                <a:latin typeface="Open Sans" panose="020B0606030504020204" pitchFamily="34" charset="0"/>
              </a:rPr>
              <a:t>Like families, tidy datasets are all alike but every messy dataset is messy in its own way.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76</a:t>
            </a:fld>
            <a:endParaRPr lang="en-GB"/>
          </a:p>
        </p:txBody>
      </p:sp>
    </p:spTree>
    <p:extLst>
      <p:ext uri="{BB962C8B-B14F-4D97-AF65-F5344CB8AC3E}">
        <p14:creationId xmlns:p14="http://schemas.microsoft.com/office/powerpoint/2010/main" val="15775111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77</a:t>
            </a:fld>
            <a:endParaRPr lang="en-GB"/>
          </a:p>
        </p:txBody>
      </p:sp>
    </p:spTree>
    <p:extLst>
      <p:ext uri="{BB962C8B-B14F-4D97-AF65-F5344CB8AC3E}">
        <p14:creationId xmlns:p14="http://schemas.microsoft.com/office/powerpoint/2010/main" val="31301673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78</a:t>
            </a:fld>
            <a:endParaRPr lang="en-GB"/>
          </a:p>
        </p:txBody>
      </p:sp>
    </p:spTree>
    <p:extLst>
      <p:ext uri="{BB962C8B-B14F-4D97-AF65-F5344CB8AC3E}">
        <p14:creationId xmlns:p14="http://schemas.microsoft.com/office/powerpoint/2010/main" val="3940739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79</a:t>
            </a:fld>
            <a:endParaRPr lang="en-GB"/>
          </a:p>
        </p:txBody>
      </p:sp>
    </p:spTree>
    <p:extLst>
      <p:ext uri="{BB962C8B-B14F-4D97-AF65-F5344CB8AC3E}">
        <p14:creationId xmlns:p14="http://schemas.microsoft.com/office/powerpoint/2010/main" val="2942747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a:t>
            </a:fld>
            <a:endParaRPr lang="en-GB"/>
          </a:p>
        </p:txBody>
      </p:sp>
    </p:spTree>
    <p:extLst>
      <p:ext uri="{BB962C8B-B14F-4D97-AF65-F5344CB8AC3E}">
        <p14:creationId xmlns:p14="http://schemas.microsoft.com/office/powerpoint/2010/main" val="3006324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81</a:t>
            </a:fld>
            <a:endParaRPr lang="en-GB"/>
          </a:p>
        </p:txBody>
      </p:sp>
    </p:spTree>
    <p:extLst>
      <p:ext uri="{BB962C8B-B14F-4D97-AF65-F5344CB8AC3E}">
        <p14:creationId xmlns:p14="http://schemas.microsoft.com/office/powerpoint/2010/main" val="8629212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82</a:t>
            </a:fld>
            <a:endParaRPr lang="en-GB"/>
          </a:p>
        </p:txBody>
      </p:sp>
    </p:spTree>
    <p:extLst>
      <p:ext uri="{BB962C8B-B14F-4D97-AF65-F5344CB8AC3E}">
        <p14:creationId xmlns:p14="http://schemas.microsoft.com/office/powerpoint/2010/main" val="11433003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83</a:t>
            </a:fld>
            <a:endParaRPr lang="en-GB"/>
          </a:p>
        </p:txBody>
      </p:sp>
    </p:spTree>
    <p:extLst>
      <p:ext uri="{BB962C8B-B14F-4D97-AF65-F5344CB8AC3E}">
        <p14:creationId xmlns:p14="http://schemas.microsoft.com/office/powerpoint/2010/main" val="18839185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84</a:t>
            </a:fld>
            <a:endParaRPr lang="en-GB"/>
          </a:p>
        </p:txBody>
      </p:sp>
    </p:spTree>
    <p:extLst>
      <p:ext uri="{BB962C8B-B14F-4D97-AF65-F5344CB8AC3E}">
        <p14:creationId xmlns:p14="http://schemas.microsoft.com/office/powerpoint/2010/main" val="38324547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85</a:t>
            </a:fld>
            <a:endParaRPr lang="en-GB"/>
          </a:p>
        </p:txBody>
      </p:sp>
    </p:spTree>
    <p:extLst>
      <p:ext uri="{BB962C8B-B14F-4D97-AF65-F5344CB8AC3E}">
        <p14:creationId xmlns:p14="http://schemas.microsoft.com/office/powerpoint/2010/main" val="8455011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pt-BR" sz="1200" b="0" i="0" kern="1200" dirty="0">
                <a:solidFill>
                  <a:schemeClr val="tx1"/>
                </a:solidFill>
                <a:effectLst/>
                <a:latin typeface="+mn-lt"/>
                <a:ea typeface="+mn-ea"/>
                <a:cs typeface="+mn-cs"/>
              </a:rPr>
              <a:t>Os operadores relacionais trabalham como comparações, igualdades e desigualdades. Eles verificam os valores dos operandos, que ficam cada um de um lado da operação, retornando VERDADEIRO ou FALSO</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86</a:t>
            </a:fld>
            <a:endParaRPr lang="en-GB"/>
          </a:p>
        </p:txBody>
      </p:sp>
    </p:spTree>
    <p:extLst>
      <p:ext uri="{BB962C8B-B14F-4D97-AF65-F5344CB8AC3E}">
        <p14:creationId xmlns:p14="http://schemas.microsoft.com/office/powerpoint/2010/main" val="21595322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pt-BR" sz="1200" b="0" i="0" kern="1200" dirty="0">
                <a:solidFill>
                  <a:schemeClr val="tx1"/>
                </a:solidFill>
                <a:effectLst/>
                <a:latin typeface="+mn-lt"/>
                <a:ea typeface="+mn-ea"/>
                <a:cs typeface="+mn-cs"/>
              </a:rPr>
              <a:t>Os operadores lógicos são aqueles que analisam condições, são operadores que analisaram operandos com valores lógicos 1 ou 0, ou então, Verdadeiro ou Falso. Uma situação pode ou não ser verdadeira, ou falsa, dependendo da condição em que se encontra.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87</a:t>
            </a:fld>
            <a:endParaRPr lang="en-GB"/>
          </a:p>
        </p:txBody>
      </p:sp>
    </p:spTree>
    <p:extLst>
      <p:ext uri="{BB962C8B-B14F-4D97-AF65-F5344CB8AC3E}">
        <p14:creationId xmlns:p14="http://schemas.microsoft.com/office/powerpoint/2010/main" val="17624891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pt-BR" sz="1200" b="0" i="0" kern="1200" dirty="0">
                <a:solidFill>
                  <a:schemeClr val="tx1"/>
                </a:solidFill>
                <a:effectLst/>
                <a:latin typeface="+mn-lt"/>
                <a:ea typeface="+mn-ea"/>
                <a:cs typeface="+mn-cs"/>
              </a:rPr>
              <a:t>Os operadores lógicos são aqueles que analisam condições, são operadores que analisaram operandos com valores lógicos 1 ou 0, ou então, Verdadeiro ou Falso. Uma situação pode ou não ser verdadeira, ou falsa, dependendo da condição em que se encontra.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88</a:t>
            </a:fld>
            <a:endParaRPr lang="en-GB"/>
          </a:p>
        </p:txBody>
      </p:sp>
    </p:spTree>
    <p:extLst>
      <p:ext uri="{BB962C8B-B14F-4D97-AF65-F5344CB8AC3E}">
        <p14:creationId xmlns:p14="http://schemas.microsoft.com/office/powerpoint/2010/main" val="41900338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tidyverse</a:t>
            </a:r>
            <a:r>
              <a:rPr lang="en-US" sz="1200" b="0" i="0" kern="1200" dirty="0">
                <a:solidFill>
                  <a:schemeClr val="tx1"/>
                </a:solidFill>
                <a:effectLst/>
                <a:latin typeface="+mn-lt"/>
                <a:ea typeface="+mn-ea"/>
                <a:cs typeface="+mn-cs"/>
              </a:rPr>
              <a:t> is an opinionated </a:t>
            </a:r>
            <a:r>
              <a:rPr lang="en-US" sz="1200" b="0" i="0" u="none" strike="noStrike" kern="1200" dirty="0">
                <a:solidFill>
                  <a:schemeClr val="tx1"/>
                </a:solidFill>
                <a:effectLst/>
                <a:latin typeface="+mn-lt"/>
                <a:ea typeface="+mn-ea"/>
                <a:cs typeface="+mn-cs"/>
                <a:hlinkClick r:id="rId3"/>
              </a:rPr>
              <a:t>collection of R packages</a:t>
            </a:r>
            <a:r>
              <a:rPr lang="en-US" sz="1200" b="0" i="0" kern="1200" dirty="0">
                <a:solidFill>
                  <a:schemeClr val="tx1"/>
                </a:solidFill>
                <a:effectLst/>
                <a:latin typeface="+mn-lt"/>
                <a:ea typeface="+mn-ea"/>
                <a:cs typeface="+mn-cs"/>
              </a:rPr>
              <a:t> designed for data science. All packages share an underlying design philosophy, grammar, and data structures.: </a:t>
            </a:r>
            <a:r>
              <a:rPr lang="en-GB" dirty="0"/>
              <a:t>https://www.tidyverse.org/</a:t>
            </a:r>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89</a:t>
            </a:fld>
            <a:endParaRPr lang="en-GB"/>
          </a:p>
        </p:txBody>
      </p:sp>
    </p:spTree>
    <p:extLst>
      <p:ext uri="{BB962C8B-B14F-4D97-AF65-F5344CB8AC3E}">
        <p14:creationId xmlns:p14="http://schemas.microsoft.com/office/powerpoint/2010/main" val="21269082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pt-BR" sz="1200" b="0" i="0" kern="1200" dirty="0">
                <a:solidFill>
                  <a:schemeClr val="tx1"/>
                </a:solidFill>
                <a:effectLst/>
                <a:latin typeface="+mn-lt"/>
                <a:ea typeface="+mn-ea"/>
                <a:cs typeface="+mn-cs"/>
              </a:rPr>
              <a:t>Os operadores lógicos são aqueles que analisam condições, são operadores que analisaram operandos com valores lógicos 1 ou 0, ou então, Verdadeiro ou Falso. Uma situação pode ou não ser verdadeira, ou falsa, dependendo da condição em que se encontra.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90</a:t>
            </a:fld>
            <a:endParaRPr lang="en-GB"/>
          </a:p>
        </p:txBody>
      </p:sp>
    </p:spTree>
    <p:extLst>
      <p:ext uri="{BB962C8B-B14F-4D97-AF65-F5344CB8AC3E}">
        <p14:creationId xmlns:p14="http://schemas.microsoft.com/office/powerpoint/2010/main" val="4226895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a:t>
            </a:fld>
            <a:endParaRPr lang="en-GB"/>
          </a:p>
        </p:txBody>
      </p:sp>
    </p:spTree>
    <p:extLst>
      <p:ext uri="{BB962C8B-B14F-4D97-AF65-F5344CB8AC3E}">
        <p14:creationId xmlns:p14="http://schemas.microsoft.com/office/powerpoint/2010/main" val="26340492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pt-BR" sz="1200" b="0" i="0" kern="1200" dirty="0">
                <a:solidFill>
                  <a:schemeClr val="tx1"/>
                </a:solidFill>
                <a:effectLst/>
                <a:latin typeface="+mn-lt"/>
                <a:ea typeface="+mn-ea"/>
                <a:cs typeface="+mn-cs"/>
              </a:rPr>
              <a:t>Os operadores lógicos são aqueles que analisam condições, são operadores que analisaram operandos com valores lógicos 1 ou 0, ou então, Verdadeiro ou Falso. Uma situação pode ou não ser verdadeira, ou falsa, dependendo da condição em que se encontra.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91</a:t>
            </a:fld>
            <a:endParaRPr lang="en-GB"/>
          </a:p>
        </p:txBody>
      </p:sp>
    </p:spTree>
    <p:extLst>
      <p:ext uri="{BB962C8B-B14F-4D97-AF65-F5344CB8AC3E}">
        <p14:creationId xmlns:p14="http://schemas.microsoft.com/office/powerpoint/2010/main" val="42808419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pt-BR" sz="1200" b="0" i="0" kern="1200" dirty="0">
                <a:solidFill>
                  <a:schemeClr val="tx1"/>
                </a:solidFill>
                <a:effectLst/>
                <a:latin typeface="+mn-lt"/>
                <a:ea typeface="+mn-ea"/>
                <a:cs typeface="+mn-cs"/>
              </a:rPr>
              <a:t>Os operadores lógicos são aqueles que analisam condições, são operadores que analisaram operandos com valores lógicos 1 ou 0, ou então, Verdadeiro ou Falso. Uma situação pode ou não ser verdadeira, ou falsa, dependendo da condição em que se encontra.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92</a:t>
            </a:fld>
            <a:endParaRPr lang="en-GB"/>
          </a:p>
        </p:txBody>
      </p:sp>
    </p:spTree>
    <p:extLst>
      <p:ext uri="{BB962C8B-B14F-4D97-AF65-F5344CB8AC3E}">
        <p14:creationId xmlns:p14="http://schemas.microsoft.com/office/powerpoint/2010/main" val="8785998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tidyverse</a:t>
            </a:r>
            <a:r>
              <a:rPr lang="en-US" sz="1200" b="0" i="0" kern="1200" dirty="0">
                <a:solidFill>
                  <a:schemeClr val="tx1"/>
                </a:solidFill>
                <a:effectLst/>
                <a:latin typeface="+mn-lt"/>
                <a:ea typeface="+mn-ea"/>
                <a:cs typeface="+mn-cs"/>
              </a:rPr>
              <a:t> is an opinionated </a:t>
            </a:r>
            <a:r>
              <a:rPr lang="en-US" sz="1200" b="0" i="0" u="none" strike="noStrike" kern="1200" dirty="0">
                <a:solidFill>
                  <a:schemeClr val="tx1"/>
                </a:solidFill>
                <a:effectLst/>
                <a:latin typeface="+mn-lt"/>
                <a:ea typeface="+mn-ea"/>
                <a:cs typeface="+mn-cs"/>
                <a:hlinkClick r:id="rId3"/>
              </a:rPr>
              <a:t>collection of R packages</a:t>
            </a:r>
            <a:r>
              <a:rPr lang="en-US" sz="1200" b="0" i="0" kern="1200" dirty="0">
                <a:solidFill>
                  <a:schemeClr val="tx1"/>
                </a:solidFill>
                <a:effectLst/>
                <a:latin typeface="+mn-lt"/>
                <a:ea typeface="+mn-ea"/>
                <a:cs typeface="+mn-cs"/>
              </a:rPr>
              <a:t> designed for data science. All packages share an underlying design philosophy, grammar, and data structures.: </a:t>
            </a:r>
            <a:r>
              <a:rPr lang="en-GB" dirty="0"/>
              <a:t>https://www.tidyverse.org/</a:t>
            </a:r>
          </a:p>
        </p:txBody>
      </p:sp>
      <p:sp>
        <p:nvSpPr>
          <p:cNvPr id="4" name="Espaço Reservado para Número de Slid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8E5B7C-F997-47E7-A51F-3DE3E00DEC6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225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96</a:t>
            </a:fld>
            <a:endParaRPr lang="en-GB"/>
          </a:p>
        </p:txBody>
      </p:sp>
    </p:spTree>
    <p:extLst>
      <p:ext uri="{BB962C8B-B14F-4D97-AF65-F5344CB8AC3E}">
        <p14:creationId xmlns:p14="http://schemas.microsoft.com/office/powerpoint/2010/main" val="33211367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97</a:t>
            </a:fld>
            <a:endParaRPr lang="en-GB"/>
          </a:p>
        </p:txBody>
      </p:sp>
    </p:spTree>
    <p:extLst>
      <p:ext uri="{BB962C8B-B14F-4D97-AF65-F5344CB8AC3E}">
        <p14:creationId xmlns:p14="http://schemas.microsoft.com/office/powerpoint/2010/main" val="13078413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98</a:t>
            </a:fld>
            <a:endParaRPr lang="en-GB"/>
          </a:p>
        </p:txBody>
      </p:sp>
    </p:spTree>
    <p:extLst>
      <p:ext uri="{BB962C8B-B14F-4D97-AF65-F5344CB8AC3E}">
        <p14:creationId xmlns:p14="http://schemas.microsoft.com/office/powerpoint/2010/main" val="6976393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100</a:t>
            </a:fld>
            <a:endParaRPr lang="en-GB"/>
          </a:p>
        </p:txBody>
      </p:sp>
    </p:spTree>
    <p:extLst>
      <p:ext uri="{BB962C8B-B14F-4D97-AF65-F5344CB8AC3E}">
        <p14:creationId xmlns:p14="http://schemas.microsoft.com/office/powerpoint/2010/main" val="42010445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101</a:t>
            </a:fld>
            <a:endParaRPr lang="en-GB"/>
          </a:p>
        </p:txBody>
      </p:sp>
    </p:spTree>
    <p:extLst>
      <p:ext uri="{BB962C8B-B14F-4D97-AF65-F5344CB8AC3E}">
        <p14:creationId xmlns:p14="http://schemas.microsoft.com/office/powerpoint/2010/main" val="21314848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102</a:t>
            </a:fld>
            <a:endParaRPr lang="en-GB"/>
          </a:p>
        </p:txBody>
      </p:sp>
    </p:spTree>
    <p:extLst>
      <p:ext uri="{BB962C8B-B14F-4D97-AF65-F5344CB8AC3E}">
        <p14:creationId xmlns:p14="http://schemas.microsoft.com/office/powerpoint/2010/main" val="37508016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103</a:t>
            </a:fld>
            <a:endParaRPr lang="en-GB"/>
          </a:p>
        </p:txBody>
      </p:sp>
    </p:spTree>
    <p:extLst>
      <p:ext uri="{BB962C8B-B14F-4D97-AF65-F5344CB8AC3E}">
        <p14:creationId xmlns:p14="http://schemas.microsoft.com/office/powerpoint/2010/main" val="402491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a:t>
            </a:fld>
            <a:endParaRPr lang="en-GB"/>
          </a:p>
        </p:txBody>
      </p:sp>
    </p:spTree>
    <p:extLst>
      <p:ext uri="{BB962C8B-B14F-4D97-AF65-F5344CB8AC3E}">
        <p14:creationId xmlns:p14="http://schemas.microsoft.com/office/powerpoint/2010/main" val="31222029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104</a:t>
            </a:fld>
            <a:endParaRPr lang="en-GB"/>
          </a:p>
        </p:txBody>
      </p:sp>
    </p:spTree>
    <p:extLst>
      <p:ext uri="{BB962C8B-B14F-4D97-AF65-F5344CB8AC3E}">
        <p14:creationId xmlns:p14="http://schemas.microsoft.com/office/powerpoint/2010/main" val="9156042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105</a:t>
            </a:fld>
            <a:endParaRPr lang="en-GB"/>
          </a:p>
        </p:txBody>
      </p:sp>
    </p:spTree>
    <p:extLst>
      <p:ext uri="{BB962C8B-B14F-4D97-AF65-F5344CB8AC3E}">
        <p14:creationId xmlns:p14="http://schemas.microsoft.com/office/powerpoint/2010/main" val="37497013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107</a:t>
            </a:fld>
            <a:endParaRPr lang="en-GB"/>
          </a:p>
        </p:txBody>
      </p:sp>
    </p:spTree>
    <p:extLst>
      <p:ext uri="{BB962C8B-B14F-4D97-AF65-F5344CB8AC3E}">
        <p14:creationId xmlns:p14="http://schemas.microsoft.com/office/powerpoint/2010/main" val="14854719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108</a:t>
            </a:fld>
            <a:endParaRPr lang="en-GB"/>
          </a:p>
        </p:txBody>
      </p:sp>
    </p:spTree>
    <p:extLst>
      <p:ext uri="{BB962C8B-B14F-4D97-AF65-F5344CB8AC3E}">
        <p14:creationId xmlns:p14="http://schemas.microsoft.com/office/powerpoint/2010/main" val="110583743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109</a:t>
            </a:fld>
            <a:endParaRPr lang="en-GB"/>
          </a:p>
        </p:txBody>
      </p:sp>
    </p:spTree>
    <p:extLst>
      <p:ext uri="{BB962C8B-B14F-4D97-AF65-F5344CB8AC3E}">
        <p14:creationId xmlns:p14="http://schemas.microsoft.com/office/powerpoint/2010/main" val="39811775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110</a:t>
            </a:fld>
            <a:endParaRPr lang="en-GB"/>
          </a:p>
        </p:txBody>
      </p:sp>
    </p:spTree>
    <p:extLst>
      <p:ext uri="{BB962C8B-B14F-4D97-AF65-F5344CB8AC3E}">
        <p14:creationId xmlns:p14="http://schemas.microsoft.com/office/powerpoint/2010/main" val="35475087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111</a:t>
            </a:fld>
            <a:endParaRPr lang="en-GB"/>
          </a:p>
        </p:txBody>
      </p:sp>
    </p:spTree>
    <p:extLst>
      <p:ext uri="{BB962C8B-B14F-4D97-AF65-F5344CB8AC3E}">
        <p14:creationId xmlns:p14="http://schemas.microsoft.com/office/powerpoint/2010/main" val="36970355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113</a:t>
            </a:fld>
            <a:endParaRPr lang="en-GB"/>
          </a:p>
        </p:txBody>
      </p:sp>
    </p:spTree>
    <p:extLst>
      <p:ext uri="{BB962C8B-B14F-4D97-AF65-F5344CB8AC3E}">
        <p14:creationId xmlns:p14="http://schemas.microsoft.com/office/powerpoint/2010/main" val="33705555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114</a:t>
            </a:fld>
            <a:endParaRPr lang="en-GB"/>
          </a:p>
        </p:txBody>
      </p:sp>
    </p:spTree>
    <p:extLst>
      <p:ext uri="{BB962C8B-B14F-4D97-AF65-F5344CB8AC3E}">
        <p14:creationId xmlns:p14="http://schemas.microsoft.com/office/powerpoint/2010/main" val="13227520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115</a:t>
            </a:fld>
            <a:endParaRPr lang="en-GB"/>
          </a:p>
        </p:txBody>
      </p:sp>
    </p:spTree>
    <p:extLst>
      <p:ext uri="{BB962C8B-B14F-4D97-AF65-F5344CB8AC3E}">
        <p14:creationId xmlns:p14="http://schemas.microsoft.com/office/powerpoint/2010/main" val="429723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8459058"/>
            <a:ext cx="16230600" cy="0"/>
          </a:xfrm>
          <a:prstGeom prst="line">
            <a:avLst/>
          </a:prstGeom>
          <a:ln w="19050" cap="flat">
            <a:solidFill>
              <a:srgbClr val="000000"/>
            </a:solidFill>
            <a:prstDash val="solid"/>
            <a:headEnd type="none" w="sm" len="sm"/>
            <a:tailEnd type="none" w="sm" len="sm"/>
          </a:ln>
        </p:spPr>
      </p:sp>
      <p:sp>
        <p:nvSpPr>
          <p:cNvPr id="4" name="AutoShape 4"/>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5" name="Group 5"/>
          <p:cNvGrpSpPr/>
          <p:nvPr/>
        </p:nvGrpSpPr>
        <p:grpSpPr>
          <a:xfrm>
            <a:off x="1028700" y="2057400"/>
            <a:ext cx="3086100" cy="3086100"/>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2176665" y="3923217"/>
            <a:ext cx="10984568" cy="2641749"/>
          </a:xfrm>
          <a:prstGeom prst="rect">
            <a:avLst/>
          </a:prstGeom>
        </p:spPr>
        <p:txBody>
          <a:bodyPr wrap="square" lIns="0" tIns="0" rIns="0" bIns="0" rtlCol="0" anchor="t">
            <a:spAutoFit/>
          </a:bodyPr>
          <a:lstStyle/>
          <a:p>
            <a:pPr>
              <a:lnSpc>
                <a:spcPts val="10326"/>
              </a:lnSpc>
            </a:pPr>
            <a:r>
              <a:rPr lang="en-US" sz="7376" dirty="0" err="1">
                <a:solidFill>
                  <a:srgbClr val="000000"/>
                </a:solidFill>
                <a:latin typeface="TAN Twinkle"/>
              </a:rPr>
              <a:t>Análise</a:t>
            </a:r>
            <a:r>
              <a:rPr lang="en-US" sz="7376" dirty="0">
                <a:solidFill>
                  <a:srgbClr val="000000"/>
                </a:solidFill>
                <a:latin typeface="TAN Twinkle"/>
              </a:rPr>
              <a:t> de dados com R</a:t>
            </a:r>
          </a:p>
        </p:txBody>
      </p:sp>
      <p:sp>
        <p:nvSpPr>
          <p:cNvPr id="9" name="TextBox 9"/>
          <p:cNvSpPr txBox="1"/>
          <p:nvPr/>
        </p:nvSpPr>
        <p:spPr>
          <a:xfrm>
            <a:off x="2176665" y="6799163"/>
            <a:ext cx="6891135" cy="1077218"/>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Ana Carla Crispim</a:t>
            </a:r>
          </a:p>
          <a:p>
            <a:pPr>
              <a:lnSpc>
                <a:spcPts val="2800"/>
              </a:lnSpc>
              <a:spcBef>
                <a:spcPct val="0"/>
              </a:spcBef>
            </a:pPr>
            <a:r>
              <a:rPr lang="en-US" sz="2000" spc="600" dirty="0">
                <a:solidFill>
                  <a:srgbClr val="000000"/>
                </a:solidFill>
                <a:latin typeface="Inter"/>
              </a:rPr>
              <a:t>Bruna C. Lopes</a:t>
            </a:r>
          </a:p>
          <a:p>
            <a:pPr>
              <a:lnSpc>
                <a:spcPts val="2800"/>
              </a:lnSpc>
              <a:spcBef>
                <a:spcPct val="0"/>
              </a:spcBef>
            </a:pPr>
            <a:r>
              <a:rPr lang="en-US" sz="2000" spc="600" dirty="0" err="1">
                <a:solidFill>
                  <a:srgbClr val="000000"/>
                </a:solidFill>
                <a:latin typeface="Inter"/>
              </a:rPr>
              <a:t>Régias</a:t>
            </a:r>
            <a:r>
              <a:rPr lang="en-US" sz="2000" spc="600" dirty="0">
                <a:solidFill>
                  <a:srgbClr val="000000"/>
                </a:solidFill>
                <a:latin typeface="Inter"/>
              </a:rPr>
              <a:t> Mercês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12798173" y="3951767"/>
            <a:ext cx="4376189" cy="2364416"/>
          </a:xfrm>
          <a:prstGeom prst="rect">
            <a:avLst/>
          </a:prstGeom>
          <a:noFill/>
          <a:ln w="28575">
            <a:solidFill>
              <a:srgbClr val="C6A2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200" dirty="0">
                <a:solidFill>
                  <a:sysClr val="windowText" lastClr="000000"/>
                </a:solidFill>
                <a:latin typeface="Inter" panose="020B0604020202020204" charset="0"/>
                <a:ea typeface="Inter" panose="020B0604020202020204" charset="0"/>
              </a:rPr>
              <a:t>Vamos tentar? </a:t>
            </a:r>
          </a:p>
          <a:p>
            <a:pPr algn="ctr"/>
            <a:r>
              <a:rPr lang="pt-BR" sz="4200" dirty="0">
                <a:solidFill>
                  <a:sysClr val="windowText" lastClr="000000"/>
                </a:solidFill>
                <a:latin typeface="Inter" panose="020B0604020202020204" charset="0"/>
                <a:ea typeface="Inter" panose="020B0604020202020204" charset="0"/>
              </a:rPr>
              <a:t>Script</a:t>
            </a:r>
          </a:p>
          <a:p>
            <a:pPr algn="ctr"/>
            <a:r>
              <a:rPr lang="pt-BR" sz="4200" dirty="0">
                <a:solidFill>
                  <a:sysClr val="windowText" lastClr="000000"/>
                </a:solidFill>
                <a:latin typeface="Inter" panose="020B0604020202020204" charset="0"/>
                <a:ea typeface="Inter" panose="020B0604020202020204" charset="0"/>
              </a:rPr>
              <a:t>.R</a:t>
            </a:r>
          </a:p>
        </p:txBody>
      </p:sp>
      <p:sp>
        <p:nvSpPr>
          <p:cNvPr id="8"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é R?</a:t>
            </a:r>
          </a:p>
        </p:txBody>
      </p:sp>
      <p:pic>
        <p:nvPicPr>
          <p:cNvPr id="2" name="Imagem 1"/>
          <p:cNvPicPr>
            <a:picLocks noChangeAspect="1"/>
          </p:cNvPicPr>
          <p:nvPr/>
        </p:nvPicPr>
        <p:blipFill>
          <a:blip r:embed="rId3"/>
          <a:stretch>
            <a:fillRect/>
          </a:stretch>
        </p:blipFill>
        <p:spPr>
          <a:xfrm>
            <a:off x="1524000" y="1582768"/>
            <a:ext cx="10058400" cy="7140515"/>
          </a:xfrm>
          <a:prstGeom prst="rect">
            <a:avLst/>
          </a:prstGeom>
        </p:spPr>
      </p:pic>
      <p:sp>
        <p:nvSpPr>
          <p:cNvPr id="3" name="Retângulo 2"/>
          <p:cNvSpPr/>
          <p:nvPr/>
        </p:nvSpPr>
        <p:spPr>
          <a:xfrm>
            <a:off x="8382000" y="8773741"/>
            <a:ext cx="3359061" cy="369332"/>
          </a:xfrm>
          <a:prstGeom prst="rect">
            <a:avLst/>
          </a:prstGeom>
        </p:spPr>
        <p:txBody>
          <a:bodyPr wrap="none">
            <a:spAutoFit/>
          </a:bodyPr>
          <a:lstStyle/>
          <a:p>
            <a:r>
              <a:rPr lang="pt-BR" dirty="0"/>
              <a:t>https://art-from-code.netlify.app/</a:t>
            </a:r>
          </a:p>
        </p:txBody>
      </p:sp>
    </p:spTree>
    <p:extLst>
      <p:ext uri="{BB962C8B-B14F-4D97-AF65-F5344CB8AC3E}">
        <p14:creationId xmlns:p14="http://schemas.microsoft.com/office/powerpoint/2010/main" val="8980476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2972395"/>
            <a:ext cx="16273691" cy="1485305"/>
          </a:xfrm>
        </p:spPr>
        <p:txBody>
          <a:bodyPr>
            <a:noAutofit/>
          </a:bodyPr>
          <a:lstStyle/>
          <a:p>
            <a:pPr>
              <a:buClr>
                <a:srgbClr val="AD6237"/>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 É usado para filtrar </a:t>
            </a:r>
            <a:r>
              <a:rPr lang="pt-BR" sz="4200" b="1" dirty="0">
                <a:solidFill>
                  <a:srgbClr val="AD6237"/>
                </a:solidFill>
                <a:latin typeface="Inter" panose="020B0604020202020204" charset="0"/>
                <a:ea typeface="Inter" panose="020B0604020202020204" charset="0"/>
                <a:cs typeface="Segoe UI" panose="020B0502040204020203" pitchFamily="34" charset="0"/>
              </a:rPr>
              <a:t>VALORES</a:t>
            </a:r>
            <a:endParaRPr lang="pt-BR" sz="3600" b="1" dirty="0">
              <a:solidFill>
                <a:srgbClr val="AD6237"/>
              </a:solidFill>
              <a:latin typeface="Inter" panose="020B0604020202020204" charset="0"/>
              <a:ea typeface="Inter" panose="020B0604020202020204" charset="0"/>
              <a:cs typeface="Segoe UI" panose="020B0502040204020203" pitchFamily="34" charset="0"/>
            </a:endParaRPr>
          </a:p>
          <a:p>
            <a:pPr>
              <a:buClr>
                <a:srgbClr val="AD6237"/>
              </a:buClr>
              <a:buFont typeface="Arial" panose="020B0604020202020204" pitchFamily="34" charset="0"/>
              <a:buChar char="•"/>
            </a:pPr>
            <a:r>
              <a:rPr lang="pt-BR" sz="3600" b="1" dirty="0">
                <a:solidFill>
                  <a:srgbClr val="04A07B"/>
                </a:solidFill>
                <a:latin typeface="Inter" panose="020B0604020202020204" charset="0"/>
                <a:ea typeface="Inter" panose="020B0604020202020204" charset="0"/>
                <a:cs typeface="Segoe UI" panose="020B0502040204020203" pitchFamily="34" charset="0"/>
              </a:rPr>
              <a:t> </a:t>
            </a:r>
            <a:r>
              <a:rPr lang="pt-BR" sz="3600" dirty="0">
                <a:latin typeface="Inter" panose="020B0604020202020204" charset="0"/>
                <a:ea typeface="Inter" panose="020B0604020202020204" charset="0"/>
                <a:cs typeface="Segoe UI" panose="020B0502040204020203" pitchFamily="34" charset="0"/>
              </a:rPr>
              <a:t>Por exemplo, filtrar uma amostra por idade ou gênero</a:t>
            </a:r>
          </a:p>
          <a:p>
            <a:pPr>
              <a:buClr>
                <a:srgbClr val="AD6237"/>
              </a:buClr>
              <a:buFont typeface="Arial" panose="020B0604020202020204" pitchFamily="34" charset="0"/>
              <a:buChar char="•"/>
            </a:pPr>
            <a:endParaRPr lang="pt-BR" sz="3600" dirty="0">
              <a:latin typeface="Inter" panose="020B0604020202020204" charset="0"/>
              <a:ea typeface="Inter" panose="020B0604020202020204" charset="0"/>
              <a:cs typeface="Segoe UI" panose="020B0502040204020203" pitchFamily="34" charset="0"/>
            </a:endParaRPr>
          </a:p>
          <a:p>
            <a:pPr marL="0" indent="0">
              <a:buClr>
                <a:srgbClr val="AD6237"/>
              </a:buClr>
              <a:buNone/>
            </a:pPr>
            <a:endParaRPr lang="pt-BR" sz="4200" dirty="0">
              <a:latin typeface="Inter" panose="020B0604020202020204" charset="0"/>
              <a:ea typeface="Inter" panose="020B0604020202020204" charset="0"/>
              <a:cs typeface="Segoe UI" panose="020B0502040204020203" pitchFamily="34" charset="0"/>
            </a:endParaRPr>
          </a:p>
        </p:txBody>
      </p:sp>
      <p:sp>
        <p:nvSpPr>
          <p:cNvPr id="9" name="Espaço Reservado para Conteúdo 2"/>
          <p:cNvSpPr txBox="1">
            <a:spLocks/>
          </p:cNvSpPr>
          <p:nvPr/>
        </p:nvSpPr>
        <p:spPr>
          <a:xfrm>
            <a:off x="1035584" y="4833113"/>
            <a:ext cx="16273691" cy="4506320"/>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
                <a:srgbClr val="04A07B"/>
              </a:buClr>
              <a:buNone/>
            </a:pPr>
            <a:r>
              <a:rPr lang="pt-BR" sz="4200" b="1" dirty="0">
                <a:solidFill>
                  <a:srgbClr val="AD6237"/>
                </a:solidFill>
                <a:latin typeface="Inter" panose="020B0604020202020204" charset="0"/>
                <a:ea typeface="Inter" panose="020B0604020202020204" charset="0"/>
                <a:cs typeface="Segoe UI" panose="020B0502040204020203" pitchFamily="34" charset="0"/>
              </a:rPr>
              <a:t>COMO? </a:t>
            </a:r>
          </a:p>
          <a:p>
            <a:pPr marL="0" indent="0">
              <a:buClr>
                <a:srgbClr val="04A07B"/>
              </a:buClr>
              <a:buNone/>
            </a:pPr>
            <a:r>
              <a:rPr lang="pt-BR" sz="3600" dirty="0">
                <a:solidFill>
                  <a:srgbClr val="AD6237"/>
                </a:solidFill>
                <a:latin typeface="Inter" panose="020B0604020202020204" charset="0"/>
                <a:ea typeface="Inter" panose="020B0604020202020204" charset="0"/>
                <a:cs typeface="Segoe UI" panose="020B0502040204020203" pitchFamily="34" charset="0"/>
              </a:rPr>
              <a:t>#Carregue um banco de dados</a:t>
            </a:r>
            <a:endParaRPr lang="pt-BR" sz="3600" b="1" dirty="0">
              <a:solidFill>
                <a:srgbClr val="AD6237"/>
              </a:solidFill>
              <a:latin typeface="Inter" panose="020B0604020202020204" charset="0"/>
              <a:ea typeface="Inter" panose="020B0604020202020204" charset="0"/>
              <a:cs typeface="Segoe UI" panose="020B0502040204020203" pitchFamily="34" charset="0"/>
            </a:endParaRPr>
          </a:p>
          <a:p>
            <a:pPr marL="0" indent="0">
              <a:buClr>
                <a:srgbClr val="04A07B"/>
              </a:buClr>
              <a:buNone/>
            </a:pPr>
            <a:r>
              <a:rPr lang="pt-BR" sz="3600" dirty="0" err="1">
                <a:latin typeface="Inter" panose="020B0604020202020204" charset="0"/>
                <a:ea typeface="Inter" panose="020B0604020202020204" charset="0"/>
                <a:cs typeface="Segoe UI" panose="020B0502040204020203" pitchFamily="34" charset="0"/>
              </a:rPr>
              <a:t>dados_dplyr</a:t>
            </a:r>
            <a:r>
              <a:rPr lang="pt-BR" sz="3600" dirty="0">
                <a:latin typeface="Inter" panose="020B0604020202020204" charset="0"/>
                <a:ea typeface="Inter" panose="020B0604020202020204" charset="0"/>
                <a:cs typeface="Segoe UI" panose="020B0502040204020203" pitchFamily="34" charset="0"/>
              </a:rPr>
              <a:t> &lt;- </a:t>
            </a:r>
            <a:r>
              <a:rPr lang="pt-BR" sz="3600" dirty="0" err="1">
                <a:latin typeface="Inter" panose="020B0604020202020204" charset="0"/>
                <a:ea typeface="Inter" panose="020B0604020202020204" charset="0"/>
                <a:cs typeface="Segoe UI" panose="020B0502040204020203" pitchFamily="34" charset="0"/>
              </a:rPr>
              <a:t>mtcars</a:t>
            </a:r>
            <a:endParaRPr lang="pt-BR" sz="3600" dirty="0">
              <a:latin typeface="Inter" panose="020B0604020202020204" charset="0"/>
              <a:ea typeface="Inter" panose="020B0604020202020204" charset="0"/>
              <a:cs typeface="Segoe UI" panose="020B0502040204020203" pitchFamily="34" charset="0"/>
            </a:endParaRPr>
          </a:p>
          <a:p>
            <a:pPr marL="0" indent="0">
              <a:buClr>
                <a:srgbClr val="04A07B"/>
              </a:buClr>
              <a:buNone/>
            </a:pPr>
            <a:endParaRPr lang="pt-BR" sz="3600" dirty="0">
              <a:latin typeface="Inter" panose="020B0604020202020204" charset="0"/>
              <a:ea typeface="Inter" panose="020B0604020202020204" charset="0"/>
              <a:cs typeface="Segoe UI" panose="020B0502040204020203" pitchFamily="34" charset="0"/>
            </a:endParaRPr>
          </a:p>
          <a:p>
            <a:pPr marL="0" indent="0">
              <a:buClr>
                <a:srgbClr val="04A07B"/>
              </a:buClr>
              <a:buNone/>
            </a:pPr>
            <a:r>
              <a:rPr lang="pt-BR" sz="3600" dirty="0">
                <a:solidFill>
                  <a:srgbClr val="AD6237"/>
                </a:solidFill>
                <a:latin typeface="Inter" panose="020B0604020202020204" charset="0"/>
                <a:ea typeface="Inter" panose="020B0604020202020204" charset="0"/>
                <a:cs typeface="Segoe UI" panose="020B0502040204020203" pitchFamily="34" charset="0"/>
              </a:rPr>
              <a:t># Identifique o nome das variáveis</a:t>
            </a:r>
          </a:p>
          <a:p>
            <a:pPr marL="0" indent="0">
              <a:buClr>
                <a:srgbClr val="04A07B"/>
              </a:buClr>
              <a:buNone/>
            </a:pPr>
            <a:r>
              <a:rPr lang="pt-BR" sz="3600" dirty="0" err="1">
                <a:latin typeface="Inter" panose="020B0604020202020204" charset="0"/>
                <a:ea typeface="Inter" panose="020B0604020202020204" charset="0"/>
                <a:cs typeface="Segoe UI" panose="020B0502040204020203" pitchFamily="34" charset="0"/>
              </a:rPr>
              <a:t>names</a:t>
            </a:r>
            <a:r>
              <a:rPr lang="pt-BR" sz="3600" dirty="0">
                <a:latin typeface="Inter" panose="020B0604020202020204" charset="0"/>
                <a:ea typeface="Inter" panose="020B0604020202020204" charset="0"/>
                <a:cs typeface="Segoe UI" panose="020B0502040204020203" pitchFamily="34" charset="0"/>
              </a:rPr>
              <a:t>(</a:t>
            </a:r>
            <a:r>
              <a:rPr lang="pt-BR" sz="3600" dirty="0" err="1">
                <a:latin typeface="Inter" panose="020B0604020202020204" charset="0"/>
                <a:ea typeface="Inter" panose="020B0604020202020204" charset="0"/>
                <a:cs typeface="Segoe UI" panose="020B0502040204020203" pitchFamily="34" charset="0"/>
              </a:rPr>
              <a:t>dados_dplyr</a:t>
            </a:r>
            <a:r>
              <a:rPr lang="pt-BR" sz="3600" dirty="0">
                <a:latin typeface="Inter" panose="020B0604020202020204" charset="0"/>
                <a:ea typeface="Inter" panose="020B0604020202020204" charset="0"/>
                <a:cs typeface="Segoe UI" panose="020B0502040204020203" pitchFamily="34" charset="0"/>
              </a:rPr>
              <a:t>)  OU </a:t>
            </a:r>
            <a:r>
              <a:rPr lang="pt-BR" sz="3600" dirty="0" err="1">
                <a:latin typeface="Inter" panose="020B0604020202020204" charset="0"/>
                <a:ea typeface="Inter" panose="020B0604020202020204" charset="0"/>
                <a:cs typeface="Segoe UI" panose="020B0502040204020203" pitchFamily="34" charset="0"/>
              </a:rPr>
              <a:t>head</a:t>
            </a:r>
            <a:r>
              <a:rPr lang="pt-BR" sz="3600" dirty="0">
                <a:latin typeface="Inter" panose="020B0604020202020204" charset="0"/>
                <a:ea typeface="Inter" panose="020B0604020202020204" charset="0"/>
                <a:cs typeface="Segoe UI" panose="020B0502040204020203" pitchFamily="34" charset="0"/>
              </a:rPr>
              <a:t>(</a:t>
            </a:r>
            <a:r>
              <a:rPr lang="pt-BR" sz="3600" dirty="0" err="1">
                <a:latin typeface="Inter" panose="020B0604020202020204" charset="0"/>
                <a:ea typeface="Inter" panose="020B0604020202020204" charset="0"/>
                <a:cs typeface="Segoe UI" panose="020B0502040204020203" pitchFamily="34" charset="0"/>
              </a:rPr>
              <a:t>dados_dplyr</a:t>
            </a:r>
            <a:r>
              <a:rPr lang="pt-BR" sz="3600" dirty="0">
                <a:latin typeface="Inter" panose="020B0604020202020204" charset="0"/>
                <a:ea typeface="Inter" panose="020B0604020202020204" charset="0"/>
                <a:cs typeface="Segoe UI" panose="020B0502040204020203" pitchFamily="34" charset="0"/>
              </a:rPr>
              <a:t>) OU </a:t>
            </a:r>
            <a:r>
              <a:rPr lang="pt-BR" sz="3600" dirty="0" err="1">
                <a:latin typeface="Inter" panose="020B0604020202020204" charset="0"/>
                <a:ea typeface="Inter" panose="020B0604020202020204" charset="0"/>
                <a:cs typeface="Segoe UI" panose="020B0502040204020203" pitchFamily="34" charset="0"/>
              </a:rPr>
              <a:t>glimpse</a:t>
            </a:r>
            <a:r>
              <a:rPr lang="pt-BR" sz="3600" dirty="0">
                <a:latin typeface="Inter" panose="020B0604020202020204" charset="0"/>
                <a:ea typeface="Inter" panose="020B0604020202020204" charset="0"/>
                <a:cs typeface="Segoe UI" panose="020B0502040204020203" pitchFamily="34" charset="0"/>
              </a:rPr>
              <a:t>(</a:t>
            </a:r>
            <a:r>
              <a:rPr lang="pt-BR" sz="3600" dirty="0" err="1">
                <a:latin typeface="Inter" panose="020B0604020202020204" charset="0"/>
                <a:ea typeface="Inter" panose="020B0604020202020204" charset="0"/>
                <a:cs typeface="Segoe UI" panose="020B0502040204020203" pitchFamily="34" charset="0"/>
              </a:rPr>
              <a:t>dados_dplyr</a:t>
            </a:r>
            <a:r>
              <a:rPr lang="pt-BR" sz="3600" dirty="0">
                <a:latin typeface="Inter" panose="020B0604020202020204" charset="0"/>
                <a:ea typeface="Inter" panose="020B0604020202020204" charset="0"/>
                <a:cs typeface="Segoe UI" panose="020B0502040204020203" pitchFamily="34" charset="0"/>
              </a:rPr>
              <a:t>)</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filter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344335573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ço Reservado para Conteúdo 2"/>
          <p:cNvSpPr txBox="1">
            <a:spLocks/>
          </p:cNvSpPr>
          <p:nvPr/>
        </p:nvSpPr>
        <p:spPr>
          <a:xfrm>
            <a:off x="1035584" y="3165988"/>
            <a:ext cx="16273691" cy="5730867"/>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
                <a:srgbClr val="04A07B"/>
              </a:buClr>
              <a:buNone/>
            </a:pPr>
            <a:r>
              <a:rPr lang="pt-BR" sz="3600" dirty="0">
                <a:solidFill>
                  <a:srgbClr val="AD6237"/>
                </a:solidFill>
                <a:latin typeface="Segoe UI" panose="020B0502040204020203" pitchFamily="34" charset="0"/>
                <a:cs typeface="Segoe UI" panose="020B0502040204020203" pitchFamily="34" charset="0"/>
              </a:rPr>
              <a:t># Vamos selecionar carros que tenham 6 cilindros ou mais?</a:t>
            </a:r>
            <a:endParaRPr lang="pt-BR" sz="3600" b="1" dirty="0">
              <a:solidFill>
                <a:srgbClr val="AD6237"/>
              </a:solidFill>
              <a:latin typeface="Segoe UI" panose="020B0502040204020203" pitchFamily="34" charset="0"/>
              <a:cs typeface="Segoe UI" panose="020B0502040204020203" pitchFamily="34" charset="0"/>
            </a:endParaRPr>
          </a:p>
          <a:p>
            <a:pPr marL="0" indent="0">
              <a:buClr>
                <a:srgbClr val="04A07B"/>
              </a:buClr>
              <a:buNone/>
            </a:pPr>
            <a:r>
              <a:rPr lang="pt-BR" sz="3600" dirty="0" err="1">
                <a:latin typeface="Segoe UI" panose="020B0502040204020203" pitchFamily="34" charset="0"/>
                <a:cs typeface="Segoe UI" panose="020B0502040204020203" pitchFamily="34" charset="0"/>
              </a:rPr>
              <a:t>dados_dplyr</a:t>
            </a:r>
            <a:r>
              <a:rPr lang="pt-BR" sz="3600" dirty="0">
                <a:latin typeface="Segoe UI" panose="020B0502040204020203" pitchFamily="34" charset="0"/>
                <a:cs typeface="Segoe UI" panose="020B0502040204020203" pitchFamily="34" charset="0"/>
              </a:rPr>
              <a:t> </a:t>
            </a:r>
            <a:r>
              <a:rPr lang="pt-BR" sz="3300" dirty="0"/>
              <a:t>%&gt;% </a:t>
            </a:r>
          </a:p>
          <a:p>
            <a:pPr marL="0" indent="0">
              <a:buClr>
                <a:srgbClr val="04A07B"/>
              </a:buClr>
              <a:buNone/>
            </a:pPr>
            <a:r>
              <a:rPr lang="pt-BR" sz="3600" dirty="0">
                <a:latin typeface="Segoe UI" panose="020B0502040204020203" pitchFamily="34" charset="0"/>
                <a:cs typeface="Segoe UI" panose="020B0502040204020203" pitchFamily="34" charset="0"/>
              </a:rPr>
              <a:t>	</a:t>
            </a:r>
            <a:r>
              <a:rPr lang="pt-BR" sz="3600" dirty="0" err="1">
                <a:latin typeface="Segoe UI" panose="020B0502040204020203" pitchFamily="34" charset="0"/>
                <a:cs typeface="Segoe UI" panose="020B0502040204020203" pitchFamily="34" charset="0"/>
              </a:rPr>
              <a:t>filter</a:t>
            </a:r>
            <a:r>
              <a:rPr lang="pt-BR" sz="3600" dirty="0">
                <a:latin typeface="Segoe UI" panose="020B0502040204020203" pitchFamily="34" charset="0"/>
                <a:cs typeface="Segoe UI" panose="020B0502040204020203" pitchFamily="34" charset="0"/>
              </a:rPr>
              <a:t>(</a:t>
            </a:r>
            <a:r>
              <a:rPr lang="pt-BR" sz="3600" dirty="0" err="1">
                <a:latin typeface="Segoe UI" panose="020B0502040204020203" pitchFamily="34" charset="0"/>
                <a:cs typeface="Segoe UI" panose="020B0502040204020203" pitchFamily="34" charset="0"/>
              </a:rPr>
              <a:t>cyl</a:t>
            </a:r>
            <a:r>
              <a:rPr lang="pt-BR" sz="3600" dirty="0">
                <a:latin typeface="Segoe UI" panose="020B0502040204020203" pitchFamily="34" charset="0"/>
                <a:cs typeface="Segoe UI" panose="020B0502040204020203" pitchFamily="34" charset="0"/>
              </a:rPr>
              <a:t> &gt;= 6)</a:t>
            </a:r>
          </a:p>
          <a:p>
            <a:pPr marL="0" indent="0">
              <a:buClr>
                <a:srgbClr val="04A07B"/>
              </a:buClr>
              <a:buNone/>
            </a:pPr>
            <a:endParaRPr lang="pt-BR" sz="3600" dirty="0">
              <a:latin typeface="Segoe UI" panose="020B0502040204020203" pitchFamily="34" charset="0"/>
              <a:cs typeface="Segoe UI" panose="020B0502040204020203" pitchFamily="34" charset="0"/>
            </a:endParaRPr>
          </a:p>
          <a:p>
            <a:pPr marL="0" indent="0">
              <a:buClr>
                <a:srgbClr val="04A07B"/>
              </a:buClr>
              <a:buNone/>
            </a:pPr>
            <a:r>
              <a:rPr lang="pt-BR" sz="3600" dirty="0">
                <a:solidFill>
                  <a:srgbClr val="AD6237"/>
                </a:solidFill>
                <a:latin typeface="Segoe UI" panose="020B0502040204020203" pitchFamily="34" charset="0"/>
                <a:cs typeface="Segoe UI" panose="020B0502040204020203" pitchFamily="34" charset="0"/>
              </a:rPr>
              <a:t># Atribua esses dados para um novo objeto</a:t>
            </a:r>
          </a:p>
          <a:p>
            <a:pPr marL="0" indent="0">
              <a:buClr>
                <a:srgbClr val="04A07B"/>
              </a:buClr>
              <a:buNone/>
            </a:pPr>
            <a:r>
              <a:rPr lang="pt-BR" sz="3600" dirty="0">
                <a:latin typeface="Segoe UI" panose="020B0502040204020203" pitchFamily="34" charset="0"/>
                <a:cs typeface="Segoe UI" panose="020B0502040204020203" pitchFamily="34" charset="0"/>
              </a:rPr>
              <a:t>carros_cyl_6oumais &lt;- </a:t>
            </a:r>
            <a:r>
              <a:rPr lang="pt-BR" sz="3600" dirty="0" err="1">
                <a:latin typeface="Segoe UI" panose="020B0502040204020203" pitchFamily="34" charset="0"/>
                <a:cs typeface="Segoe UI" panose="020B0502040204020203" pitchFamily="34" charset="0"/>
              </a:rPr>
              <a:t>dados_dplyr</a:t>
            </a:r>
            <a:r>
              <a:rPr lang="pt-BR" sz="3600" dirty="0">
                <a:latin typeface="Segoe UI" panose="020B0502040204020203" pitchFamily="34" charset="0"/>
                <a:cs typeface="Segoe UI" panose="020B0502040204020203" pitchFamily="34" charset="0"/>
              </a:rPr>
              <a:t> </a:t>
            </a:r>
            <a:r>
              <a:rPr lang="pt-BR" sz="3600" dirty="0"/>
              <a:t>%&gt;% </a:t>
            </a:r>
          </a:p>
          <a:p>
            <a:pPr marL="0" indent="0">
              <a:buClr>
                <a:srgbClr val="04A07B"/>
              </a:buClr>
              <a:buNone/>
            </a:pPr>
            <a:r>
              <a:rPr lang="pt-BR" sz="3600" dirty="0">
                <a:latin typeface="Segoe UI" panose="020B0502040204020203" pitchFamily="34" charset="0"/>
                <a:cs typeface="Segoe UI" panose="020B0502040204020203" pitchFamily="34" charset="0"/>
              </a:rPr>
              <a:t>	</a:t>
            </a:r>
            <a:r>
              <a:rPr lang="pt-BR" sz="3600" dirty="0" err="1">
                <a:latin typeface="Segoe UI" panose="020B0502040204020203" pitchFamily="34" charset="0"/>
                <a:cs typeface="Segoe UI" panose="020B0502040204020203" pitchFamily="34" charset="0"/>
              </a:rPr>
              <a:t>filter</a:t>
            </a:r>
            <a:r>
              <a:rPr lang="pt-BR" sz="3600" dirty="0">
                <a:latin typeface="Segoe UI" panose="020B0502040204020203" pitchFamily="34" charset="0"/>
                <a:cs typeface="Segoe UI" panose="020B0502040204020203" pitchFamily="34" charset="0"/>
              </a:rPr>
              <a:t>(</a:t>
            </a:r>
            <a:r>
              <a:rPr lang="pt-BR" sz="3600" dirty="0" err="1">
                <a:latin typeface="Segoe UI" panose="020B0502040204020203" pitchFamily="34" charset="0"/>
                <a:cs typeface="Segoe UI" panose="020B0502040204020203" pitchFamily="34" charset="0"/>
              </a:rPr>
              <a:t>cyl</a:t>
            </a:r>
            <a:r>
              <a:rPr lang="pt-BR" sz="3600" dirty="0">
                <a:latin typeface="Segoe UI" panose="020B0502040204020203" pitchFamily="34" charset="0"/>
                <a:cs typeface="Segoe UI" panose="020B0502040204020203" pitchFamily="34" charset="0"/>
              </a:rPr>
              <a:t> &gt;= 6)</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0"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filter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21490281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57355" y="2976921"/>
            <a:ext cx="16273691" cy="4467436"/>
          </a:xfrm>
        </p:spPr>
        <p:txBody>
          <a:bodyPr>
            <a:noAutofit/>
          </a:bodyPr>
          <a:lstStyle/>
          <a:p>
            <a:pPr>
              <a:buClr>
                <a:srgbClr val="AD6237"/>
              </a:buClr>
            </a:pPr>
            <a:r>
              <a:rPr lang="pt-BR" sz="4200" dirty="0">
                <a:latin typeface="Inter" panose="020B0604020202020204" charset="0"/>
                <a:ea typeface="Inter" panose="020B0604020202020204" charset="0"/>
                <a:cs typeface="Segoe UI" panose="020B0502040204020203" pitchFamily="34" charset="0"/>
              </a:rPr>
              <a:t> Agora é a sua vez!</a:t>
            </a:r>
          </a:p>
          <a:p>
            <a:pPr>
              <a:buClr>
                <a:srgbClr val="AD6237"/>
              </a:buClr>
            </a:pPr>
            <a:r>
              <a:rPr lang="pt-BR" sz="4200" dirty="0">
                <a:latin typeface="Inter" panose="020B0604020202020204" charset="0"/>
                <a:ea typeface="Inter" panose="020B0604020202020204" charset="0"/>
                <a:cs typeface="Segoe UI" panose="020B0502040204020203" pitchFamily="34" charset="0"/>
              </a:rPr>
              <a:t> Selecione carros que tenham transmissão automática e crie um novo banco de dados</a:t>
            </a:r>
          </a:p>
          <a:p>
            <a:pPr marL="0" indent="0">
              <a:buClr>
                <a:srgbClr val="04A07B"/>
              </a:buClr>
              <a:buNone/>
            </a:pPr>
            <a:r>
              <a:rPr lang="pt-BR" sz="4000" b="1" dirty="0">
                <a:solidFill>
                  <a:srgbClr val="AD6237"/>
                </a:solidFill>
                <a:latin typeface="Inter" panose="020B0604020202020204" charset="0"/>
                <a:ea typeface="Inter" panose="020B0604020202020204" charset="0"/>
                <a:cs typeface="Segoe UI" panose="020B0502040204020203" pitchFamily="34" charset="0"/>
              </a:rPr>
              <a:t>#dica: </a:t>
            </a:r>
            <a:r>
              <a:rPr lang="pt-BR" sz="4000" dirty="0">
                <a:latin typeface="Inter" panose="020B0604020202020204" charset="0"/>
                <a:ea typeface="Inter" panose="020B0604020202020204" charset="0"/>
                <a:cs typeface="Segoe UI" panose="020B0502040204020203" pitchFamily="34" charset="0"/>
              </a:rPr>
              <a:t>use ?</a:t>
            </a:r>
            <a:r>
              <a:rPr lang="pt-BR" sz="4000" dirty="0" err="1">
                <a:latin typeface="Inter" panose="020B0604020202020204" charset="0"/>
                <a:ea typeface="Inter" panose="020B0604020202020204" charset="0"/>
                <a:cs typeface="Segoe UI" panose="020B0502040204020203" pitchFamily="34" charset="0"/>
              </a:rPr>
              <a:t>mtcars</a:t>
            </a:r>
            <a:r>
              <a:rPr lang="pt-BR" sz="4000" dirty="0">
                <a:latin typeface="Inter" panose="020B0604020202020204" charset="0"/>
                <a:ea typeface="Inter" panose="020B0604020202020204" charset="0"/>
                <a:cs typeface="Segoe UI" panose="020B0502040204020203" pitchFamily="34" charset="0"/>
              </a:rPr>
              <a:t> para saber qual variável contém esses dados</a:t>
            </a:r>
          </a:p>
          <a:p>
            <a:pPr marL="0" indent="0">
              <a:buClr>
                <a:srgbClr val="04A07B"/>
              </a:buClr>
              <a:buNone/>
            </a:pPr>
            <a:r>
              <a:rPr lang="pt-BR" sz="4000" b="1" dirty="0">
                <a:solidFill>
                  <a:srgbClr val="AD6237"/>
                </a:solidFill>
                <a:latin typeface="Inter" panose="020B0604020202020204" charset="0"/>
                <a:ea typeface="Inter" panose="020B0604020202020204" charset="0"/>
                <a:cs typeface="Segoe UI" panose="020B0502040204020203" pitchFamily="34" charset="0"/>
              </a:rPr>
              <a:t>#dica2: </a:t>
            </a:r>
            <a:r>
              <a:rPr lang="pt-BR" sz="4000" dirty="0">
                <a:latin typeface="Inter" panose="020B0604020202020204" charset="0"/>
                <a:ea typeface="Inter" panose="020B0604020202020204" charset="0"/>
                <a:cs typeface="Segoe UI" panose="020B0502040204020203" pitchFamily="34" charset="0"/>
              </a:rPr>
              <a:t>No R, o sinal de IGUAL A é ==</a:t>
            </a:r>
            <a:endParaRPr lang="pt-BR" dirty="0">
              <a:latin typeface="Inter" panose="020B0604020202020204" charset="0"/>
              <a:ea typeface="Inter" panose="020B0604020202020204" charset="0"/>
              <a:cs typeface="Segoe UI" panose="020B0502040204020203" pitchFamily="34" charset="0"/>
            </a:endParaRPr>
          </a:p>
          <a:p>
            <a:pPr>
              <a:buClr>
                <a:srgbClr val="04A07B"/>
              </a:buClr>
            </a:pPr>
            <a:endParaRPr lang="pt-BR" sz="3600" dirty="0">
              <a:latin typeface="Inter" panose="020B0604020202020204" charset="0"/>
              <a:ea typeface="Inter" panose="020B0604020202020204" charset="0"/>
              <a:cs typeface="Segoe UI" panose="020B0502040204020203" pitchFamily="34" charset="0"/>
            </a:endParaRPr>
          </a:p>
          <a:p>
            <a:pPr>
              <a:buClr>
                <a:srgbClr val="04A07B"/>
              </a:buClr>
            </a:pPr>
            <a:endParaRPr lang="pt-BR" sz="42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0"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filter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110195892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28700" y="3028131"/>
            <a:ext cx="16273691" cy="2341970"/>
          </a:xfrm>
        </p:spPr>
        <p:txBody>
          <a:bodyPr>
            <a:noAutofit/>
          </a:bodyPr>
          <a:lstStyle/>
          <a:p>
            <a:pPr>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Agora é a sua vez!</a:t>
            </a:r>
          </a:p>
          <a:p>
            <a:pPr>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Selecione carros que tenham transmissão automática e crie um novo banco de dados</a:t>
            </a:r>
            <a:endParaRPr lang="pt-BR" sz="2800" dirty="0">
              <a:latin typeface="Inter" panose="020B0604020202020204" charset="0"/>
              <a:ea typeface="Inter" panose="020B0604020202020204" charset="0"/>
              <a:cs typeface="Segoe UI" panose="020B0502040204020203" pitchFamily="34" charset="0"/>
            </a:endParaRPr>
          </a:p>
          <a:p>
            <a:pPr marL="0" indent="0">
              <a:buClr>
                <a:srgbClr val="AD6237"/>
              </a:buClr>
              <a:buNone/>
            </a:pPr>
            <a:endParaRPr lang="pt-BR" sz="3600" dirty="0">
              <a:latin typeface="Inter" panose="020B0604020202020204" charset="0"/>
              <a:ea typeface="Inter" panose="020B0604020202020204" charset="0"/>
              <a:cs typeface="Segoe UI" panose="020B0502040204020203" pitchFamily="34" charset="0"/>
            </a:endParaRPr>
          </a:p>
        </p:txBody>
      </p:sp>
      <p:sp>
        <p:nvSpPr>
          <p:cNvPr id="3" name="Retângulo 2"/>
          <p:cNvSpPr/>
          <p:nvPr/>
        </p:nvSpPr>
        <p:spPr>
          <a:xfrm>
            <a:off x="1028699" y="5651530"/>
            <a:ext cx="14580108" cy="3108543"/>
          </a:xfrm>
          <a:prstGeom prst="rect">
            <a:avLst/>
          </a:prstGeom>
        </p:spPr>
        <p:txBody>
          <a:bodyPr wrap="square">
            <a:spAutoFit/>
          </a:bodyPr>
          <a:lstStyle/>
          <a:p>
            <a:r>
              <a:rPr lang="pt-BR" sz="2800" b="1" dirty="0">
                <a:solidFill>
                  <a:srgbClr val="AD6237"/>
                </a:solidFill>
                <a:latin typeface="Inter" panose="020B0604020202020204" charset="0"/>
                <a:ea typeface="Inter" panose="020B0604020202020204" charset="0"/>
                <a:cs typeface="Segoe UI" panose="020B0502040204020203" pitchFamily="34" charset="0"/>
              </a:rPr>
              <a:t>## Selecione carros com transmissão automática</a:t>
            </a:r>
          </a:p>
          <a:p>
            <a:r>
              <a:rPr lang="pt-BR" sz="2800" dirty="0" err="1">
                <a:latin typeface="Inter" panose="020B0604020202020204" charset="0"/>
                <a:ea typeface="Inter" panose="020B0604020202020204" charset="0"/>
                <a:cs typeface="Segoe UI" panose="020B0502040204020203" pitchFamily="34" charset="0"/>
              </a:rPr>
              <a:t>dados_dplyr</a:t>
            </a:r>
            <a:r>
              <a:rPr lang="pt-BR" sz="2800" dirty="0">
                <a:latin typeface="Inter" panose="020B0604020202020204" charset="0"/>
                <a:ea typeface="Inter" panose="020B0604020202020204" charset="0"/>
                <a:cs typeface="Segoe UI" panose="020B0502040204020203" pitchFamily="34" charset="0"/>
              </a:rPr>
              <a:t> %&gt;% </a:t>
            </a:r>
          </a:p>
          <a:p>
            <a:r>
              <a:rPr lang="pt-BR" sz="2800" dirty="0">
                <a:latin typeface="Inter" panose="020B0604020202020204" charset="0"/>
                <a:ea typeface="Inter" panose="020B0604020202020204" charset="0"/>
                <a:cs typeface="Segoe UI" panose="020B0502040204020203" pitchFamily="34" charset="0"/>
              </a:rPr>
              <a:t>  </a:t>
            </a:r>
            <a:r>
              <a:rPr lang="pt-BR" sz="2800" dirty="0" err="1">
                <a:latin typeface="Inter" panose="020B0604020202020204" charset="0"/>
                <a:ea typeface="Inter" panose="020B0604020202020204" charset="0"/>
                <a:cs typeface="Segoe UI" panose="020B0502040204020203" pitchFamily="34" charset="0"/>
              </a:rPr>
              <a:t>filter</a:t>
            </a:r>
            <a:r>
              <a:rPr lang="pt-BR" sz="2800" dirty="0">
                <a:latin typeface="Inter" panose="020B0604020202020204" charset="0"/>
                <a:ea typeface="Inter" panose="020B0604020202020204" charset="0"/>
                <a:cs typeface="Segoe UI" panose="020B0502040204020203" pitchFamily="34" charset="0"/>
              </a:rPr>
              <a:t>(</a:t>
            </a:r>
            <a:r>
              <a:rPr lang="pt-BR" sz="2800" dirty="0" err="1">
                <a:latin typeface="Inter" panose="020B0604020202020204" charset="0"/>
                <a:ea typeface="Inter" panose="020B0604020202020204" charset="0"/>
                <a:cs typeface="Segoe UI" panose="020B0502040204020203" pitchFamily="34" charset="0"/>
              </a:rPr>
              <a:t>am</a:t>
            </a:r>
            <a:r>
              <a:rPr lang="pt-BR" sz="2800" dirty="0">
                <a:latin typeface="Inter" panose="020B0604020202020204" charset="0"/>
                <a:ea typeface="Inter" panose="020B0604020202020204" charset="0"/>
                <a:cs typeface="Segoe UI" panose="020B0502040204020203" pitchFamily="34" charset="0"/>
              </a:rPr>
              <a:t> == 0)</a:t>
            </a:r>
          </a:p>
          <a:p>
            <a:endParaRPr lang="pt-BR" sz="2800" dirty="0">
              <a:latin typeface="Inter" panose="020B0604020202020204" charset="0"/>
              <a:ea typeface="Inter" panose="020B0604020202020204" charset="0"/>
              <a:cs typeface="Segoe UI" panose="020B0502040204020203" pitchFamily="34" charset="0"/>
            </a:endParaRPr>
          </a:p>
          <a:p>
            <a:r>
              <a:rPr lang="pt-BR" sz="2800" b="1" dirty="0">
                <a:solidFill>
                  <a:srgbClr val="AD6237"/>
                </a:solidFill>
                <a:latin typeface="Inter" panose="020B0604020202020204" charset="0"/>
                <a:ea typeface="Inter" panose="020B0604020202020204" charset="0"/>
                <a:cs typeface="Segoe UI" panose="020B0502040204020203" pitchFamily="34" charset="0"/>
              </a:rPr>
              <a:t>## Novo banco de dados</a:t>
            </a:r>
          </a:p>
          <a:p>
            <a:r>
              <a:rPr lang="pt-BR" sz="2800" dirty="0" err="1">
                <a:latin typeface="Inter" panose="020B0604020202020204" charset="0"/>
                <a:ea typeface="Inter" panose="020B0604020202020204" charset="0"/>
                <a:cs typeface="Segoe UI" panose="020B0502040204020203" pitchFamily="34" charset="0"/>
              </a:rPr>
              <a:t>carros_am_aut</a:t>
            </a:r>
            <a:r>
              <a:rPr lang="pt-BR" sz="2800" dirty="0">
                <a:latin typeface="Inter" panose="020B0604020202020204" charset="0"/>
                <a:ea typeface="Inter" panose="020B0604020202020204" charset="0"/>
                <a:cs typeface="Segoe UI" panose="020B0502040204020203" pitchFamily="34" charset="0"/>
              </a:rPr>
              <a:t> &lt;- </a:t>
            </a:r>
            <a:r>
              <a:rPr lang="pt-BR" sz="2800" dirty="0" err="1">
                <a:latin typeface="Inter" panose="020B0604020202020204" charset="0"/>
                <a:ea typeface="Inter" panose="020B0604020202020204" charset="0"/>
                <a:cs typeface="Segoe UI" panose="020B0502040204020203" pitchFamily="34" charset="0"/>
              </a:rPr>
              <a:t>dados_dplyr</a:t>
            </a:r>
            <a:r>
              <a:rPr lang="pt-BR" sz="2800" dirty="0">
                <a:latin typeface="Inter" panose="020B0604020202020204" charset="0"/>
                <a:ea typeface="Inter" panose="020B0604020202020204" charset="0"/>
                <a:cs typeface="Segoe UI" panose="020B0502040204020203" pitchFamily="34" charset="0"/>
              </a:rPr>
              <a:t> %&gt;% </a:t>
            </a:r>
          </a:p>
          <a:p>
            <a:r>
              <a:rPr lang="pt-BR" sz="2800" dirty="0">
                <a:latin typeface="Inter" panose="020B0604020202020204" charset="0"/>
                <a:ea typeface="Inter" panose="020B0604020202020204" charset="0"/>
                <a:cs typeface="Segoe UI" panose="020B0502040204020203" pitchFamily="34" charset="0"/>
              </a:rPr>
              <a:t>  </a:t>
            </a:r>
            <a:r>
              <a:rPr lang="pt-BR" sz="2800" dirty="0" err="1">
                <a:latin typeface="Inter" panose="020B0604020202020204" charset="0"/>
                <a:ea typeface="Inter" panose="020B0604020202020204" charset="0"/>
                <a:cs typeface="Segoe UI" panose="020B0502040204020203" pitchFamily="34" charset="0"/>
              </a:rPr>
              <a:t>filter</a:t>
            </a:r>
            <a:r>
              <a:rPr lang="pt-BR" sz="2800" dirty="0">
                <a:latin typeface="Inter" panose="020B0604020202020204" charset="0"/>
                <a:ea typeface="Inter" panose="020B0604020202020204" charset="0"/>
                <a:cs typeface="Segoe UI" panose="020B0502040204020203" pitchFamily="34" charset="0"/>
              </a:rPr>
              <a:t>(</a:t>
            </a:r>
            <a:r>
              <a:rPr lang="pt-BR" sz="2800" dirty="0" err="1">
                <a:latin typeface="Inter" panose="020B0604020202020204" charset="0"/>
                <a:ea typeface="Inter" panose="020B0604020202020204" charset="0"/>
                <a:cs typeface="Segoe UI" panose="020B0502040204020203" pitchFamily="34" charset="0"/>
              </a:rPr>
              <a:t>am</a:t>
            </a:r>
            <a:r>
              <a:rPr lang="pt-BR" sz="2800" dirty="0">
                <a:latin typeface="Inter" panose="020B0604020202020204" charset="0"/>
                <a:ea typeface="Inter" panose="020B0604020202020204" charset="0"/>
                <a:cs typeface="Segoe UI" panose="020B0502040204020203" pitchFamily="34" charset="0"/>
              </a:rPr>
              <a:t> == 0)</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1"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filter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29146910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023609"/>
            <a:ext cx="16273691" cy="808613"/>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filtrar </a:t>
            </a:r>
            <a:r>
              <a:rPr lang="pt-BR" sz="4200" b="1" dirty="0">
                <a:solidFill>
                  <a:srgbClr val="AD6237"/>
                </a:solidFill>
                <a:latin typeface="Segoe UI" panose="020B0502040204020203" pitchFamily="34" charset="0"/>
                <a:cs typeface="Segoe UI" panose="020B0502040204020203" pitchFamily="34" charset="0"/>
              </a:rPr>
              <a:t>VALORES</a:t>
            </a:r>
            <a:endParaRPr lang="pt-BR" sz="3600" b="1" dirty="0">
              <a:solidFill>
                <a:srgbClr val="AD6237"/>
              </a:solidFill>
              <a:latin typeface="Segoe UI" panose="020B0502040204020203" pitchFamily="34" charset="0"/>
              <a:cs typeface="Segoe UI" panose="020B0502040204020203" pitchFamily="34" charset="0"/>
            </a:endParaRPr>
          </a:p>
        </p:txBody>
      </p:sp>
      <p:sp>
        <p:nvSpPr>
          <p:cNvPr id="10" name="CaixaDeTexto 9">
            <a:extLst>
              <a:ext uri="{FF2B5EF4-FFF2-40B4-BE49-F238E27FC236}">
                <a16:creationId xmlns:a16="http://schemas.microsoft.com/office/drawing/2014/main" id="{ABB314C5-6F2E-4A57-AD39-803B13287CA6}"/>
              </a:ext>
            </a:extLst>
          </p:cNvPr>
          <p:cNvSpPr txBox="1"/>
          <p:nvPr/>
        </p:nvSpPr>
        <p:spPr>
          <a:xfrm>
            <a:off x="1057355" y="4032237"/>
            <a:ext cx="16040100" cy="4893647"/>
          </a:xfrm>
          <a:prstGeom prst="rect">
            <a:avLst/>
          </a:prstGeom>
          <a:noFill/>
        </p:spPr>
        <p:txBody>
          <a:bodyPr wrap="square">
            <a:spAutoFit/>
          </a:bodyPr>
          <a:lstStyle/>
          <a:p>
            <a:pPr algn="l"/>
            <a:r>
              <a:rPr lang="pt-BR" sz="2600" b="1" i="1" dirty="0" smtClean="0">
                <a:solidFill>
                  <a:schemeClr val="tx1">
                    <a:lumMod val="95000"/>
                    <a:lumOff val="5000"/>
                  </a:schemeClr>
                </a:solidFill>
                <a:latin typeface="Inter" panose="020B0604020202020204" charset="0"/>
                <a:ea typeface="Inter" panose="020B0604020202020204" charset="0"/>
                <a:cs typeface="Segoe UI" panose="020B0502040204020203" pitchFamily="34" charset="0"/>
              </a:rPr>
              <a:t># Abra um novo banco de dados</a:t>
            </a:r>
          </a:p>
          <a:p>
            <a:r>
              <a:rPr lang="pt-BR" sz="2600" b="1" i="1"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library</a:t>
            </a:r>
            <a:r>
              <a:rPr lang="pt-BR" sz="26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r>
              <a:rPr lang="pt-BR" sz="2600" b="1" i="1"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psychTools</a:t>
            </a:r>
            <a:r>
              <a:rPr lang="pt-BR" sz="2600" b="1" i="1" dirty="0" smtClean="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p>
          <a:p>
            <a:r>
              <a:rPr lang="pt-BR" sz="2600" b="1" i="1" dirty="0" smtClean="0">
                <a:solidFill>
                  <a:schemeClr val="tx1">
                    <a:lumMod val="95000"/>
                    <a:lumOff val="5000"/>
                  </a:schemeClr>
                </a:solidFill>
                <a:latin typeface="Inter" panose="020B0604020202020204" charset="0"/>
                <a:ea typeface="Inter" panose="020B0604020202020204" charset="0"/>
                <a:cs typeface="Segoe UI" panose="020B0502040204020203" pitchFamily="34" charset="0"/>
              </a:rPr>
              <a:t>data(</a:t>
            </a:r>
            <a:r>
              <a:rPr lang="pt-BR" sz="2600" b="1" i="1" dirty="0" err="1" smtClean="0">
                <a:solidFill>
                  <a:schemeClr val="tx1">
                    <a:lumMod val="95000"/>
                    <a:lumOff val="5000"/>
                  </a:schemeClr>
                </a:solidFill>
                <a:latin typeface="Inter" panose="020B0604020202020204" charset="0"/>
                <a:ea typeface="Inter" panose="020B0604020202020204" charset="0"/>
                <a:cs typeface="Segoe UI" panose="020B0502040204020203" pitchFamily="34" charset="0"/>
              </a:rPr>
              <a:t>bfi</a:t>
            </a:r>
            <a:r>
              <a:rPr lang="pt-BR" sz="2600" b="1" i="1" dirty="0" smtClean="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p>
          <a:p>
            <a:endParaRPr lang="pt-BR" sz="26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r>
              <a:rPr lang="pt-BR" sz="2600" b="1" i="1" dirty="0" smtClean="0">
                <a:solidFill>
                  <a:schemeClr val="tx1">
                    <a:lumMod val="95000"/>
                    <a:lumOff val="5000"/>
                  </a:schemeClr>
                </a:solidFill>
                <a:latin typeface="Inter" panose="020B0604020202020204" charset="0"/>
                <a:ea typeface="Inter" panose="020B0604020202020204" charset="0"/>
                <a:cs typeface="Segoe UI" panose="020B0502040204020203" pitchFamily="34" charset="0"/>
              </a:rPr>
              <a:t># </a:t>
            </a:r>
            <a:r>
              <a:rPr lang="pt-BR" sz="26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Cria um objeto e atribui a ele as linhas com mulheres.</a:t>
            </a:r>
            <a:endParaRPr lang="pt-BR" sz="2600" b="1"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pPr algn="l"/>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mulheres &lt;- </a:t>
            </a:r>
            <a:r>
              <a:rPr lang="pt-BR" sz="26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bfi</a:t>
            </a:r>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%&gt;% </a:t>
            </a:r>
            <a:r>
              <a:rPr lang="pt-BR" sz="26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filter</a:t>
            </a:r>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r>
              <a:rPr lang="pt-BR" sz="26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gender</a:t>
            </a:r>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 2)</a:t>
            </a:r>
          </a:p>
          <a:p>
            <a:pPr algn="l"/>
            <a:endPar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pPr algn="l"/>
            <a:r>
              <a:rPr lang="pt-BR" sz="26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Mulheres com menos de 30 anos</a:t>
            </a:r>
            <a:endParaRPr lang="pt-BR" sz="2600" b="1"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pPr algn="l"/>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mulheres_menor30 &lt;- </a:t>
            </a:r>
            <a:r>
              <a:rPr lang="pt-BR" sz="26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bfi</a:t>
            </a:r>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%&gt;% </a:t>
            </a:r>
            <a:r>
              <a:rPr lang="pt-BR" sz="26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filter</a:t>
            </a:r>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r>
              <a:rPr lang="pt-BR" sz="26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gender</a:t>
            </a:r>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 2 &amp; age &lt; 30)</a:t>
            </a:r>
          </a:p>
          <a:p>
            <a:pPr algn="l"/>
            <a:endPar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pPr algn="l"/>
            <a:r>
              <a:rPr lang="pt-BR" sz="26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Filtre pessoas que estão na graduação OU finalizando-a.</a:t>
            </a:r>
            <a:endParaRPr lang="pt-BR" sz="2600" b="1"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pPr algn="l"/>
            <a:r>
              <a:rPr lang="pt-BR" sz="26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grads</a:t>
            </a:r>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&lt;- </a:t>
            </a:r>
            <a:r>
              <a:rPr lang="pt-BR" sz="26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bfi</a:t>
            </a:r>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%&gt;% </a:t>
            </a:r>
            <a:r>
              <a:rPr lang="pt-BR" sz="26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filter</a:t>
            </a:r>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r>
              <a:rPr lang="pt-BR" sz="26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education</a:t>
            </a:r>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 3 | </a:t>
            </a:r>
            <a:r>
              <a:rPr lang="pt-BR" sz="26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education</a:t>
            </a:r>
            <a:r>
              <a:rPr lang="pt-BR" sz="26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 4)</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filter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107502196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155831" y="3005032"/>
            <a:ext cx="16273691" cy="808613"/>
          </a:xfrm>
        </p:spPr>
        <p:txBody>
          <a:bodyPr>
            <a:noAutofit/>
          </a:bodyPr>
          <a:lstStyle/>
          <a:p>
            <a:pPr>
              <a:buClr>
                <a:srgbClr val="AD6237"/>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 É usado para filtrar </a:t>
            </a:r>
            <a:r>
              <a:rPr lang="pt-BR" sz="4200" b="1" dirty="0">
                <a:solidFill>
                  <a:srgbClr val="AD6237"/>
                </a:solidFill>
                <a:latin typeface="Inter" panose="020B0604020202020204" charset="0"/>
                <a:ea typeface="Inter" panose="020B0604020202020204" charset="0"/>
                <a:cs typeface="Segoe UI" panose="020B0502040204020203" pitchFamily="34" charset="0"/>
              </a:rPr>
              <a:t>VALORES</a:t>
            </a:r>
            <a:endParaRPr lang="pt-BR" sz="3600" b="1" dirty="0">
              <a:solidFill>
                <a:srgbClr val="AD6237"/>
              </a:solidFill>
              <a:latin typeface="Inter" panose="020B0604020202020204" charset="0"/>
              <a:ea typeface="Inter" panose="020B0604020202020204" charset="0"/>
              <a:cs typeface="Segoe UI" panose="020B0502040204020203" pitchFamily="34" charset="0"/>
            </a:endParaRPr>
          </a:p>
        </p:txBody>
      </p:sp>
      <p:sp>
        <p:nvSpPr>
          <p:cNvPr id="11" name="CaixaDeTexto 10">
            <a:extLst>
              <a:ext uri="{FF2B5EF4-FFF2-40B4-BE49-F238E27FC236}">
                <a16:creationId xmlns:a16="http://schemas.microsoft.com/office/drawing/2014/main" id="{5A5045DF-D385-4F9F-9CD2-464C9265FC70}"/>
              </a:ext>
            </a:extLst>
          </p:cNvPr>
          <p:cNvSpPr txBox="1"/>
          <p:nvPr/>
        </p:nvSpPr>
        <p:spPr>
          <a:xfrm>
            <a:off x="1035584" y="3995083"/>
            <a:ext cx="16514187" cy="4893647"/>
          </a:xfrm>
          <a:prstGeom prst="rect">
            <a:avLst/>
          </a:prstGeom>
          <a:noFill/>
        </p:spPr>
        <p:txBody>
          <a:bodyPr wrap="square">
            <a:spAutoFit/>
          </a:bodyPr>
          <a:lstStyle/>
          <a:p>
            <a:pPr algn="l"/>
            <a:r>
              <a:rPr lang="pt-BR" sz="24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ALTERNATIVA: Filtre pessoas que estão na graduação OU finalizando-a.</a:t>
            </a:r>
            <a:endParaRPr lang="pt-BR" sz="2400" b="1"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pPr algn="l"/>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grads</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&lt;- </a:t>
            </a:r>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bfi</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%&gt;% </a:t>
            </a:r>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filter</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education</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a:t>
            </a:r>
            <a:r>
              <a:rPr lang="pt-BR" sz="2400" b="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in</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c(3, 4))</a:t>
            </a:r>
          </a:p>
          <a:p>
            <a:pPr algn="l"/>
            <a:endParaRPr lang="pt-BR" sz="2400" i="1"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pPr algn="l"/>
            <a:r>
              <a:rPr lang="pt-BR" sz="24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Existe alguém sem informação de escolaridade? </a:t>
            </a:r>
            <a:endParaRPr lang="pt-BR" sz="2400" b="1"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pPr algn="l"/>
            <a:r>
              <a:rPr lang="pt-BR" sz="24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is.na() - função que retorna TRUE se o valor for NA e FALSE se não for.</a:t>
            </a:r>
            <a:endParaRPr lang="pt-BR" sz="2400" b="1"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pPr algn="l"/>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edu_na</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&lt;- </a:t>
            </a:r>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bfi</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%&gt;% </a:t>
            </a:r>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filter</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(!is.na(</a:t>
            </a:r>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Education</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p>
          <a:p>
            <a:pPr algn="l"/>
            <a:endParaRPr lang="pt-BR" sz="2400" b="1"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pPr algn="l"/>
            <a:r>
              <a:rPr lang="pt-BR" sz="24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Carros que são da marca Mercedes (</a:t>
            </a:r>
            <a:r>
              <a:rPr lang="pt-BR" sz="2400" b="1" i="1"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Merc</a:t>
            </a:r>
            <a:r>
              <a:rPr lang="pt-BR" sz="24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em alguma posição da variável </a:t>
            </a:r>
            <a:r>
              <a:rPr lang="pt-BR" sz="2400" b="1" i="1"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cars</a:t>
            </a:r>
            <a:r>
              <a:rPr lang="pt-BR" sz="24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p>
          <a:p>
            <a:pPr algn="l"/>
            <a:r>
              <a:rPr lang="pt-BR" sz="24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a:t>
            </a:r>
            <a:r>
              <a:rPr lang="pt-BR" sz="2400" b="1" i="1"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str_detect</a:t>
            </a:r>
            <a:r>
              <a:rPr lang="pt-BR" sz="24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 função que retorna TRUE se detectou o valor dado e </a:t>
            </a:r>
            <a:endParaRPr lang="pt-BR" sz="2400" b="1" dirty="0">
              <a:solidFill>
                <a:schemeClr val="tx1">
                  <a:lumMod val="95000"/>
                  <a:lumOff val="5000"/>
                </a:schemeClr>
              </a:solidFill>
              <a:latin typeface="Inter" panose="020B0604020202020204" charset="0"/>
              <a:ea typeface="Inter" panose="020B0604020202020204" charset="0"/>
              <a:cs typeface="Segoe UI" panose="020B0502040204020203" pitchFamily="34" charset="0"/>
            </a:endParaRPr>
          </a:p>
          <a:p>
            <a:pPr algn="l"/>
            <a:r>
              <a:rPr lang="pt-BR" sz="2400" b="1" i="1"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FALSE, caso não tenha encontrado.</a:t>
            </a:r>
          </a:p>
          <a:p>
            <a:pPr algn="l"/>
            <a:r>
              <a:rPr lang="en-US"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data(</a:t>
            </a:r>
            <a:r>
              <a:rPr lang="en-US"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mtcars</a:t>
            </a:r>
            <a:r>
              <a:rPr lang="en-US"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p>
          <a:p>
            <a:pPr algn="l"/>
            <a:r>
              <a:rPr lang="en-US"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mtcars</a:t>
            </a:r>
            <a:r>
              <a:rPr lang="en-US"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&lt;- </a:t>
            </a:r>
            <a:r>
              <a:rPr lang="en-US"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tibble</a:t>
            </a:r>
            <a:r>
              <a:rPr lang="en-US"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r>
              <a:rPr lang="en-US"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rownames_to_column</a:t>
            </a:r>
            <a:r>
              <a:rPr lang="en-US"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r>
              <a:rPr lang="en-US"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mtcars</a:t>
            </a:r>
            <a:r>
              <a:rPr lang="en-US"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"cars")</a:t>
            </a:r>
          </a:p>
          <a:p>
            <a:pPr algn="l"/>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merc</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&lt;- </a:t>
            </a:r>
            <a:r>
              <a:rPr lang="en-US"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mtcars</a:t>
            </a:r>
            <a:r>
              <a:rPr lang="en-US"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%&gt;% </a:t>
            </a:r>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filter</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str_detect</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cars</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 "</a:t>
            </a:r>
            <a:r>
              <a:rPr lang="pt-BR" sz="2400" dirty="0" err="1">
                <a:solidFill>
                  <a:schemeClr val="tx1">
                    <a:lumMod val="95000"/>
                    <a:lumOff val="5000"/>
                  </a:schemeClr>
                </a:solidFill>
                <a:latin typeface="Inter" panose="020B0604020202020204" charset="0"/>
                <a:ea typeface="Inter" panose="020B0604020202020204" charset="0"/>
                <a:cs typeface="Segoe UI" panose="020B0502040204020203" pitchFamily="34" charset="0"/>
              </a:rPr>
              <a:t>Merc</a:t>
            </a:r>
            <a:r>
              <a:rPr lang="pt-BR" sz="2400" dirty="0">
                <a:solidFill>
                  <a:schemeClr val="tx1">
                    <a:lumMod val="95000"/>
                    <a:lumOff val="5000"/>
                  </a:schemeClr>
                </a:solidFill>
                <a:latin typeface="Inter" panose="020B0604020202020204" charset="0"/>
                <a:ea typeface="Inter" panose="020B0604020202020204" charset="0"/>
                <a:cs typeface="Segoe UI" panose="020B0502040204020203" pitchFamily="34" charset="0"/>
              </a:rPr>
              <a:t>"))</a:t>
            </a:r>
          </a:p>
        </p:txBody>
      </p:sp>
      <p:sp>
        <p:nvSpPr>
          <p:cNvPr id="5" name="Retângulo 4">
            <a:extLst>
              <a:ext uri="{FF2B5EF4-FFF2-40B4-BE49-F238E27FC236}">
                <a16:creationId xmlns:a16="http://schemas.microsoft.com/office/drawing/2014/main" id="{81C4513D-6D25-4022-8002-A06481C34DA9}"/>
              </a:ext>
            </a:extLst>
          </p:cNvPr>
          <p:cNvSpPr/>
          <p:nvPr/>
        </p:nvSpPr>
        <p:spPr>
          <a:xfrm>
            <a:off x="12916221" y="7408048"/>
            <a:ext cx="4343079" cy="1597307"/>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i="1" dirty="0">
                <a:solidFill>
                  <a:schemeClr val="tx1">
                    <a:lumMod val="95000"/>
                    <a:lumOff val="5000"/>
                  </a:schemeClr>
                </a:solidFill>
                <a:latin typeface="Inter" panose="020B0604020202020204" charset="0"/>
                <a:ea typeface="Inter" panose="020B0604020202020204" charset="0"/>
              </a:rPr>
              <a:t>Use as aspas quando os valores envolverem textos ou </a:t>
            </a:r>
            <a:r>
              <a:rPr lang="pt-BR" sz="2400" i="1" dirty="0" err="1">
                <a:solidFill>
                  <a:schemeClr val="tx1">
                    <a:lumMod val="95000"/>
                    <a:lumOff val="5000"/>
                  </a:schemeClr>
                </a:solidFill>
                <a:latin typeface="Inter" panose="020B0604020202020204" charset="0"/>
                <a:ea typeface="Inter" panose="020B0604020202020204" charset="0"/>
              </a:rPr>
              <a:t>character</a:t>
            </a:r>
            <a:r>
              <a:rPr lang="pt-BR" sz="2400" i="1" dirty="0">
                <a:solidFill>
                  <a:schemeClr val="tx1">
                    <a:lumMod val="95000"/>
                    <a:lumOff val="5000"/>
                  </a:schemeClr>
                </a:solidFill>
                <a:latin typeface="Inter" panose="020B0604020202020204" charset="0"/>
                <a:ea typeface="Inter" panose="020B0604020202020204" charset="0"/>
              </a:rPr>
              <a:t> ou </a:t>
            </a:r>
            <a:r>
              <a:rPr lang="pt-BR" sz="2400" i="1" dirty="0" err="1">
                <a:solidFill>
                  <a:schemeClr val="tx1">
                    <a:lumMod val="95000"/>
                    <a:lumOff val="5000"/>
                  </a:schemeClr>
                </a:solidFill>
                <a:latin typeface="Inter" panose="020B0604020202020204" charset="0"/>
                <a:ea typeface="Inter" panose="020B0604020202020204" charset="0"/>
              </a:rPr>
              <a:t>factor</a:t>
            </a:r>
            <a:endParaRPr lang="pt-BR" sz="2400" i="1" dirty="0">
              <a:solidFill>
                <a:schemeClr val="tx1">
                  <a:lumMod val="95000"/>
                  <a:lumOff val="5000"/>
                </a:schemeClr>
              </a:solidFill>
              <a:latin typeface="Inter" panose="020B0604020202020204" charset="0"/>
              <a:ea typeface="Inter" panose="020B0604020202020204" charset="0"/>
            </a:endParaRPr>
          </a:p>
        </p:txBody>
      </p:sp>
      <p:cxnSp>
        <p:nvCxnSpPr>
          <p:cNvPr id="9" name="Conector de Seta Reta 8">
            <a:extLst>
              <a:ext uri="{FF2B5EF4-FFF2-40B4-BE49-F238E27FC236}">
                <a16:creationId xmlns:a16="http://schemas.microsoft.com/office/drawing/2014/main" id="{89199FA3-EDEA-4743-BE9A-496B6A0E58C8}"/>
              </a:ext>
            </a:extLst>
          </p:cNvPr>
          <p:cNvCxnSpPr>
            <a:cxnSpLocks/>
          </p:cNvCxnSpPr>
          <p:nvPr/>
        </p:nvCxnSpPr>
        <p:spPr>
          <a:xfrm>
            <a:off x="10668000" y="8420100"/>
            <a:ext cx="1718840" cy="0"/>
          </a:xfrm>
          <a:prstGeom prst="straightConnector1">
            <a:avLst/>
          </a:prstGeom>
          <a:ln w="57150">
            <a:solidFill>
              <a:srgbClr val="AD6237"/>
            </a:solidFill>
            <a:tailEnd type="triangle"/>
          </a:ln>
        </p:spPr>
        <p:style>
          <a:lnRef idx="1">
            <a:schemeClr val="accent1"/>
          </a:lnRef>
          <a:fillRef idx="0">
            <a:schemeClr val="accent1"/>
          </a:fillRef>
          <a:effectRef idx="0">
            <a:schemeClr val="accent1"/>
          </a:effectRef>
          <a:fontRef idx="minor">
            <a:schemeClr val="tx1"/>
          </a:fontRef>
        </p:style>
      </p:cxn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4"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filter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170942918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0"/>
            <a:ext cx="18288000" cy="10287000"/>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346075" y="7938165"/>
            <a:ext cx="13066296" cy="1477328"/>
          </a:xfrm>
          <a:prstGeom prst="rect">
            <a:avLst/>
          </a:prstGeom>
          <a:noFill/>
        </p:spPr>
        <p:txBody>
          <a:bodyPr wrap="square" rtlCol="0">
            <a:spAutoFit/>
          </a:bodyPr>
          <a:lstStyle/>
          <a:p>
            <a:pPr algn="r"/>
            <a:r>
              <a:rPr lang="pt-BR" sz="9000" dirty="0" err="1">
                <a:solidFill>
                  <a:schemeClr val="bg1"/>
                </a:solidFill>
                <a:latin typeface="Segoe UI Semibold" panose="020B0702040204020203" pitchFamily="34" charset="0"/>
                <a:cs typeface="Segoe UI Semibold" panose="020B0702040204020203" pitchFamily="34" charset="0"/>
              </a:rPr>
              <a:t>dplyr</a:t>
            </a:r>
            <a:r>
              <a:rPr lang="pt-BR" sz="9000" dirty="0">
                <a:solidFill>
                  <a:schemeClr val="bg1"/>
                </a:solidFill>
                <a:latin typeface="Segoe UI Semibold" panose="020B0702040204020203" pitchFamily="34" charset="0"/>
                <a:cs typeface="Segoe UI Semibold" panose="020B0702040204020203" pitchFamily="34" charset="0"/>
              </a:rPr>
              <a:t>::</a:t>
            </a:r>
            <a:r>
              <a:rPr lang="pt-BR" sz="9000" dirty="0" err="1">
                <a:solidFill>
                  <a:schemeClr val="bg1"/>
                </a:solidFill>
                <a:latin typeface="Segoe UI Semibold" panose="020B0702040204020203" pitchFamily="34" charset="0"/>
                <a:cs typeface="Segoe UI Semibold" panose="020B0702040204020203" pitchFamily="34" charset="0"/>
              </a:rPr>
              <a:t>select</a:t>
            </a:r>
            <a:endParaRPr lang="pt-BR" sz="90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61375215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016135"/>
            <a:ext cx="16273691" cy="2039351"/>
          </a:xfrm>
        </p:spPr>
        <p:txBody>
          <a:bodyPr>
            <a:noAutofit/>
          </a:bodyPr>
          <a:lstStyle/>
          <a:p>
            <a:pPr>
              <a:buClr>
                <a:srgbClr val="AD6237"/>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 É usado para selecionar </a:t>
            </a:r>
            <a:r>
              <a:rPr lang="pt-BR" sz="4200" b="1" dirty="0">
                <a:solidFill>
                  <a:srgbClr val="AD6237"/>
                </a:solidFill>
                <a:latin typeface="Inter" panose="020B0604020202020204" charset="0"/>
                <a:ea typeface="Inter" panose="020B0604020202020204" charset="0"/>
                <a:cs typeface="Segoe UI" panose="020B0502040204020203" pitchFamily="34" charset="0"/>
              </a:rPr>
              <a:t>VARIÁVEIS</a:t>
            </a:r>
            <a:endParaRPr lang="pt-BR" sz="3600" b="1" dirty="0">
              <a:solidFill>
                <a:srgbClr val="AD6237"/>
              </a:solidFill>
              <a:latin typeface="Inter" panose="020B0604020202020204" charset="0"/>
              <a:ea typeface="Inter" panose="020B0604020202020204" charset="0"/>
              <a:cs typeface="Segoe UI" panose="020B0502040204020203" pitchFamily="34" charset="0"/>
            </a:endParaRPr>
          </a:p>
          <a:p>
            <a:pPr>
              <a:buClr>
                <a:srgbClr val="AD6237"/>
              </a:buClr>
              <a:buFont typeface="Arial" panose="020B0604020202020204" pitchFamily="34" charset="0"/>
              <a:buChar char="•"/>
            </a:pPr>
            <a:r>
              <a:rPr lang="pt-BR" sz="3600" b="1" dirty="0">
                <a:solidFill>
                  <a:srgbClr val="04A07B"/>
                </a:solidFill>
                <a:latin typeface="Inter" panose="020B0604020202020204" charset="0"/>
                <a:ea typeface="Inter" panose="020B0604020202020204" charset="0"/>
                <a:cs typeface="Segoe UI" panose="020B0502040204020203" pitchFamily="34" charset="0"/>
              </a:rPr>
              <a:t> </a:t>
            </a:r>
            <a:r>
              <a:rPr lang="pt-BR" sz="3600" dirty="0">
                <a:latin typeface="Inter" panose="020B0604020202020204" charset="0"/>
                <a:ea typeface="Inter" panose="020B0604020202020204" charset="0"/>
                <a:cs typeface="Segoe UI" panose="020B0502040204020203" pitchFamily="34" charset="0"/>
              </a:rPr>
              <a:t>Por exemplo, selecionar quais variáveis você quer trabalhar em um banco de dados, como ID, escore de personalidade, etc.</a:t>
            </a:r>
          </a:p>
        </p:txBody>
      </p:sp>
      <p:sp>
        <p:nvSpPr>
          <p:cNvPr id="9" name="Espaço Reservado para Conteúdo 2"/>
          <p:cNvSpPr txBox="1">
            <a:spLocks/>
          </p:cNvSpPr>
          <p:nvPr/>
        </p:nvSpPr>
        <p:spPr>
          <a:xfrm>
            <a:off x="1035584" y="5248027"/>
            <a:ext cx="16273691" cy="3666844"/>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
                <a:srgbClr val="04A07B"/>
              </a:buClr>
              <a:buNone/>
            </a:pPr>
            <a:r>
              <a:rPr lang="pt-BR" sz="4000" b="1" dirty="0">
                <a:solidFill>
                  <a:srgbClr val="AD6237"/>
                </a:solidFill>
                <a:latin typeface="Inter" panose="020B0604020202020204" charset="0"/>
                <a:ea typeface="Inter" panose="020B0604020202020204" charset="0"/>
                <a:cs typeface="Segoe UI" panose="020B0502040204020203" pitchFamily="34" charset="0"/>
              </a:rPr>
              <a:t>COMO? </a:t>
            </a:r>
          </a:p>
          <a:p>
            <a:pPr marL="0" indent="0">
              <a:buClr>
                <a:srgbClr val="04A07B"/>
              </a:buClr>
              <a:buNone/>
            </a:pPr>
            <a:r>
              <a:rPr lang="pt-BR" sz="3200" b="1" dirty="0" smtClean="0">
                <a:latin typeface="Inter" panose="020B0604020202020204" charset="0"/>
                <a:ea typeface="Inter" panose="020B0604020202020204" charset="0"/>
                <a:cs typeface="Segoe UI" panose="020B0502040204020203" pitchFamily="34" charset="0"/>
              </a:rPr>
              <a:t># Vamos </a:t>
            </a:r>
            <a:r>
              <a:rPr lang="pt-BR" sz="3200" b="1" dirty="0">
                <a:latin typeface="Inter" panose="020B0604020202020204" charset="0"/>
                <a:ea typeface="Inter" panose="020B0604020202020204" charset="0"/>
                <a:cs typeface="Segoe UI" panose="020B0502040204020203" pitchFamily="34" charset="0"/>
              </a:rPr>
              <a:t>usar o mesmo banco de dados, </a:t>
            </a:r>
            <a:r>
              <a:rPr lang="pt-BR" sz="3200" b="1" dirty="0" err="1">
                <a:latin typeface="Inter" panose="020B0604020202020204" charset="0"/>
                <a:ea typeface="Inter" panose="020B0604020202020204" charset="0"/>
                <a:cs typeface="Segoe UI" panose="020B0502040204020203" pitchFamily="34" charset="0"/>
              </a:rPr>
              <a:t>dados_dplyr</a:t>
            </a:r>
            <a:endParaRPr lang="pt-BR" sz="3200" b="1" dirty="0">
              <a:latin typeface="Inter" panose="020B0604020202020204" charset="0"/>
              <a:ea typeface="Inter" panose="020B0604020202020204" charset="0"/>
              <a:cs typeface="Segoe UI" panose="020B0502040204020203" pitchFamily="34" charset="0"/>
            </a:endParaRPr>
          </a:p>
          <a:p>
            <a:pPr marL="0" indent="0">
              <a:buClr>
                <a:srgbClr val="04A07B"/>
              </a:buClr>
              <a:buNone/>
            </a:pPr>
            <a:r>
              <a:rPr lang="pt-BR" sz="3200" b="1" dirty="0">
                <a:latin typeface="Inter" panose="020B0604020202020204" charset="0"/>
                <a:ea typeface="Inter" panose="020B0604020202020204" charset="0"/>
                <a:cs typeface="Segoe UI" panose="020B0502040204020203" pitchFamily="34" charset="0"/>
              </a:rPr>
              <a:t>## Selecione as variáveis de milhagem, cilindros e transmissão e atribua para um novo </a:t>
            </a:r>
            <a:r>
              <a:rPr lang="pt-BR" sz="3200" b="1" dirty="0" err="1">
                <a:latin typeface="Inter" panose="020B0604020202020204" charset="0"/>
                <a:ea typeface="Inter" panose="020B0604020202020204" charset="0"/>
                <a:cs typeface="Segoe UI" panose="020B0502040204020203" pitchFamily="34" charset="0"/>
              </a:rPr>
              <a:t>data.frame</a:t>
            </a:r>
            <a:endParaRPr lang="pt-BR" sz="3200" b="1" dirty="0">
              <a:latin typeface="Inter" panose="020B0604020202020204" charset="0"/>
              <a:ea typeface="Inter" panose="020B0604020202020204" charset="0"/>
              <a:cs typeface="Segoe UI" panose="020B0502040204020203" pitchFamily="34" charset="0"/>
            </a:endParaRPr>
          </a:p>
          <a:p>
            <a:pPr marL="0" indent="0">
              <a:buClr>
                <a:srgbClr val="04A07B"/>
              </a:buClr>
              <a:buNone/>
            </a:pPr>
            <a:r>
              <a:rPr lang="pt-BR" sz="3200" dirty="0" err="1">
                <a:latin typeface="Inter" panose="020B0604020202020204" charset="0"/>
                <a:ea typeface="Inter" panose="020B0604020202020204" charset="0"/>
                <a:cs typeface="Segoe UI" panose="020B0502040204020203" pitchFamily="34" charset="0"/>
              </a:rPr>
              <a:t>dados_dplyr_select</a:t>
            </a:r>
            <a:r>
              <a:rPr lang="pt-BR" sz="3200" dirty="0">
                <a:latin typeface="Inter" panose="020B0604020202020204" charset="0"/>
                <a:ea typeface="Inter" panose="020B0604020202020204" charset="0"/>
                <a:cs typeface="Segoe UI" panose="020B0502040204020203" pitchFamily="34" charset="0"/>
              </a:rPr>
              <a:t> &lt;- </a:t>
            </a:r>
            <a:r>
              <a:rPr lang="pt-BR" sz="3200" dirty="0" err="1">
                <a:latin typeface="Inter" panose="020B0604020202020204" charset="0"/>
                <a:ea typeface="Inter" panose="020B0604020202020204" charset="0"/>
                <a:cs typeface="Segoe UI" panose="020B0502040204020203" pitchFamily="34" charset="0"/>
              </a:rPr>
              <a:t>dados_dplyr</a:t>
            </a:r>
            <a:r>
              <a:rPr lang="pt-BR" sz="3200" dirty="0">
                <a:latin typeface="Inter" panose="020B0604020202020204" charset="0"/>
                <a:ea typeface="Inter" panose="020B0604020202020204" charset="0"/>
                <a:cs typeface="Segoe UI" panose="020B0502040204020203" pitchFamily="34" charset="0"/>
              </a:rPr>
              <a:t> %&gt;% </a:t>
            </a:r>
          </a:p>
          <a:p>
            <a:pPr marL="0" indent="0">
              <a:buClr>
                <a:srgbClr val="04A07B"/>
              </a:buClr>
              <a:buNone/>
            </a:pPr>
            <a:r>
              <a:rPr lang="pt-BR" sz="3200" dirty="0">
                <a:latin typeface="Inter" panose="020B0604020202020204" charset="0"/>
                <a:ea typeface="Inter" panose="020B0604020202020204" charset="0"/>
                <a:cs typeface="Segoe UI" panose="020B0502040204020203" pitchFamily="34" charset="0"/>
              </a:rPr>
              <a:t>  </a:t>
            </a:r>
            <a:r>
              <a:rPr lang="pt-BR" sz="3200" dirty="0" err="1">
                <a:latin typeface="Inter" panose="020B0604020202020204" charset="0"/>
                <a:ea typeface="Inter" panose="020B0604020202020204" charset="0"/>
                <a:cs typeface="Segoe UI" panose="020B0502040204020203" pitchFamily="34" charset="0"/>
              </a:rPr>
              <a:t>select</a:t>
            </a:r>
            <a:r>
              <a:rPr lang="pt-BR" sz="3200" dirty="0">
                <a:latin typeface="Inter" panose="020B0604020202020204" charset="0"/>
                <a:ea typeface="Inter" panose="020B0604020202020204" charset="0"/>
                <a:cs typeface="Segoe UI" panose="020B0502040204020203" pitchFamily="34" charset="0"/>
              </a:rPr>
              <a:t>(</a:t>
            </a:r>
            <a:r>
              <a:rPr lang="pt-BR" sz="3200" dirty="0" err="1">
                <a:latin typeface="Inter" panose="020B0604020202020204" charset="0"/>
                <a:ea typeface="Inter" panose="020B0604020202020204" charset="0"/>
                <a:cs typeface="Segoe UI" panose="020B0502040204020203" pitchFamily="34" charset="0"/>
              </a:rPr>
              <a:t>mpg</a:t>
            </a:r>
            <a:r>
              <a:rPr lang="pt-BR" sz="3200" dirty="0">
                <a:latin typeface="Inter" panose="020B0604020202020204" charset="0"/>
                <a:ea typeface="Inter" panose="020B0604020202020204" charset="0"/>
                <a:cs typeface="Segoe UI" panose="020B0502040204020203" pitchFamily="34" charset="0"/>
              </a:rPr>
              <a:t>, </a:t>
            </a:r>
            <a:r>
              <a:rPr lang="pt-BR" sz="3200" dirty="0" err="1">
                <a:latin typeface="Inter" panose="020B0604020202020204" charset="0"/>
                <a:ea typeface="Inter" panose="020B0604020202020204" charset="0"/>
                <a:cs typeface="Segoe UI" panose="020B0502040204020203" pitchFamily="34" charset="0"/>
              </a:rPr>
              <a:t>cyl</a:t>
            </a:r>
            <a:r>
              <a:rPr lang="pt-BR" sz="3200" dirty="0">
                <a:latin typeface="Inter" panose="020B0604020202020204" charset="0"/>
                <a:ea typeface="Inter" panose="020B0604020202020204" charset="0"/>
                <a:cs typeface="Segoe UI" panose="020B0502040204020203" pitchFamily="34" charset="0"/>
              </a:rPr>
              <a:t>, </a:t>
            </a:r>
            <a:r>
              <a:rPr lang="pt-BR" sz="3200" dirty="0" err="1">
                <a:latin typeface="Inter" panose="020B0604020202020204" charset="0"/>
                <a:ea typeface="Inter" panose="020B0604020202020204" charset="0"/>
                <a:cs typeface="Segoe UI" panose="020B0502040204020203" pitchFamily="34" charset="0"/>
              </a:rPr>
              <a:t>am</a:t>
            </a:r>
            <a:r>
              <a:rPr lang="pt-BR" sz="3200" dirty="0">
                <a:latin typeface="Inter" panose="020B0604020202020204" charset="0"/>
                <a:ea typeface="Inter" panose="020B0604020202020204" charset="0"/>
                <a:cs typeface="Segoe UI" panose="020B0502040204020203" pitchFamily="34" charset="0"/>
              </a:rPr>
              <a:t>)</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select</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30432032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9586" y="3162300"/>
            <a:ext cx="16273691" cy="3510371"/>
          </a:xfrm>
        </p:spPr>
        <p:txBody>
          <a:bodyPr>
            <a:noAutofit/>
          </a:bodyPr>
          <a:lstStyle/>
          <a:p>
            <a:pPr>
              <a:buClr>
                <a:srgbClr val="AD6237"/>
              </a:buClr>
            </a:pPr>
            <a:r>
              <a:rPr lang="pt-BR" sz="4200" dirty="0">
                <a:latin typeface="Inter" panose="020B0604020202020204" charset="0"/>
                <a:ea typeface="Inter" panose="020B0604020202020204" charset="0"/>
                <a:cs typeface="Segoe UI" panose="020B0502040204020203" pitchFamily="34" charset="0"/>
              </a:rPr>
              <a:t> Agora é a sua vez!</a:t>
            </a:r>
          </a:p>
          <a:p>
            <a:pPr>
              <a:buClr>
                <a:srgbClr val="AD6237"/>
              </a:buClr>
            </a:pPr>
            <a:r>
              <a:rPr lang="pt-BR" sz="4200" dirty="0">
                <a:latin typeface="Inter" panose="020B0604020202020204" charset="0"/>
                <a:ea typeface="Inter" panose="020B0604020202020204" charset="0"/>
                <a:cs typeface="Segoe UI" panose="020B0502040204020203" pitchFamily="34" charset="0"/>
              </a:rPr>
              <a:t> Selecione as variáveis milhagem, cilindros, potência (</a:t>
            </a:r>
            <a:r>
              <a:rPr lang="pt-BR" sz="4200" dirty="0" err="1">
                <a:latin typeface="Inter" panose="020B0604020202020204" charset="0"/>
                <a:ea typeface="Inter" panose="020B0604020202020204" charset="0"/>
                <a:cs typeface="Segoe UI" panose="020B0502040204020203" pitchFamily="34" charset="0"/>
              </a:rPr>
              <a:t>gross</a:t>
            </a:r>
            <a:r>
              <a:rPr lang="pt-BR" sz="4200" dirty="0">
                <a:latin typeface="Inter" panose="020B0604020202020204" charset="0"/>
                <a:ea typeface="Inter" panose="020B0604020202020204" charset="0"/>
                <a:cs typeface="Segoe UI" panose="020B0502040204020203" pitchFamily="34" charset="0"/>
              </a:rPr>
              <a:t> horse-power) e peso</a:t>
            </a:r>
          </a:p>
          <a:p>
            <a:pPr marL="0" indent="0">
              <a:buClr>
                <a:srgbClr val="AD6237"/>
              </a:buClr>
              <a:buNone/>
            </a:pPr>
            <a:r>
              <a:rPr lang="pt-BR" sz="4200" b="1" dirty="0">
                <a:solidFill>
                  <a:srgbClr val="AD6237"/>
                </a:solidFill>
                <a:latin typeface="Inter" panose="020B0604020202020204" charset="0"/>
                <a:ea typeface="Inter" panose="020B0604020202020204" charset="0"/>
                <a:cs typeface="Segoe UI" panose="020B0502040204020203" pitchFamily="34" charset="0"/>
              </a:rPr>
              <a:t>#dica: </a:t>
            </a:r>
            <a:r>
              <a:rPr lang="pt-BR" sz="4200" dirty="0">
                <a:latin typeface="Inter" panose="020B0604020202020204" charset="0"/>
                <a:ea typeface="Inter" panose="020B0604020202020204" charset="0"/>
                <a:cs typeface="Segoe UI" panose="020B0502040204020203" pitchFamily="34" charset="0"/>
              </a:rPr>
              <a:t>use ?</a:t>
            </a:r>
            <a:r>
              <a:rPr lang="pt-BR" sz="4200" dirty="0" err="1">
                <a:latin typeface="Inter" panose="020B0604020202020204" charset="0"/>
                <a:ea typeface="Inter" panose="020B0604020202020204" charset="0"/>
                <a:cs typeface="Segoe UI" panose="020B0502040204020203" pitchFamily="34" charset="0"/>
              </a:rPr>
              <a:t>mtcars</a:t>
            </a:r>
            <a:r>
              <a:rPr lang="pt-BR" sz="4200" dirty="0">
                <a:latin typeface="Inter" panose="020B0604020202020204" charset="0"/>
                <a:ea typeface="Inter" panose="020B0604020202020204" charset="0"/>
                <a:cs typeface="Segoe UI" panose="020B0502040204020203" pitchFamily="34" charset="0"/>
              </a:rPr>
              <a:t> para saber qual variável contém esses dados</a:t>
            </a:r>
            <a:endParaRPr lang="pt-BR" sz="3600" dirty="0">
              <a:latin typeface="Inter" panose="020B0604020202020204" charset="0"/>
              <a:ea typeface="Inter" panose="020B0604020202020204" charset="0"/>
              <a:cs typeface="Segoe UI" panose="020B0502040204020203" pitchFamily="34" charset="0"/>
            </a:endParaRPr>
          </a:p>
          <a:p>
            <a:pPr>
              <a:buClr>
                <a:srgbClr val="AD6237"/>
              </a:buClr>
            </a:pPr>
            <a:endParaRPr lang="pt-BR" sz="42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0"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select</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254374030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005151"/>
            <a:ext cx="16273691" cy="2341970"/>
          </a:xfrm>
        </p:spPr>
        <p:txBody>
          <a:bodyPr>
            <a:noAutofit/>
          </a:bodyPr>
          <a:lstStyle/>
          <a:p>
            <a:pPr>
              <a:buClr>
                <a:srgbClr val="AD6237"/>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 Agora é a sua vez!</a:t>
            </a:r>
          </a:p>
          <a:p>
            <a:pPr>
              <a:buClr>
                <a:srgbClr val="AD6237"/>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 Selecione as variáveis milhagem, cilindros, potência (</a:t>
            </a:r>
            <a:r>
              <a:rPr lang="pt-BR" sz="4200" dirty="0" err="1">
                <a:latin typeface="Inter" panose="020B0604020202020204" charset="0"/>
                <a:ea typeface="Inter" panose="020B0604020202020204" charset="0"/>
                <a:cs typeface="Segoe UI" panose="020B0502040204020203" pitchFamily="34" charset="0"/>
              </a:rPr>
              <a:t>gross</a:t>
            </a:r>
            <a:r>
              <a:rPr lang="pt-BR" sz="4200" dirty="0">
                <a:latin typeface="Inter" panose="020B0604020202020204" charset="0"/>
                <a:ea typeface="Inter" panose="020B0604020202020204" charset="0"/>
                <a:cs typeface="Segoe UI" panose="020B0502040204020203" pitchFamily="34" charset="0"/>
              </a:rPr>
              <a:t> horse-power) e peso</a:t>
            </a:r>
          </a:p>
          <a:p>
            <a:pPr marL="0" indent="0">
              <a:buClr>
                <a:srgbClr val="AD6237"/>
              </a:buClr>
              <a:buNone/>
            </a:pPr>
            <a:endParaRPr lang="pt-BR" sz="4200" dirty="0">
              <a:latin typeface="Inter" panose="020B0604020202020204" charset="0"/>
              <a:ea typeface="Inter" panose="020B0604020202020204" charset="0"/>
              <a:cs typeface="Segoe UI" panose="020B0502040204020203" pitchFamily="34" charset="0"/>
            </a:endParaRPr>
          </a:p>
        </p:txBody>
      </p:sp>
      <p:sp>
        <p:nvSpPr>
          <p:cNvPr id="3" name="Retângulo 2"/>
          <p:cNvSpPr/>
          <p:nvPr/>
        </p:nvSpPr>
        <p:spPr>
          <a:xfrm>
            <a:off x="1035584" y="5753100"/>
            <a:ext cx="15918090" cy="2031325"/>
          </a:xfrm>
          <a:prstGeom prst="rect">
            <a:avLst/>
          </a:prstGeom>
        </p:spPr>
        <p:txBody>
          <a:bodyPr wrap="square">
            <a:spAutoFit/>
          </a:bodyPr>
          <a:lstStyle/>
          <a:p>
            <a:r>
              <a:rPr lang="pt-BR" sz="4200" b="1" dirty="0">
                <a:latin typeface="Inter" panose="020B0604020202020204" charset="0"/>
                <a:ea typeface="Inter" panose="020B0604020202020204" charset="0"/>
                <a:cs typeface="Segoe UI" panose="020B0502040204020203" pitchFamily="34" charset="0"/>
              </a:rPr>
              <a:t>## Selecione as variáveis novas e atribua para um novo </a:t>
            </a:r>
            <a:r>
              <a:rPr lang="pt-BR" sz="4200" b="1" dirty="0" smtClean="0">
                <a:latin typeface="Inter" panose="020B0604020202020204" charset="0"/>
                <a:ea typeface="Inter" panose="020B0604020202020204" charset="0"/>
                <a:cs typeface="Segoe UI" panose="020B0502040204020203" pitchFamily="34" charset="0"/>
              </a:rPr>
              <a:t>objeto</a:t>
            </a:r>
            <a:endParaRPr lang="pt-BR" sz="4200" dirty="0">
              <a:latin typeface="Inter" panose="020B0604020202020204" charset="0"/>
              <a:ea typeface="Inter" panose="020B0604020202020204" charset="0"/>
              <a:cs typeface="Segoe UI" panose="020B0502040204020203" pitchFamily="34" charset="0"/>
            </a:endParaRPr>
          </a:p>
          <a:p>
            <a:r>
              <a:rPr lang="pt-BR" sz="4200" dirty="0" err="1">
                <a:latin typeface="Inter" panose="020B0604020202020204" charset="0"/>
                <a:ea typeface="Inter" panose="020B0604020202020204" charset="0"/>
                <a:cs typeface="Segoe UI" panose="020B0502040204020203" pitchFamily="34" charset="0"/>
              </a:rPr>
              <a:t>dados_dplyr_select_plus</a:t>
            </a:r>
            <a:r>
              <a:rPr lang="pt-BR" sz="4200" dirty="0">
                <a:latin typeface="Inter" panose="020B0604020202020204" charset="0"/>
                <a:ea typeface="Inter" panose="020B0604020202020204" charset="0"/>
                <a:cs typeface="Segoe UI" panose="020B0502040204020203" pitchFamily="34" charset="0"/>
              </a:rPr>
              <a:t> &lt;- </a:t>
            </a:r>
            <a:r>
              <a:rPr lang="pt-BR" sz="4200" dirty="0" err="1">
                <a:latin typeface="Inter" panose="020B0604020202020204" charset="0"/>
                <a:ea typeface="Inter" panose="020B0604020202020204" charset="0"/>
                <a:cs typeface="Segoe UI" panose="020B0502040204020203" pitchFamily="34" charset="0"/>
              </a:rPr>
              <a:t>dados_dplyr</a:t>
            </a:r>
            <a:r>
              <a:rPr lang="pt-BR" sz="4200" dirty="0">
                <a:latin typeface="Inter" panose="020B0604020202020204" charset="0"/>
                <a:ea typeface="Inter" panose="020B0604020202020204" charset="0"/>
                <a:cs typeface="Segoe UI" panose="020B0502040204020203" pitchFamily="34" charset="0"/>
              </a:rPr>
              <a:t> %&gt;% </a:t>
            </a:r>
          </a:p>
          <a:p>
            <a:r>
              <a:rPr lang="pt-BR" sz="4200" dirty="0">
                <a:latin typeface="Inter" panose="020B0604020202020204" charset="0"/>
                <a:ea typeface="Inter" panose="020B0604020202020204" charset="0"/>
                <a:cs typeface="Segoe UI" panose="020B0502040204020203" pitchFamily="34" charset="0"/>
              </a:rPr>
              <a:t>  </a:t>
            </a:r>
            <a:r>
              <a:rPr lang="pt-BR" sz="4200" dirty="0" err="1">
                <a:latin typeface="Inter" panose="020B0604020202020204" charset="0"/>
                <a:ea typeface="Inter" panose="020B0604020202020204" charset="0"/>
                <a:cs typeface="Segoe UI" panose="020B0502040204020203" pitchFamily="34" charset="0"/>
              </a:rPr>
              <a:t>select</a:t>
            </a:r>
            <a:r>
              <a:rPr lang="pt-BR" sz="4200" dirty="0">
                <a:latin typeface="Inter" panose="020B0604020202020204" charset="0"/>
                <a:ea typeface="Inter" panose="020B0604020202020204" charset="0"/>
                <a:cs typeface="Segoe UI" panose="020B0502040204020203" pitchFamily="34" charset="0"/>
              </a:rPr>
              <a:t>(</a:t>
            </a:r>
            <a:r>
              <a:rPr lang="pt-BR" sz="4200" dirty="0" err="1">
                <a:latin typeface="Inter" panose="020B0604020202020204" charset="0"/>
                <a:ea typeface="Inter" panose="020B0604020202020204" charset="0"/>
                <a:cs typeface="Segoe UI" panose="020B0502040204020203" pitchFamily="34" charset="0"/>
              </a:rPr>
              <a:t>mpg</a:t>
            </a:r>
            <a:r>
              <a:rPr lang="pt-BR" sz="4200" dirty="0">
                <a:latin typeface="Inter" panose="020B0604020202020204" charset="0"/>
                <a:ea typeface="Inter" panose="020B0604020202020204" charset="0"/>
                <a:cs typeface="Segoe UI" panose="020B0502040204020203" pitchFamily="34" charset="0"/>
              </a:rPr>
              <a:t>, </a:t>
            </a:r>
            <a:r>
              <a:rPr lang="pt-BR" sz="4200" dirty="0" err="1">
                <a:latin typeface="Inter" panose="020B0604020202020204" charset="0"/>
                <a:ea typeface="Inter" panose="020B0604020202020204" charset="0"/>
                <a:cs typeface="Segoe UI" panose="020B0502040204020203" pitchFamily="34" charset="0"/>
              </a:rPr>
              <a:t>cyl</a:t>
            </a:r>
            <a:r>
              <a:rPr lang="pt-BR" sz="4200" dirty="0">
                <a:latin typeface="Inter" panose="020B0604020202020204" charset="0"/>
                <a:ea typeface="Inter" panose="020B0604020202020204" charset="0"/>
                <a:cs typeface="Segoe UI" panose="020B0502040204020203" pitchFamily="34" charset="0"/>
              </a:rPr>
              <a:t>, </a:t>
            </a:r>
            <a:r>
              <a:rPr lang="pt-BR" sz="4200" dirty="0" err="1">
                <a:latin typeface="Inter" panose="020B0604020202020204" charset="0"/>
                <a:ea typeface="Inter" panose="020B0604020202020204" charset="0"/>
                <a:cs typeface="Segoe UI" panose="020B0502040204020203" pitchFamily="34" charset="0"/>
              </a:rPr>
              <a:t>hp</a:t>
            </a:r>
            <a:r>
              <a:rPr lang="pt-BR" sz="4200" dirty="0">
                <a:latin typeface="Inter" panose="020B0604020202020204" charset="0"/>
                <a:ea typeface="Inter" panose="020B0604020202020204" charset="0"/>
                <a:cs typeface="Segoe UI" panose="020B0502040204020203" pitchFamily="34" charset="0"/>
              </a:rPr>
              <a:t>, </a:t>
            </a:r>
            <a:r>
              <a:rPr lang="pt-BR" sz="4200" dirty="0" err="1">
                <a:latin typeface="Inter" panose="020B0604020202020204" charset="0"/>
                <a:ea typeface="Inter" panose="020B0604020202020204" charset="0"/>
                <a:cs typeface="Segoe UI" panose="020B0502040204020203" pitchFamily="34" charset="0"/>
              </a:rPr>
              <a:t>wt</a:t>
            </a:r>
            <a:r>
              <a:rPr lang="pt-BR" sz="4200" dirty="0">
                <a:latin typeface="Inter" panose="020B0604020202020204" charset="0"/>
                <a:ea typeface="Inter" panose="020B0604020202020204" charset="0"/>
                <a:cs typeface="Segoe UI" panose="020B0502040204020203" pitchFamily="34" charset="0"/>
              </a:rPr>
              <a:t>)</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1"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select</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25110094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898256"/>
            <a:ext cx="9578460" cy="6484899"/>
          </a:xfrm>
          <a:prstGeom prst="rect">
            <a:avLst/>
          </a:prstGeom>
        </p:spPr>
      </p:pic>
      <p:sp>
        <p:nvSpPr>
          <p:cNvPr id="6" name="Retângulo 5"/>
          <p:cNvSpPr/>
          <p:nvPr/>
        </p:nvSpPr>
        <p:spPr>
          <a:xfrm>
            <a:off x="12798173" y="3951767"/>
            <a:ext cx="4376189" cy="2364416"/>
          </a:xfrm>
          <a:prstGeom prst="rect">
            <a:avLst/>
          </a:prstGeom>
          <a:noFill/>
          <a:ln w="28575">
            <a:solidFill>
              <a:srgbClr val="C6A2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200" dirty="0">
                <a:solidFill>
                  <a:sysClr val="windowText" lastClr="000000"/>
                </a:solidFill>
                <a:latin typeface="Inter" panose="020B0604020202020204" charset="0"/>
                <a:ea typeface="Inter" panose="020B0604020202020204" charset="0"/>
              </a:rPr>
              <a:t>Vamos tentar? </a:t>
            </a:r>
          </a:p>
          <a:p>
            <a:pPr algn="ctr"/>
            <a:r>
              <a:rPr lang="pt-BR" sz="4200" dirty="0">
                <a:solidFill>
                  <a:sysClr val="windowText" lastClr="000000"/>
                </a:solidFill>
                <a:latin typeface="Inter" panose="020B0604020202020204" charset="0"/>
                <a:ea typeface="Inter" panose="020B0604020202020204" charset="0"/>
              </a:rPr>
              <a:t>Script </a:t>
            </a:r>
            <a:r>
              <a:rPr lang="pt-BR" sz="4200" dirty="0" err="1">
                <a:solidFill>
                  <a:sysClr val="windowText" lastClr="000000"/>
                </a:solidFill>
                <a:latin typeface="Inter" panose="020B0604020202020204" charset="0"/>
                <a:ea typeface="Inter" panose="020B0604020202020204" charset="0"/>
              </a:rPr>
              <a:t>olympic_flag.R</a:t>
            </a:r>
            <a:endParaRPr lang="pt-BR" sz="4200" dirty="0">
              <a:solidFill>
                <a:sysClr val="windowText" lastClr="000000"/>
              </a:solidFill>
              <a:latin typeface="Inter" panose="020B0604020202020204" charset="0"/>
              <a:ea typeface="Inter" panose="020B0604020202020204" charset="0"/>
            </a:endParaRPr>
          </a:p>
        </p:txBody>
      </p:sp>
      <p:sp>
        <p:nvSpPr>
          <p:cNvPr id="8"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é R?</a:t>
            </a:r>
          </a:p>
        </p:txBody>
      </p:sp>
    </p:spTree>
    <p:extLst>
      <p:ext uri="{BB962C8B-B14F-4D97-AF65-F5344CB8AC3E}">
        <p14:creationId xmlns:p14="http://schemas.microsoft.com/office/powerpoint/2010/main" val="19899679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017428"/>
            <a:ext cx="16273691" cy="2039351"/>
          </a:xfrm>
        </p:spPr>
        <p:txBody>
          <a:bodyPr>
            <a:noAutofit/>
          </a:bodyPr>
          <a:lstStyle/>
          <a:p>
            <a:pPr>
              <a:buClr>
                <a:srgbClr val="AD6237"/>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 É usado para selecionar </a:t>
            </a:r>
            <a:r>
              <a:rPr lang="pt-BR" sz="4200" b="1" dirty="0">
                <a:solidFill>
                  <a:srgbClr val="AD6237"/>
                </a:solidFill>
                <a:latin typeface="Inter" panose="020B0604020202020204" charset="0"/>
                <a:ea typeface="Inter" panose="020B0604020202020204" charset="0"/>
                <a:cs typeface="Segoe UI" panose="020B0502040204020203" pitchFamily="34" charset="0"/>
              </a:rPr>
              <a:t>VARIÁVEIS</a:t>
            </a:r>
            <a:endParaRPr lang="pt-BR" sz="3600" b="1" dirty="0">
              <a:solidFill>
                <a:srgbClr val="AD6237"/>
              </a:solidFill>
              <a:latin typeface="Inter" panose="020B0604020202020204" charset="0"/>
              <a:ea typeface="Inter" panose="020B0604020202020204" charset="0"/>
              <a:cs typeface="Segoe UI" panose="020B0502040204020203" pitchFamily="34" charset="0"/>
            </a:endParaRPr>
          </a:p>
        </p:txBody>
      </p:sp>
      <p:sp>
        <p:nvSpPr>
          <p:cNvPr id="10" name="CaixaDeTexto 9">
            <a:extLst>
              <a:ext uri="{FF2B5EF4-FFF2-40B4-BE49-F238E27FC236}">
                <a16:creationId xmlns:a16="http://schemas.microsoft.com/office/drawing/2014/main" id="{0DF4E5C0-D709-434B-B24B-B5AEF5069AD4}"/>
              </a:ext>
            </a:extLst>
          </p:cNvPr>
          <p:cNvSpPr txBox="1"/>
          <p:nvPr/>
        </p:nvSpPr>
        <p:spPr>
          <a:xfrm>
            <a:off x="1057355" y="3886988"/>
            <a:ext cx="16273691" cy="5632311"/>
          </a:xfrm>
          <a:prstGeom prst="rect">
            <a:avLst/>
          </a:prstGeom>
          <a:noFill/>
        </p:spPr>
        <p:txBody>
          <a:bodyPr wrap="square">
            <a:spAutoFit/>
          </a:bodyPr>
          <a:lstStyle/>
          <a:p>
            <a:pPr algn="l"/>
            <a:r>
              <a:rPr lang="pt-BR" sz="3000" b="1" i="1" dirty="0">
                <a:latin typeface="Inter" panose="020B0604020202020204" charset="0"/>
                <a:ea typeface="Inter" panose="020B0604020202020204" charset="0"/>
                <a:cs typeface="Segoe UI" panose="020B0502040204020203" pitchFamily="34" charset="0"/>
              </a:rPr>
              <a:t># Seleciona as colunas indicadas: SES + itens de Amabilidade.</a:t>
            </a:r>
            <a:endParaRPr lang="pt-BR" sz="3000" b="1" dirty="0">
              <a:latin typeface="Inter" panose="020B0604020202020204" charset="0"/>
              <a:ea typeface="Inter" panose="020B0604020202020204" charset="0"/>
              <a:cs typeface="Segoe UI" panose="020B0502040204020203" pitchFamily="34" charset="0"/>
            </a:endParaRPr>
          </a:p>
          <a:p>
            <a:pPr algn="l"/>
            <a:r>
              <a:rPr lang="pt-BR" sz="3000" dirty="0" err="1">
                <a:latin typeface="Inter" panose="020B0604020202020204" charset="0"/>
                <a:ea typeface="Inter" panose="020B0604020202020204" charset="0"/>
                <a:cs typeface="Segoe UI" panose="020B0502040204020203" pitchFamily="34" charset="0"/>
              </a:rPr>
              <a:t>bfi</a:t>
            </a:r>
            <a:r>
              <a:rPr lang="pt-BR" sz="3000" dirty="0">
                <a:latin typeface="Inter" panose="020B0604020202020204" charset="0"/>
                <a:ea typeface="Inter" panose="020B0604020202020204" charset="0"/>
                <a:cs typeface="Segoe UI" panose="020B0502040204020203" pitchFamily="34" charset="0"/>
              </a:rPr>
              <a:t> %&gt;% </a:t>
            </a:r>
            <a:r>
              <a:rPr lang="pt-BR" sz="3000" dirty="0" err="1">
                <a:latin typeface="Inter" panose="020B0604020202020204" charset="0"/>
                <a:ea typeface="Inter" panose="020B0604020202020204" charset="0"/>
                <a:cs typeface="Segoe UI" panose="020B0502040204020203" pitchFamily="34" charset="0"/>
              </a:rPr>
              <a:t>select</a:t>
            </a:r>
            <a:r>
              <a:rPr lang="pt-BR" sz="3000" dirty="0">
                <a:latin typeface="Inter" panose="020B0604020202020204" charset="0"/>
                <a:ea typeface="Inter" panose="020B0604020202020204" charset="0"/>
                <a:cs typeface="Segoe UI" panose="020B0502040204020203" pitchFamily="34" charset="0"/>
              </a:rPr>
              <a:t>(age, </a:t>
            </a:r>
            <a:r>
              <a:rPr lang="pt-BR" sz="3000" dirty="0" err="1">
                <a:latin typeface="Inter" panose="020B0604020202020204" charset="0"/>
                <a:ea typeface="Inter" panose="020B0604020202020204" charset="0"/>
                <a:cs typeface="Segoe UI" panose="020B0502040204020203" pitchFamily="34" charset="0"/>
              </a:rPr>
              <a:t>gender</a:t>
            </a:r>
            <a:r>
              <a:rPr lang="pt-BR" sz="3000" dirty="0">
                <a:latin typeface="Inter" panose="020B0604020202020204" charset="0"/>
                <a:ea typeface="Inter" panose="020B0604020202020204" charset="0"/>
                <a:cs typeface="Segoe UI" panose="020B0502040204020203" pitchFamily="34" charset="0"/>
              </a:rPr>
              <a:t>, </a:t>
            </a:r>
            <a:r>
              <a:rPr lang="pt-BR" sz="3000" dirty="0" err="1">
                <a:latin typeface="Inter" panose="020B0604020202020204" charset="0"/>
                <a:ea typeface="Inter" panose="020B0604020202020204" charset="0"/>
                <a:cs typeface="Segoe UI" panose="020B0502040204020203" pitchFamily="34" charset="0"/>
              </a:rPr>
              <a:t>education</a:t>
            </a:r>
            <a:r>
              <a:rPr lang="pt-BR" sz="3000" dirty="0">
                <a:latin typeface="Inter" panose="020B0604020202020204" charset="0"/>
                <a:ea typeface="Inter" panose="020B0604020202020204" charset="0"/>
                <a:cs typeface="Segoe UI" panose="020B0502040204020203" pitchFamily="34" charset="0"/>
              </a:rPr>
              <a:t>, A1, A2, A3, A4, A5)</a:t>
            </a:r>
          </a:p>
          <a:p>
            <a:pPr algn="l"/>
            <a:endParaRPr lang="pt-BR" sz="3000" dirty="0">
              <a:latin typeface="Inter" panose="020B0604020202020204" charset="0"/>
              <a:ea typeface="Inter" panose="020B0604020202020204" charset="0"/>
              <a:cs typeface="Segoe UI" panose="020B0502040204020203" pitchFamily="34" charset="0"/>
            </a:endParaRPr>
          </a:p>
          <a:p>
            <a:pPr algn="l"/>
            <a:r>
              <a:rPr lang="pt-BR" sz="3000" b="1" i="1" dirty="0">
                <a:latin typeface="Inter" panose="020B0604020202020204" charset="0"/>
                <a:ea typeface="Inter" panose="020B0604020202020204" charset="0"/>
                <a:cs typeface="Segoe UI" panose="020B0502040204020203" pitchFamily="34" charset="0"/>
              </a:rPr>
              <a:t># Seleciona as colunas que COMEÇAM com E (Extroversão).</a:t>
            </a:r>
            <a:endParaRPr lang="pt-BR" sz="3000" b="1" dirty="0">
              <a:latin typeface="Inter" panose="020B0604020202020204" charset="0"/>
              <a:ea typeface="Inter" panose="020B0604020202020204" charset="0"/>
              <a:cs typeface="Segoe UI" panose="020B0502040204020203" pitchFamily="34" charset="0"/>
            </a:endParaRPr>
          </a:p>
          <a:p>
            <a:pPr algn="l"/>
            <a:r>
              <a:rPr lang="pt-BR" sz="3000" dirty="0" err="1">
                <a:latin typeface="Inter" panose="020B0604020202020204" charset="0"/>
                <a:ea typeface="Inter" panose="020B0604020202020204" charset="0"/>
                <a:cs typeface="Segoe UI" panose="020B0502040204020203" pitchFamily="34" charset="0"/>
              </a:rPr>
              <a:t>bfi</a:t>
            </a:r>
            <a:r>
              <a:rPr lang="pt-BR" sz="3000" dirty="0">
                <a:latin typeface="Inter" panose="020B0604020202020204" charset="0"/>
                <a:ea typeface="Inter" panose="020B0604020202020204" charset="0"/>
                <a:cs typeface="Segoe UI" panose="020B0502040204020203" pitchFamily="34" charset="0"/>
              </a:rPr>
              <a:t> %&gt;% </a:t>
            </a:r>
            <a:r>
              <a:rPr lang="pt-BR" sz="3000" dirty="0" err="1">
                <a:latin typeface="Inter" panose="020B0604020202020204" charset="0"/>
                <a:ea typeface="Inter" panose="020B0604020202020204" charset="0"/>
                <a:cs typeface="Segoe UI" panose="020B0502040204020203" pitchFamily="34" charset="0"/>
              </a:rPr>
              <a:t>select</a:t>
            </a:r>
            <a:r>
              <a:rPr lang="pt-BR" sz="3000" dirty="0">
                <a:latin typeface="Inter" panose="020B0604020202020204" charset="0"/>
                <a:ea typeface="Inter" panose="020B0604020202020204" charset="0"/>
                <a:cs typeface="Segoe UI" panose="020B0502040204020203" pitchFamily="34" charset="0"/>
              </a:rPr>
              <a:t>(</a:t>
            </a:r>
            <a:r>
              <a:rPr lang="pt-BR" sz="3000" dirty="0" err="1">
                <a:latin typeface="Inter" panose="020B0604020202020204" charset="0"/>
                <a:ea typeface="Inter" panose="020B0604020202020204" charset="0"/>
                <a:cs typeface="Segoe UI" panose="020B0502040204020203" pitchFamily="34" charset="0"/>
              </a:rPr>
              <a:t>starts_with</a:t>
            </a:r>
            <a:r>
              <a:rPr lang="pt-BR" sz="3000" dirty="0">
                <a:latin typeface="Inter" panose="020B0604020202020204" charset="0"/>
                <a:ea typeface="Inter" panose="020B0604020202020204" charset="0"/>
                <a:cs typeface="Segoe UI" panose="020B0502040204020203" pitchFamily="34" charset="0"/>
              </a:rPr>
              <a:t>(“E</a:t>
            </a:r>
            <a:r>
              <a:rPr lang="pt-BR" sz="3000" dirty="0" smtClean="0">
                <a:latin typeface="Inter" panose="020B0604020202020204" charset="0"/>
                <a:ea typeface="Inter" panose="020B0604020202020204" charset="0"/>
                <a:cs typeface="Segoe UI" panose="020B0502040204020203" pitchFamily="34" charset="0"/>
              </a:rPr>
              <a:t>"))</a:t>
            </a:r>
            <a:endParaRPr lang="pt-BR" sz="3000" dirty="0">
              <a:latin typeface="Inter" panose="020B0604020202020204" charset="0"/>
              <a:ea typeface="Inter" panose="020B0604020202020204" charset="0"/>
              <a:cs typeface="Segoe UI" panose="020B0502040204020203" pitchFamily="34" charset="0"/>
            </a:endParaRPr>
          </a:p>
          <a:p>
            <a:pPr algn="l"/>
            <a:endParaRPr lang="pt-BR" sz="3000" dirty="0">
              <a:latin typeface="Inter" panose="020B0604020202020204" charset="0"/>
              <a:ea typeface="Inter" panose="020B0604020202020204" charset="0"/>
              <a:cs typeface="Segoe UI" panose="020B0502040204020203" pitchFamily="34" charset="0"/>
            </a:endParaRPr>
          </a:p>
          <a:p>
            <a:pPr algn="l"/>
            <a:r>
              <a:rPr lang="pt-BR" sz="3000" b="1" i="1" dirty="0">
                <a:latin typeface="Inter" panose="020B0604020202020204" charset="0"/>
                <a:ea typeface="Inter" panose="020B0604020202020204" charset="0"/>
                <a:cs typeface="Segoe UI" panose="020B0502040204020203" pitchFamily="34" charset="0"/>
              </a:rPr>
              <a:t># Seleciona as colunas que TERMINAM com “5".</a:t>
            </a:r>
            <a:endParaRPr lang="pt-BR" sz="3000" b="1" dirty="0">
              <a:latin typeface="Inter" panose="020B0604020202020204" charset="0"/>
              <a:ea typeface="Inter" panose="020B0604020202020204" charset="0"/>
              <a:cs typeface="Segoe UI" panose="020B0502040204020203" pitchFamily="34" charset="0"/>
            </a:endParaRPr>
          </a:p>
          <a:p>
            <a:pPr algn="l"/>
            <a:r>
              <a:rPr lang="pt-BR" sz="3000" dirty="0" err="1">
                <a:latin typeface="Inter" panose="020B0604020202020204" charset="0"/>
                <a:ea typeface="Inter" panose="020B0604020202020204" charset="0"/>
                <a:cs typeface="Segoe UI" panose="020B0502040204020203" pitchFamily="34" charset="0"/>
              </a:rPr>
              <a:t>bfi</a:t>
            </a:r>
            <a:r>
              <a:rPr lang="pt-BR" sz="3000" dirty="0">
                <a:latin typeface="Inter" panose="020B0604020202020204" charset="0"/>
                <a:ea typeface="Inter" panose="020B0604020202020204" charset="0"/>
                <a:cs typeface="Segoe UI" panose="020B0502040204020203" pitchFamily="34" charset="0"/>
              </a:rPr>
              <a:t> %&gt;% </a:t>
            </a:r>
            <a:r>
              <a:rPr lang="pt-BR" sz="3000" dirty="0" err="1">
                <a:latin typeface="Inter" panose="020B0604020202020204" charset="0"/>
                <a:ea typeface="Inter" panose="020B0604020202020204" charset="0"/>
                <a:cs typeface="Segoe UI" panose="020B0502040204020203" pitchFamily="34" charset="0"/>
              </a:rPr>
              <a:t>select</a:t>
            </a:r>
            <a:r>
              <a:rPr lang="pt-BR" sz="3000" dirty="0">
                <a:latin typeface="Inter" panose="020B0604020202020204" charset="0"/>
                <a:ea typeface="Inter" panose="020B0604020202020204" charset="0"/>
                <a:cs typeface="Segoe UI" panose="020B0502040204020203" pitchFamily="34" charset="0"/>
              </a:rPr>
              <a:t>(</a:t>
            </a:r>
            <a:r>
              <a:rPr lang="pt-BR" sz="3000" dirty="0" err="1">
                <a:latin typeface="Inter" panose="020B0604020202020204" charset="0"/>
                <a:ea typeface="Inter" panose="020B0604020202020204" charset="0"/>
                <a:cs typeface="Segoe UI" panose="020B0502040204020203" pitchFamily="34" charset="0"/>
              </a:rPr>
              <a:t>ends_with</a:t>
            </a:r>
            <a:r>
              <a:rPr lang="pt-BR" sz="3000" dirty="0">
                <a:latin typeface="Inter" panose="020B0604020202020204" charset="0"/>
                <a:ea typeface="Inter" panose="020B0604020202020204" charset="0"/>
                <a:cs typeface="Segoe UI" panose="020B0502040204020203" pitchFamily="34" charset="0"/>
              </a:rPr>
              <a:t>(“5</a:t>
            </a:r>
            <a:r>
              <a:rPr lang="pt-BR" sz="3000" dirty="0" smtClean="0">
                <a:latin typeface="Inter" panose="020B0604020202020204" charset="0"/>
                <a:ea typeface="Inter" panose="020B0604020202020204" charset="0"/>
                <a:cs typeface="Segoe UI" panose="020B0502040204020203" pitchFamily="34" charset="0"/>
              </a:rPr>
              <a:t>"))</a:t>
            </a:r>
          </a:p>
          <a:p>
            <a:pPr algn="l"/>
            <a:endParaRPr lang="pt-BR" sz="3000" dirty="0" smtClean="0">
              <a:latin typeface="Inter" panose="020B0604020202020204" charset="0"/>
              <a:ea typeface="Inter" panose="020B0604020202020204" charset="0"/>
              <a:cs typeface="Segoe UI" panose="020B0502040204020203" pitchFamily="34" charset="0"/>
            </a:endParaRPr>
          </a:p>
          <a:p>
            <a:pPr algn="l"/>
            <a:r>
              <a:rPr lang="pt-BR" sz="3000" b="1" i="1" dirty="0" smtClean="0">
                <a:latin typeface="Inter" panose="020B0604020202020204" charset="0"/>
                <a:ea typeface="Inter" panose="020B0604020202020204" charset="0"/>
                <a:cs typeface="Segoe UI" panose="020B0502040204020203" pitchFamily="34" charset="0"/>
              </a:rPr>
              <a:t># </a:t>
            </a:r>
            <a:r>
              <a:rPr lang="pt-BR" sz="3000" b="1" i="1" dirty="0">
                <a:latin typeface="Inter" panose="020B0604020202020204" charset="0"/>
                <a:ea typeface="Inter" panose="020B0604020202020204" charset="0"/>
                <a:cs typeface="Segoe UI" panose="020B0502040204020203" pitchFamily="34" charset="0"/>
              </a:rPr>
              <a:t>Seleciona as colunas que contém com “C“ (em qualquer posição da palavra).</a:t>
            </a:r>
            <a:endParaRPr lang="pt-BR" sz="3000" b="1" dirty="0">
              <a:latin typeface="Inter" panose="020B0604020202020204" charset="0"/>
              <a:ea typeface="Inter" panose="020B0604020202020204" charset="0"/>
              <a:cs typeface="Segoe UI" panose="020B0502040204020203" pitchFamily="34" charset="0"/>
            </a:endParaRPr>
          </a:p>
          <a:p>
            <a:pPr algn="l"/>
            <a:r>
              <a:rPr lang="pt-BR" sz="3000" dirty="0" err="1">
                <a:latin typeface="Inter" panose="020B0604020202020204" charset="0"/>
                <a:ea typeface="Inter" panose="020B0604020202020204" charset="0"/>
                <a:cs typeface="Segoe UI" panose="020B0502040204020203" pitchFamily="34" charset="0"/>
              </a:rPr>
              <a:t>bfi</a:t>
            </a:r>
            <a:r>
              <a:rPr lang="pt-BR" sz="3000" dirty="0">
                <a:latin typeface="Inter" panose="020B0604020202020204" charset="0"/>
                <a:ea typeface="Inter" panose="020B0604020202020204" charset="0"/>
                <a:cs typeface="Segoe UI" panose="020B0502040204020203" pitchFamily="34" charset="0"/>
              </a:rPr>
              <a:t> %&gt;% </a:t>
            </a:r>
            <a:r>
              <a:rPr lang="pt-BR" sz="3000" dirty="0" err="1">
                <a:latin typeface="Inter" panose="020B0604020202020204" charset="0"/>
                <a:ea typeface="Inter" panose="020B0604020202020204" charset="0"/>
                <a:cs typeface="Segoe UI" panose="020B0502040204020203" pitchFamily="34" charset="0"/>
              </a:rPr>
              <a:t>select</a:t>
            </a:r>
            <a:r>
              <a:rPr lang="pt-BR" sz="3000" dirty="0">
                <a:latin typeface="Inter" panose="020B0604020202020204" charset="0"/>
                <a:ea typeface="Inter" panose="020B0604020202020204" charset="0"/>
                <a:cs typeface="Segoe UI" panose="020B0502040204020203" pitchFamily="34" charset="0"/>
              </a:rPr>
              <a:t>(</a:t>
            </a:r>
            <a:r>
              <a:rPr lang="pt-BR" sz="3000" dirty="0" err="1">
                <a:latin typeface="Inter" panose="020B0604020202020204" charset="0"/>
                <a:ea typeface="Inter" panose="020B0604020202020204" charset="0"/>
                <a:cs typeface="Segoe UI" panose="020B0502040204020203" pitchFamily="34" charset="0"/>
              </a:rPr>
              <a:t>contains</a:t>
            </a:r>
            <a:r>
              <a:rPr lang="pt-BR" sz="3000" dirty="0">
                <a:latin typeface="Inter" panose="020B0604020202020204" charset="0"/>
                <a:ea typeface="Inter" panose="020B0604020202020204" charset="0"/>
                <a:cs typeface="Segoe UI" panose="020B0502040204020203" pitchFamily="34" charset="0"/>
              </a:rPr>
              <a:t>(“C</a:t>
            </a:r>
            <a:r>
              <a:rPr lang="pt-BR" sz="3000" dirty="0" smtClean="0">
                <a:latin typeface="Inter" panose="020B0604020202020204" charset="0"/>
                <a:ea typeface="Inter" panose="020B0604020202020204" charset="0"/>
                <a:cs typeface="Segoe UI" panose="020B0502040204020203" pitchFamily="34" charset="0"/>
              </a:rPr>
              <a:t>"))</a:t>
            </a:r>
            <a:endParaRPr lang="pt-BR" sz="3000" dirty="0">
              <a:latin typeface="Inter" panose="020B0604020202020204" charset="0"/>
              <a:ea typeface="Inter" panose="020B0604020202020204" charset="0"/>
              <a:cs typeface="Segoe UI" panose="020B0502040204020203" pitchFamily="34" charset="0"/>
            </a:endParaRPr>
          </a:p>
          <a:p>
            <a:pPr algn="l"/>
            <a:endParaRPr lang="pt-BR" sz="3000" dirty="0">
              <a:latin typeface="Inter" panose="020B0604020202020204" charset="0"/>
              <a:ea typeface="Inter" panose="020B0604020202020204" charset="0"/>
              <a:cs typeface="Segoe UI" panose="020B0502040204020203" pitchFamily="34" charset="0"/>
            </a:endParaRP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select</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150546448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57355" y="2963871"/>
            <a:ext cx="16273691" cy="2039351"/>
          </a:xfrm>
        </p:spPr>
        <p:txBody>
          <a:bodyPr>
            <a:noAutofit/>
          </a:bodyPr>
          <a:lstStyle/>
          <a:p>
            <a:pPr>
              <a:buClr>
                <a:srgbClr val="AD6237"/>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 É usado para selecionar </a:t>
            </a:r>
            <a:r>
              <a:rPr lang="pt-BR" sz="4200" b="1" dirty="0">
                <a:solidFill>
                  <a:srgbClr val="AD6237"/>
                </a:solidFill>
                <a:latin typeface="Inter" panose="020B0604020202020204" charset="0"/>
                <a:ea typeface="Inter" panose="020B0604020202020204" charset="0"/>
                <a:cs typeface="Segoe UI" panose="020B0502040204020203" pitchFamily="34" charset="0"/>
              </a:rPr>
              <a:t>VARIÁVEIS</a:t>
            </a:r>
          </a:p>
          <a:p>
            <a:pPr>
              <a:buClr>
                <a:srgbClr val="AD6237"/>
              </a:buClr>
              <a:buFont typeface="Arial" panose="020B0604020202020204" pitchFamily="34" charset="0"/>
              <a:buChar char="•"/>
            </a:pPr>
            <a:r>
              <a:rPr lang="pt-BR" sz="3600" b="1" dirty="0">
                <a:solidFill>
                  <a:srgbClr val="333333"/>
                </a:solidFill>
                <a:latin typeface="Inter" panose="020B0604020202020204" charset="0"/>
                <a:ea typeface="Inter" panose="020B0604020202020204" charset="0"/>
                <a:cs typeface="Segoe UI" panose="020B0502040204020203" pitchFamily="34" charset="0"/>
              </a:rPr>
              <a:t> </a:t>
            </a:r>
            <a:r>
              <a:rPr lang="pt-BR" sz="4200" dirty="0">
                <a:solidFill>
                  <a:srgbClr val="333333"/>
                </a:solidFill>
                <a:latin typeface="Inter" panose="020B0604020202020204" charset="0"/>
                <a:ea typeface="Inter" panose="020B0604020202020204" charset="0"/>
                <a:cs typeface="Segoe UI" panose="020B0502040204020203" pitchFamily="34" charset="0"/>
              </a:rPr>
              <a:t>Retire uma ou mais variáveis com o símbolo </a:t>
            </a:r>
            <a:r>
              <a:rPr lang="pt-BR" sz="4200" b="1" dirty="0">
                <a:solidFill>
                  <a:srgbClr val="333333"/>
                </a:solidFill>
                <a:latin typeface="Inter" panose="020B0604020202020204" charset="0"/>
                <a:ea typeface="Inter" panose="020B0604020202020204" charset="0"/>
                <a:cs typeface="Segoe UI" panose="020B0502040204020203" pitchFamily="34" charset="0"/>
              </a:rPr>
              <a:t>–</a:t>
            </a:r>
          </a:p>
          <a:p>
            <a:pPr>
              <a:buClr>
                <a:srgbClr val="AD6237"/>
              </a:buClr>
              <a:buFont typeface="Arial" panose="020B0604020202020204" pitchFamily="34" charset="0"/>
              <a:buChar char="•"/>
            </a:pPr>
            <a:endParaRPr lang="pt-BR" sz="3600" b="1" dirty="0">
              <a:solidFill>
                <a:srgbClr val="04A07B"/>
              </a:solidFill>
              <a:latin typeface="Inter" panose="020B0604020202020204" charset="0"/>
              <a:ea typeface="Inter" panose="020B0604020202020204" charset="0"/>
              <a:cs typeface="Segoe UI" panose="020B0502040204020203" pitchFamily="34" charset="0"/>
            </a:endParaRPr>
          </a:p>
        </p:txBody>
      </p:sp>
      <p:sp>
        <p:nvSpPr>
          <p:cNvPr id="11" name="CaixaDeTexto 10">
            <a:extLst>
              <a:ext uri="{FF2B5EF4-FFF2-40B4-BE49-F238E27FC236}">
                <a16:creationId xmlns:a16="http://schemas.microsoft.com/office/drawing/2014/main" id="{8E4881D8-7D63-4F15-9B3E-AA61124CDA29}"/>
              </a:ext>
            </a:extLst>
          </p:cNvPr>
          <p:cNvSpPr txBox="1"/>
          <p:nvPr/>
        </p:nvSpPr>
        <p:spPr>
          <a:xfrm>
            <a:off x="1057355" y="5003222"/>
            <a:ext cx="15990279" cy="3323987"/>
          </a:xfrm>
          <a:prstGeom prst="rect">
            <a:avLst/>
          </a:prstGeom>
          <a:noFill/>
        </p:spPr>
        <p:txBody>
          <a:bodyPr wrap="square">
            <a:spAutoFit/>
          </a:bodyPr>
          <a:lstStyle/>
          <a:p>
            <a:pPr algn="l"/>
            <a:r>
              <a:rPr lang="pt-BR" sz="4200" b="1" dirty="0">
                <a:solidFill>
                  <a:srgbClr val="333333"/>
                </a:solidFill>
                <a:latin typeface="Inter" panose="020B0604020202020204" charset="0"/>
                <a:ea typeface="Inter" panose="020B0604020202020204" charset="0"/>
                <a:cs typeface="Segoe UI" panose="020B0502040204020203" pitchFamily="34" charset="0"/>
              </a:rPr>
              <a:t># Retire as variáveis idade e gênero </a:t>
            </a:r>
          </a:p>
          <a:p>
            <a:pPr algn="l"/>
            <a:r>
              <a:rPr lang="pt-BR" sz="4200" dirty="0" err="1">
                <a:solidFill>
                  <a:srgbClr val="333333"/>
                </a:solidFill>
                <a:latin typeface="Inter" panose="020B0604020202020204" charset="0"/>
                <a:ea typeface="Inter" panose="020B0604020202020204" charset="0"/>
                <a:cs typeface="Segoe UI" panose="020B0502040204020203" pitchFamily="34" charset="0"/>
              </a:rPr>
              <a:t>bfi</a:t>
            </a:r>
            <a:r>
              <a:rPr lang="pt-BR" sz="4200" dirty="0">
                <a:solidFill>
                  <a:srgbClr val="333333"/>
                </a:solidFill>
                <a:latin typeface="Inter" panose="020B0604020202020204" charset="0"/>
                <a:ea typeface="Inter" panose="020B0604020202020204" charset="0"/>
                <a:cs typeface="Segoe UI" panose="020B0502040204020203" pitchFamily="34" charset="0"/>
              </a:rPr>
              <a:t>%&gt;% </a:t>
            </a:r>
            <a:r>
              <a:rPr lang="pt-BR" sz="4200" dirty="0" err="1">
                <a:solidFill>
                  <a:srgbClr val="333333"/>
                </a:solidFill>
                <a:latin typeface="Inter" panose="020B0604020202020204" charset="0"/>
                <a:ea typeface="Inter" panose="020B0604020202020204" charset="0"/>
                <a:cs typeface="Segoe UI" panose="020B0502040204020203" pitchFamily="34" charset="0"/>
              </a:rPr>
              <a:t>select</a:t>
            </a:r>
            <a:r>
              <a:rPr lang="pt-BR" sz="4200" dirty="0">
                <a:solidFill>
                  <a:srgbClr val="333333"/>
                </a:solidFill>
                <a:latin typeface="Inter" panose="020B0604020202020204" charset="0"/>
                <a:ea typeface="Inter" panose="020B0604020202020204" charset="0"/>
                <a:cs typeface="Segoe UI" panose="020B0502040204020203" pitchFamily="34" charset="0"/>
              </a:rPr>
              <a:t>(-age,  -</a:t>
            </a:r>
            <a:r>
              <a:rPr lang="pt-BR" sz="4200" dirty="0" err="1">
                <a:solidFill>
                  <a:srgbClr val="333333"/>
                </a:solidFill>
                <a:latin typeface="Inter" panose="020B0604020202020204" charset="0"/>
                <a:ea typeface="Inter" panose="020B0604020202020204" charset="0"/>
                <a:cs typeface="Segoe UI" panose="020B0502040204020203" pitchFamily="34" charset="0"/>
              </a:rPr>
              <a:t>gender</a:t>
            </a:r>
            <a:r>
              <a:rPr lang="pt-BR" sz="4200" dirty="0">
                <a:solidFill>
                  <a:srgbClr val="333333"/>
                </a:solidFill>
                <a:latin typeface="Inter" panose="020B0604020202020204" charset="0"/>
                <a:ea typeface="Inter" panose="020B0604020202020204" charset="0"/>
                <a:cs typeface="Segoe UI" panose="020B0502040204020203" pitchFamily="34" charset="0"/>
              </a:rPr>
              <a:t>)</a:t>
            </a:r>
          </a:p>
          <a:p>
            <a:pPr algn="l"/>
            <a:endParaRPr lang="pt-BR" sz="4200" dirty="0">
              <a:solidFill>
                <a:srgbClr val="333333"/>
              </a:solidFill>
              <a:latin typeface="Inter" panose="020B0604020202020204" charset="0"/>
              <a:ea typeface="Inter" panose="020B0604020202020204" charset="0"/>
              <a:cs typeface="Segoe UI" panose="020B0502040204020203" pitchFamily="34" charset="0"/>
            </a:endParaRPr>
          </a:p>
          <a:p>
            <a:pPr algn="l"/>
            <a:r>
              <a:rPr lang="pt-BR" sz="4200" b="1" dirty="0">
                <a:solidFill>
                  <a:srgbClr val="333333"/>
                </a:solidFill>
                <a:latin typeface="Inter" panose="020B0604020202020204" charset="0"/>
                <a:ea typeface="Inter" panose="020B0604020202020204" charset="0"/>
                <a:cs typeface="Segoe UI" panose="020B0502040204020203" pitchFamily="34" charset="0"/>
              </a:rPr>
              <a:t># Retire as variáveis idade e os itens de Amabilidade</a:t>
            </a:r>
          </a:p>
          <a:p>
            <a:r>
              <a:rPr lang="pt-BR" sz="4200" dirty="0" err="1">
                <a:solidFill>
                  <a:srgbClr val="333333"/>
                </a:solidFill>
                <a:latin typeface="Inter" panose="020B0604020202020204" charset="0"/>
                <a:ea typeface="Inter" panose="020B0604020202020204" charset="0"/>
                <a:cs typeface="Segoe UI" panose="020B0502040204020203" pitchFamily="34" charset="0"/>
              </a:rPr>
              <a:t>bfi</a:t>
            </a:r>
            <a:r>
              <a:rPr lang="pt-BR" sz="4200" dirty="0">
                <a:solidFill>
                  <a:srgbClr val="333333"/>
                </a:solidFill>
                <a:latin typeface="Inter" panose="020B0604020202020204" charset="0"/>
                <a:ea typeface="Inter" panose="020B0604020202020204" charset="0"/>
                <a:cs typeface="Segoe UI" panose="020B0502040204020203" pitchFamily="34" charset="0"/>
              </a:rPr>
              <a:t> %&gt;% </a:t>
            </a:r>
            <a:r>
              <a:rPr lang="pt-BR" sz="4200" dirty="0" err="1">
                <a:solidFill>
                  <a:srgbClr val="333333"/>
                </a:solidFill>
                <a:latin typeface="Inter" panose="020B0604020202020204" charset="0"/>
                <a:ea typeface="Inter" panose="020B0604020202020204" charset="0"/>
                <a:cs typeface="Segoe UI" panose="020B0502040204020203" pitchFamily="34" charset="0"/>
              </a:rPr>
              <a:t>select</a:t>
            </a:r>
            <a:r>
              <a:rPr lang="pt-BR" sz="4200" dirty="0">
                <a:solidFill>
                  <a:srgbClr val="333333"/>
                </a:solidFill>
                <a:latin typeface="Inter" panose="020B0604020202020204" charset="0"/>
                <a:ea typeface="Inter" panose="020B0604020202020204" charset="0"/>
                <a:cs typeface="Segoe UI" panose="020B0502040204020203" pitchFamily="34" charset="0"/>
              </a:rPr>
              <a:t>(-</a:t>
            </a:r>
            <a:r>
              <a:rPr lang="pt-BR" sz="4200" dirty="0" err="1">
                <a:solidFill>
                  <a:srgbClr val="333333"/>
                </a:solidFill>
                <a:latin typeface="Inter" panose="020B0604020202020204" charset="0"/>
                <a:ea typeface="Inter" panose="020B0604020202020204" charset="0"/>
                <a:cs typeface="Segoe UI" panose="020B0502040204020203" pitchFamily="34" charset="0"/>
              </a:rPr>
              <a:t>starts_with</a:t>
            </a:r>
            <a:r>
              <a:rPr lang="pt-BR" sz="4200" dirty="0">
                <a:solidFill>
                  <a:srgbClr val="333333"/>
                </a:solidFill>
                <a:latin typeface="Inter" panose="020B0604020202020204" charset="0"/>
                <a:ea typeface="Inter" panose="020B0604020202020204" charset="0"/>
                <a:cs typeface="Segoe UI" panose="020B0502040204020203" pitchFamily="34" charset="0"/>
              </a:rPr>
              <a:t>(“A”), -age)</a:t>
            </a:r>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2"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3"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select</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337574415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0" y="0"/>
            <a:ext cx="18288000" cy="10287000"/>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510472" y="6495681"/>
            <a:ext cx="13066296" cy="1477328"/>
          </a:xfrm>
          <a:prstGeom prst="rect">
            <a:avLst/>
          </a:prstGeom>
          <a:noFill/>
        </p:spPr>
        <p:txBody>
          <a:bodyPr wrap="square" rtlCol="0">
            <a:spAutoFit/>
          </a:bodyPr>
          <a:lstStyle/>
          <a:p>
            <a:pPr algn="r"/>
            <a:r>
              <a:rPr lang="pt-BR" sz="9000" dirty="0" smtClean="0">
                <a:solidFill>
                  <a:schemeClr val="bg1"/>
                </a:solidFill>
                <a:latin typeface="Segoe UI Semibold" panose="020B0702040204020203" pitchFamily="34" charset="0"/>
                <a:cs typeface="Segoe UI Semibold" panose="020B0702040204020203" pitchFamily="34" charset="0"/>
              </a:rPr>
              <a:t>A prática com </a:t>
            </a:r>
            <a:r>
              <a:rPr lang="pt-BR" sz="9000" dirty="0" err="1">
                <a:solidFill>
                  <a:schemeClr val="bg1"/>
                </a:solidFill>
                <a:latin typeface="Segoe UI Semibold" panose="020B0702040204020203" pitchFamily="34" charset="0"/>
                <a:cs typeface="Segoe UI Semibold" panose="020B0702040204020203" pitchFamily="34" charset="0"/>
              </a:rPr>
              <a:t>dplyr</a:t>
            </a:r>
            <a:endParaRPr lang="pt-BR" sz="9000" dirty="0">
              <a:solidFill>
                <a:schemeClr val="bg1"/>
              </a:solidFill>
              <a:latin typeface="Segoe UI Semibold" panose="020B0702040204020203" pitchFamily="34" charset="0"/>
              <a:cs typeface="Segoe UI Semibold" panose="020B0702040204020203" pitchFamily="34" charset="0"/>
            </a:endParaRPr>
          </a:p>
        </p:txBody>
      </p:sp>
      <p:sp>
        <p:nvSpPr>
          <p:cNvPr id="6" name="CaixaDeTexto 5">
            <a:extLst>
              <a:ext uri="{FF2B5EF4-FFF2-40B4-BE49-F238E27FC236}">
                <a16:creationId xmlns:a16="http://schemas.microsoft.com/office/drawing/2014/main" id="{7384640F-B45E-4866-AC22-58D340F29827}"/>
              </a:ext>
            </a:extLst>
          </p:cNvPr>
          <p:cNvSpPr txBox="1"/>
          <p:nvPr/>
        </p:nvSpPr>
        <p:spPr>
          <a:xfrm>
            <a:off x="4510472" y="8054714"/>
            <a:ext cx="13066296" cy="1477328"/>
          </a:xfrm>
          <a:prstGeom prst="rect">
            <a:avLst/>
          </a:prstGeom>
          <a:noFill/>
        </p:spPr>
        <p:txBody>
          <a:bodyPr wrap="square" rtlCol="0">
            <a:spAutoFit/>
          </a:bodyPr>
          <a:lstStyle/>
          <a:p>
            <a:pPr algn="r"/>
            <a:r>
              <a:rPr lang="pt-BR" sz="9000" dirty="0" err="1">
                <a:solidFill>
                  <a:schemeClr val="bg1"/>
                </a:solidFill>
                <a:latin typeface="Segoe UI Semibold" panose="020B0702040204020203" pitchFamily="34" charset="0"/>
                <a:cs typeface="Segoe UI Semibold" panose="020B0702040204020203" pitchFamily="34" charset="0"/>
              </a:rPr>
              <a:t>filter</a:t>
            </a:r>
            <a:r>
              <a:rPr lang="pt-BR" sz="9000" dirty="0">
                <a:solidFill>
                  <a:schemeClr val="bg1"/>
                </a:solidFill>
                <a:latin typeface="Segoe UI Semibold" panose="020B0702040204020203" pitchFamily="34" charset="0"/>
                <a:cs typeface="Segoe UI Semibold" panose="020B0702040204020203" pitchFamily="34" charset="0"/>
              </a:rPr>
              <a:t> &amp; </a:t>
            </a:r>
            <a:r>
              <a:rPr lang="pt-BR" sz="9000" dirty="0" err="1">
                <a:solidFill>
                  <a:schemeClr val="bg1"/>
                </a:solidFill>
                <a:latin typeface="Segoe UI Semibold" panose="020B0702040204020203" pitchFamily="34" charset="0"/>
                <a:cs typeface="Segoe UI Semibold" panose="020B0702040204020203" pitchFamily="34" charset="0"/>
              </a:rPr>
              <a:t>select</a:t>
            </a:r>
            <a:endParaRPr lang="pt-BR" sz="90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70825549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8660" y="3029160"/>
            <a:ext cx="15530679" cy="1722374"/>
          </a:xfrm>
        </p:spPr>
        <p:txBody>
          <a:bodyPr>
            <a:normAutofit/>
          </a:bodyPr>
          <a:lstStyle/>
          <a:p>
            <a:pPr marL="0" indent="0" algn="ctr">
              <a:lnSpc>
                <a:spcPct val="120000"/>
              </a:lnSpc>
              <a:buClr>
                <a:srgbClr val="04A07B"/>
              </a:buClr>
              <a:buNone/>
            </a:pPr>
            <a:r>
              <a:rPr lang="en-GB" dirty="0">
                <a:latin typeface="Inter" panose="020B0604020202020204" charset="0"/>
                <a:ea typeface="Inter" panose="020B0604020202020204" charset="0"/>
                <a:cs typeface="Segoe UI" panose="020B0502040204020203" pitchFamily="34" charset="0"/>
              </a:rPr>
              <a:t>O Big Five da </a:t>
            </a:r>
            <a:r>
              <a:rPr lang="en-GB" dirty="0" err="1">
                <a:latin typeface="Inter" panose="020B0604020202020204" charset="0"/>
                <a:ea typeface="Inter" panose="020B0604020202020204" charset="0"/>
                <a:cs typeface="Segoe UI" panose="020B0502040204020203" pitchFamily="34" charset="0"/>
              </a:rPr>
              <a:t>personalidade</a:t>
            </a:r>
            <a:r>
              <a:rPr lang="en-GB" dirty="0">
                <a:latin typeface="Inter" panose="020B0604020202020204" charset="0"/>
                <a:ea typeface="Inter" panose="020B0604020202020204" charset="0"/>
                <a:cs typeface="Segoe UI" panose="020B0502040204020203" pitchFamily="34" charset="0"/>
              </a:rPr>
              <a:t> é </a:t>
            </a:r>
            <a:r>
              <a:rPr lang="en-GB" dirty="0" err="1">
                <a:latin typeface="Inter" panose="020B0604020202020204" charset="0"/>
                <a:ea typeface="Inter" panose="020B0604020202020204" charset="0"/>
                <a:cs typeface="Segoe UI" panose="020B0502040204020203" pitchFamily="34" charset="0"/>
              </a:rPr>
              <a:t>bem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presente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na</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vida</a:t>
            </a:r>
            <a:r>
              <a:rPr lang="en-GB" dirty="0">
                <a:latin typeface="Inter" panose="020B0604020202020204" charset="0"/>
                <a:ea typeface="Inter" panose="020B0604020202020204" charset="0"/>
                <a:cs typeface="Segoe UI" panose="020B0502040204020203" pitchFamily="34" charset="0"/>
              </a:rPr>
              <a:t> de </a:t>
            </a:r>
            <a:r>
              <a:rPr lang="en-GB" dirty="0" err="1">
                <a:latin typeface="Inter" panose="020B0604020202020204" charset="0"/>
                <a:ea typeface="Inter" panose="020B0604020202020204" charset="0"/>
                <a:cs typeface="Segoe UI" panose="020B0502040204020203" pitchFamily="34" charset="0"/>
              </a:rPr>
              <a:t>todo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pesquisador</a:t>
            </a:r>
            <a:r>
              <a:rPr lang="en-GB" dirty="0">
                <a:latin typeface="Inter" panose="020B0604020202020204" charset="0"/>
                <a:ea typeface="Inter" panose="020B0604020202020204" charset="0"/>
                <a:cs typeface="Segoe UI" panose="020B0502040204020203" pitchFamily="34" charset="0"/>
              </a:rPr>
              <a:t> que se </a:t>
            </a:r>
            <a:r>
              <a:rPr lang="en-GB" dirty="0" err="1">
                <a:latin typeface="Inter" panose="020B0604020202020204" charset="0"/>
                <a:ea typeface="Inter" panose="020B0604020202020204" charset="0"/>
                <a:cs typeface="Segoe UI" panose="020B0502040204020203" pitchFamily="34" charset="0"/>
              </a:rPr>
              <a:t>interessa</a:t>
            </a:r>
            <a:r>
              <a:rPr lang="en-GB" dirty="0">
                <a:latin typeface="Inter" panose="020B0604020202020204" charset="0"/>
                <a:ea typeface="Inter" panose="020B0604020202020204" charset="0"/>
                <a:cs typeface="Segoe UI" panose="020B0502040204020203" pitchFamily="34" charset="0"/>
              </a:rPr>
              <a:t> por </a:t>
            </a:r>
            <a:r>
              <a:rPr lang="en-GB" dirty="0" err="1">
                <a:latin typeface="Inter" panose="020B0604020202020204" charset="0"/>
                <a:ea typeface="Inter" panose="020B0604020202020204" charset="0"/>
                <a:cs typeface="Segoe UI" panose="020B0502040204020203" pitchFamily="34" charset="0"/>
              </a:rPr>
              <a:t>diferenças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individuais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Você</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já</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ouviu</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falar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sobre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esse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modelo</a:t>
            </a:r>
            <a:r>
              <a:rPr lang="en-GB" dirty="0">
                <a:latin typeface="Inter" panose="020B0604020202020204" charset="0"/>
                <a:ea typeface="Inter" panose="020B0604020202020204" charset="0"/>
                <a:cs typeface="Segoe UI" panose="020B0502040204020203" pitchFamily="34" charset="0"/>
              </a:rPr>
              <a:t>?</a:t>
            </a:r>
          </a:p>
        </p:txBody>
      </p:sp>
      <p:sp>
        <p:nvSpPr>
          <p:cNvPr id="14" name="Retângulo 13">
            <a:extLst>
              <a:ext uri="{FF2B5EF4-FFF2-40B4-BE49-F238E27FC236}">
                <a16:creationId xmlns:a16="http://schemas.microsoft.com/office/drawing/2014/main" id="{4735BD6D-5B4F-4C9E-BB6F-89E0C2D84A7F}"/>
              </a:ext>
            </a:extLst>
          </p:cNvPr>
          <p:cNvSpPr/>
          <p:nvPr/>
        </p:nvSpPr>
        <p:spPr>
          <a:xfrm>
            <a:off x="2969880" y="4924505"/>
            <a:ext cx="3066117" cy="1590819"/>
          </a:xfrm>
          <a:custGeom>
            <a:avLst/>
            <a:gdLst>
              <a:gd name="connsiteX0" fmla="*/ 0 w 3429347"/>
              <a:gd name="connsiteY0" fmla="*/ 0 h 1722374"/>
              <a:gd name="connsiteX1" fmla="*/ 3429347 w 3429347"/>
              <a:gd name="connsiteY1" fmla="*/ 0 h 1722374"/>
              <a:gd name="connsiteX2" fmla="*/ 3429347 w 3429347"/>
              <a:gd name="connsiteY2" fmla="*/ 1722374 h 1722374"/>
              <a:gd name="connsiteX3" fmla="*/ 0 w 3429347"/>
              <a:gd name="connsiteY3" fmla="*/ 1722374 h 1722374"/>
              <a:gd name="connsiteX4" fmla="*/ 0 w 3429347"/>
              <a:gd name="connsiteY4" fmla="*/ 0 h 172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347" h="1722374" fill="none" extrusionOk="0">
                <a:moveTo>
                  <a:pt x="0" y="0"/>
                </a:moveTo>
                <a:cubicBezTo>
                  <a:pt x="922679" y="122062"/>
                  <a:pt x="2645869" y="116601"/>
                  <a:pt x="3429347" y="0"/>
                </a:cubicBezTo>
                <a:cubicBezTo>
                  <a:pt x="3397995" y="223481"/>
                  <a:pt x="3555934" y="1143809"/>
                  <a:pt x="3429347" y="1722374"/>
                </a:cubicBezTo>
                <a:cubicBezTo>
                  <a:pt x="1987159" y="1866316"/>
                  <a:pt x="530244" y="1832043"/>
                  <a:pt x="0" y="1722374"/>
                </a:cubicBezTo>
                <a:cubicBezTo>
                  <a:pt x="-116295" y="1221090"/>
                  <a:pt x="-23708" y="302234"/>
                  <a:pt x="0" y="0"/>
                </a:cubicBezTo>
                <a:close/>
              </a:path>
              <a:path w="3429347" h="1722374" stroke="0" extrusionOk="0">
                <a:moveTo>
                  <a:pt x="0" y="0"/>
                </a:moveTo>
                <a:cubicBezTo>
                  <a:pt x="1074743" y="128402"/>
                  <a:pt x="1950241" y="-121369"/>
                  <a:pt x="3429347" y="0"/>
                </a:cubicBezTo>
                <a:cubicBezTo>
                  <a:pt x="3436459" y="280049"/>
                  <a:pt x="3480842" y="1386463"/>
                  <a:pt x="3429347" y="1722374"/>
                </a:cubicBezTo>
                <a:cubicBezTo>
                  <a:pt x="2080959" y="1570824"/>
                  <a:pt x="667485" y="1829852"/>
                  <a:pt x="0" y="1722374"/>
                </a:cubicBezTo>
                <a:cubicBezTo>
                  <a:pt x="-145085" y="1108845"/>
                  <a:pt x="-52803" y="784384"/>
                  <a:pt x="0" y="0"/>
                </a:cubicBezTo>
                <a:close/>
              </a:path>
            </a:pathLst>
          </a:custGeom>
          <a:solidFill>
            <a:srgbClr val="C6A28D"/>
          </a:solidFill>
          <a:ln w="57150">
            <a:noFill/>
            <a:extLst>
              <a:ext uri="{C807C97D-BFC1-408E-A445-0C87EB9F89A2}">
                <ask:lineSketchStyleProps xmlns:ask="http://schemas.microsoft.com/office/drawing/2018/sketchyshapes" xmlns="" sd="274497425">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1">
                    <a:lumMod val="95000"/>
                  </a:schemeClr>
                </a:solidFill>
                <a:latin typeface="Inter" panose="020B0604020202020204" charset="0"/>
                <a:ea typeface="Inter" panose="020B0604020202020204" charset="0"/>
                <a:cs typeface="Segoe UI" panose="020B0502040204020203" pitchFamily="34" charset="0"/>
              </a:rPr>
              <a:t>Abertura ao Novo (O)</a:t>
            </a:r>
          </a:p>
        </p:txBody>
      </p:sp>
      <p:sp>
        <p:nvSpPr>
          <p:cNvPr id="15" name="Retângulo 14">
            <a:extLst>
              <a:ext uri="{FF2B5EF4-FFF2-40B4-BE49-F238E27FC236}">
                <a16:creationId xmlns:a16="http://schemas.microsoft.com/office/drawing/2014/main" id="{0D7FD63E-4CEF-4201-BEB6-23D30ED1E1CB}"/>
              </a:ext>
            </a:extLst>
          </p:cNvPr>
          <p:cNvSpPr/>
          <p:nvPr/>
        </p:nvSpPr>
        <p:spPr>
          <a:xfrm>
            <a:off x="7571881" y="4924505"/>
            <a:ext cx="3066117" cy="1590819"/>
          </a:xfrm>
          <a:custGeom>
            <a:avLst/>
            <a:gdLst>
              <a:gd name="connsiteX0" fmla="*/ 0 w 3429347"/>
              <a:gd name="connsiteY0" fmla="*/ 0 h 1722374"/>
              <a:gd name="connsiteX1" fmla="*/ 3429347 w 3429347"/>
              <a:gd name="connsiteY1" fmla="*/ 0 h 1722374"/>
              <a:gd name="connsiteX2" fmla="*/ 3429347 w 3429347"/>
              <a:gd name="connsiteY2" fmla="*/ 1722374 h 1722374"/>
              <a:gd name="connsiteX3" fmla="*/ 0 w 3429347"/>
              <a:gd name="connsiteY3" fmla="*/ 1722374 h 1722374"/>
              <a:gd name="connsiteX4" fmla="*/ 0 w 3429347"/>
              <a:gd name="connsiteY4" fmla="*/ 0 h 172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347" h="1722374" fill="none" extrusionOk="0">
                <a:moveTo>
                  <a:pt x="0" y="0"/>
                </a:moveTo>
                <a:cubicBezTo>
                  <a:pt x="922679" y="122062"/>
                  <a:pt x="2645869" y="116601"/>
                  <a:pt x="3429347" y="0"/>
                </a:cubicBezTo>
                <a:cubicBezTo>
                  <a:pt x="3397995" y="223481"/>
                  <a:pt x="3555934" y="1143809"/>
                  <a:pt x="3429347" y="1722374"/>
                </a:cubicBezTo>
                <a:cubicBezTo>
                  <a:pt x="1987159" y="1866316"/>
                  <a:pt x="530244" y="1832043"/>
                  <a:pt x="0" y="1722374"/>
                </a:cubicBezTo>
                <a:cubicBezTo>
                  <a:pt x="-116295" y="1221090"/>
                  <a:pt x="-23708" y="302234"/>
                  <a:pt x="0" y="0"/>
                </a:cubicBezTo>
                <a:close/>
              </a:path>
              <a:path w="3429347" h="1722374" stroke="0" extrusionOk="0">
                <a:moveTo>
                  <a:pt x="0" y="0"/>
                </a:moveTo>
                <a:cubicBezTo>
                  <a:pt x="1074743" y="128402"/>
                  <a:pt x="1950241" y="-121369"/>
                  <a:pt x="3429347" y="0"/>
                </a:cubicBezTo>
                <a:cubicBezTo>
                  <a:pt x="3436459" y="280049"/>
                  <a:pt x="3480842" y="1386463"/>
                  <a:pt x="3429347" y="1722374"/>
                </a:cubicBezTo>
                <a:cubicBezTo>
                  <a:pt x="2080959" y="1570824"/>
                  <a:pt x="667485" y="1829852"/>
                  <a:pt x="0" y="1722374"/>
                </a:cubicBezTo>
                <a:cubicBezTo>
                  <a:pt x="-145085" y="1108845"/>
                  <a:pt x="-52803" y="784384"/>
                  <a:pt x="0" y="0"/>
                </a:cubicBezTo>
                <a:close/>
              </a:path>
            </a:pathLst>
          </a:custGeom>
          <a:solidFill>
            <a:srgbClr val="C6A28D"/>
          </a:solidFill>
          <a:ln w="57150">
            <a:noFill/>
            <a:extLst>
              <a:ext uri="{C807C97D-BFC1-408E-A445-0C87EB9F89A2}">
                <ask:lineSketchStyleProps xmlns:ask="http://schemas.microsoft.com/office/drawing/2018/sketchyshapes" xmlns="" sd="274497425">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err="1">
                <a:solidFill>
                  <a:schemeClr val="bg1">
                    <a:lumMod val="95000"/>
                  </a:schemeClr>
                </a:solidFill>
                <a:latin typeface="Inter" panose="020B0604020202020204" charset="0"/>
                <a:ea typeface="Inter" panose="020B0604020202020204" charset="0"/>
                <a:cs typeface="Segoe UI" panose="020B0502040204020203" pitchFamily="34" charset="0"/>
              </a:rPr>
              <a:t>Conscienciosidade</a:t>
            </a:r>
            <a:endParaRPr lang="pt-BR" sz="2400" b="1" dirty="0">
              <a:solidFill>
                <a:schemeClr val="bg1">
                  <a:lumMod val="95000"/>
                </a:schemeClr>
              </a:solidFill>
              <a:latin typeface="Inter" panose="020B0604020202020204" charset="0"/>
              <a:ea typeface="Inter" panose="020B0604020202020204" charset="0"/>
              <a:cs typeface="Segoe UI" panose="020B0502040204020203" pitchFamily="34" charset="0"/>
            </a:endParaRPr>
          </a:p>
          <a:p>
            <a:pPr algn="ctr"/>
            <a:r>
              <a:rPr lang="pt-BR" sz="2400" b="1" dirty="0">
                <a:solidFill>
                  <a:schemeClr val="bg1">
                    <a:lumMod val="95000"/>
                  </a:schemeClr>
                </a:solidFill>
                <a:latin typeface="Inter" panose="020B0604020202020204" charset="0"/>
                <a:ea typeface="Inter" panose="020B0604020202020204" charset="0"/>
                <a:cs typeface="Segoe UI" panose="020B0502040204020203" pitchFamily="34" charset="0"/>
              </a:rPr>
              <a:t>(C)</a:t>
            </a:r>
          </a:p>
        </p:txBody>
      </p:sp>
      <p:sp>
        <p:nvSpPr>
          <p:cNvPr id="16" name="Retângulo 15">
            <a:extLst>
              <a:ext uri="{FF2B5EF4-FFF2-40B4-BE49-F238E27FC236}">
                <a16:creationId xmlns:a16="http://schemas.microsoft.com/office/drawing/2014/main" id="{D4B432BD-994D-4A78-8ADE-F0114A06956E}"/>
              </a:ext>
            </a:extLst>
          </p:cNvPr>
          <p:cNvSpPr/>
          <p:nvPr/>
        </p:nvSpPr>
        <p:spPr>
          <a:xfrm>
            <a:off x="12173883" y="4924506"/>
            <a:ext cx="3066117" cy="1590819"/>
          </a:xfrm>
          <a:custGeom>
            <a:avLst/>
            <a:gdLst>
              <a:gd name="connsiteX0" fmla="*/ 0 w 3429347"/>
              <a:gd name="connsiteY0" fmla="*/ 0 h 1722374"/>
              <a:gd name="connsiteX1" fmla="*/ 3429347 w 3429347"/>
              <a:gd name="connsiteY1" fmla="*/ 0 h 1722374"/>
              <a:gd name="connsiteX2" fmla="*/ 3429347 w 3429347"/>
              <a:gd name="connsiteY2" fmla="*/ 1722374 h 1722374"/>
              <a:gd name="connsiteX3" fmla="*/ 0 w 3429347"/>
              <a:gd name="connsiteY3" fmla="*/ 1722374 h 1722374"/>
              <a:gd name="connsiteX4" fmla="*/ 0 w 3429347"/>
              <a:gd name="connsiteY4" fmla="*/ 0 h 172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347" h="1722374" fill="none" extrusionOk="0">
                <a:moveTo>
                  <a:pt x="0" y="0"/>
                </a:moveTo>
                <a:cubicBezTo>
                  <a:pt x="922679" y="122062"/>
                  <a:pt x="2645869" y="116601"/>
                  <a:pt x="3429347" y="0"/>
                </a:cubicBezTo>
                <a:cubicBezTo>
                  <a:pt x="3397995" y="223481"/>
                  <a:pt x="3555934" y="1143809"/>
                  <a:pt x="3429347" y="1722374"/>
                </a:cubicBezTo>
                <a:cubicBezTo>
                  <a:pt x="1987159" y="1866316"/>
                  <a:pt x="530244" y="1832043"/>
                  <a:pt x="0" y="1722374"/>
                </a:cubicBezTo>
                <a:cubicBezTo>
                  <a:pt x="-116295" y="1221090"/>
                  <a:pt x="-23708" y="302234"/>
                  <a:pt x="0" y="0"/>
                </a:cubicBezTo>
                <a:close/>
              </a:path>
              <a:path w="3429347" h="1722374" stroke="0" extrusionOk="0">
                <a:moveTo>
                  <a:pt x="0" y="0"/>
                </a:moveTo>
                <a:cubicBezTo>
                  <a:pt x="1074743" y="128402"/>
                  <a:pt x="1950241" y="-121369"/>
                  <a:pt x="3429347" y="0"/>
                </a:cubicBezTo>
                <a:cubicBezTo>
                  <a:pt x="3436459" y="280049"/>
                  <a:pt x="3480842" y="1386463"/>
                  <a:pt x="3429347" y="1722374"/>
                </a:cubicBezTo>
                <a:cubicBezTo>
                  <a:pt x="2080959" y="1570824"/>
                  <a:pt x="667485" y="1829852"/>
                  <a:pt x="0" y="1722374"/>
                </a:cubicBezTo>
                <a:cubicBezTo>
                  <a:pt x="-145085" y="1108845"/>
                  <a:pt x="-52803" y="784384"/>
                  <a:pt x="0" y="0"/>
                </a:cubicBezTo>
                <a:close/>
              </a:path>
            </a:pathLst>
          </a:custGeom>
          <a:solidFill>
            <a:srgbClr val="C6A28D"/>
          </a:solidFill>
          <a:ln w="57150">
            <a:noFill/>
            <a:extLst>
              <a:ext uri="{C807C97D-BFC1-408E-A445-0C87EB9F89A2}">
                <ask:lineSketchStyleProps xmlns:ask="http://schemas.microsoft.com/office/drawing/2018/sketchyshapes" xmlns="" sd="274497425">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1">
                    <a:lumMod val="95000"/>
                  </a:schemeClr>
                </a:solidFill>
                <a:latin typeface="Inter" panose="020B0604020202020204" charset="0"/>
                <a:ea typeface="Inter" panose="020B0604020202020204" charset="0"/>
                <a:cs typeface="Segoe UI" panose="020B0502040204020203" pitchFamily="34" charset="0"/>
              </a:rPr>
              <a:t>Extroversão</a:t>
            </a:r>
          </a:p>
          <a:p>
            <a:pPr algn="ctr"/>
            <a:r>
              <a:rPr lang="pt-BR" sz="2400" b="1" dirty="0">
                <a:solidFill>
                  <a:schemeClr val="bg1">
                    <a:lumMod val="95000"/>
                  </a:schemeClr>
                </a:solidFill>
                <a:latin typeface="Inter" panose="020B0604020202020204" charset="0"/>
                <a:ea typeface="Inter" panose="020B0604020202020204" charset="0"/>
                <a:cs typeface="Segoe UI" panose="020B0502040204020203" pitchFamily="34" charset="0"/>
              </a:rPr>
              <a:t>(E)</a:t>
            </a:r>
          </a:p>
        </p:txBody>
      </p:sp>
      <p:sp>
        <p:nvSpPr>
          <p:cNvPr id="17" name="Retângulo 16">
            <a:extLst>
              <a:ext uri="{FF2B5EF4-FFF2-40B4-BE49-F238E27FC236}">
                <a16:creationId xmlns:a16="http://schemas.microsoft.com/office/drawing/2014/main" id="{778F6A15-35EF-43C4-94A7-9272EA3615BE}"/>
              </a:ext>
            </a:extLst>
          </p:cNvPr>
          <p:cNvSpPr/>
          <p:nvPr/>
        </p:nvSpPr>
        <p:spPr>
          <a:xfrm>
            <a:off x="4800600" y="7230320"/>
            <a:ext cx="3066117" cy="1590819"/>
          </a:xfrm>
          <a:custGeom>
            <a:avLst/>
            <a:gdLst>
              <a:gd name="connsiteX0" fmla="*/ 0 w 3429347"/>
              <a:gd name="connsiteY0" fmla="*/ 0 h 1722374"/>
              <a:gd name="connsiteX1" fmla="*/ 3429347 w 3429347"/>
              <a:gd name="connsiteY1" fmla="*/ 0 h 1722374"/>
              <a:gd name="connsiteX2" fmla="*/ 3429347 w 3429347"/>
              <a:gd name="connsiteY2" fmla="*/ 1722374 h 1722374"/>
              <a:gd name="connsiteX3" fmla="*/ 0 w 3429347"/>
              <a:gd name="connsiteY3" fmla="*/ 1722374 h 1722374"/>
              <a:gd name="connsiteX4" fmla="*/ 0 w 3429347"/>
              <a:gd name="connsiteY4" fmla="*/ 0 h 172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347" h="1722374" fill="none" extrusionOk="0">
                <a:moveTo>
                  <a:pt x="0" y="0"/>
                </a:moveTo>
                <a:cubicBezTo>
                  <a:pt x="922679" y="122062"/>
                  <a:pt x="2645869" y="116601"/>
                  <a:pt x="3429347" y="0"/>
                </a:cubicBezTo>
                <a:cubicBezTo>
                  <a:pt x="3397995" y="223481"/>
                  <a:pt x="3555934" y="1143809"/>
                  <a:pt x="3429347" y="1722374"/>
                </a:cubicBezTo>
                <a:cubicBezTo>
                  <a:pt x="1987159" y="1866316"/>
                  <a:pt x="530244" y="1832043"/>
                  <a:pt x="0" y="1722374"/>
                </a:cubicBezTo>
                <a:cubicBezTo>
                  <a:pt x="-116295" y="1221090"/>
                  <a:pt x="-23708" y="302234"/>
                  <a:pt x="0" y="0"/>
                </a:cubicBezTo>
                <a:close/>
              </a:path>
              <a:path w="3429347" h="1722374" stroke="0" extrusionOk="0">
                <a:moveTo>
                  <a:pt x="0" y="0"/>
                </a:moveTo>
                <a:cubicBezTo>
                  <a:pt x="1074743" y="128402"/>
                  <a:pt x="1950241" y="-121369"/>
                  <a:pt x="3429347" y="0"/>
                </a:cubicBezTo>
                <a:cubicBezTo>
                  <a:pt x="3436459" y="280049"/>
                  <a:pt x="3480842" y="1386463"/>
                  <a:pt x="3429347" y="1722374"/>
                </a:cubicBezTo>
                <a:cubicBezTo>
                  <a:pt x="2080959" y="1570824"/>
                  <a:pt x="667485" y="1829852"/>
                  <a:pt x="0" y="1722374"/>
                </a:cubicBezTo>
                <a:cubicBezTo>
                  <a:pt x="-145085" y="1108845"/>
                  <a:pt x="-52803" y="784384"/>
                  <a:pt x="0" y="0"/>
                </a:cubicBezTo>
                <a:close/>
              </a:path>
            </a:pathLst>
          </a:custGeom>
          <a:solidFill>
            <a:srgbClr val="C6A28D"/>
          </a:solidFill>
          <a:ln w="57150">
            <a:noFill/>
            <a:extLst>
              <a:ext uri="{C807C97D-BFC1-408E-A445-0C87EB9F89A2}">
                <ask:lineSketchStyleProps xmlns:ask="http://schemas.microsoft.com/office/drawing/2018/sketchyshapes" xmlns="" sd="274497425">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1">
                    <a:lumMod val="95000"/>
                  </a:schemeClr>
                </a:solidFill>
                <a:latin typeface="Inter" panose="020B0604020202020204" charset="0"/>
                <a:ea typeface="Inter" panose="020B0604020202020204" charset="0"/>
                <a:cs typeface="Segoe UI" panose="020B0502040204020203" pitchFamily="34" charset="0"/>
              </a:rPr>
              <a:t>Amabilidade</a:t>
            </a:r>
          </a:p>
          <a:p>
            <a:pPr algn="ctr"/>
            <a:r>
              <a:rPr lang="pt-BR" sz="2400" b="1" dirty="0">
                <a:solidFill>
                  <a:schemeClr val="bg1">
                    <a:lumMod val="95000"/>
                  </a:schemeClr>
                </a:solidFill>
                <a:latin typeface="Inter" panose="020B0604020202020204" charset="0"/>
                <a:ea typeface="Inter" panose="020B0604020202020204" charset="0"/>
                <a:cs typeface="Segoe UI" panose="020B0502040204020203" pitchFamily="34" charset="0"/>
              </a:rPr>
              <a:t>(A)</a:t>
            </a:r>
          </a:p>
        </p:txBody>
      </p:sp>
      <p:sp>
        <p:nvSpPr>
          <p:cNvPr id="18" name="Retângulo 17">
            <a:extLst>
              <a:ext uri="{FF2B5EF4-FFF2-40B4-BE49-F238E27FC236}">
                <a16:creationId xmlns:a16="http://schemas.microsoft.com/office/drawing/2014/main" id="{E32D9DBF-7391-441F-B047-C8884A154B92}"/>
              </a:ext>
            </a:extLst>
          </p:cNvPr>
          <p:cNvSpPr/>
          <p:nvPr/>
        </p:nvSpPr>
        <p:spPr>
          <a:xfrm>
            <a:off x="9372600" y="7230321"/>
            <a:ext cx="3066117" cy="1590819"/>
          </a:xfrm>
          <a:custGeom>
            <a:avLst/>
            <a:gdLst>
              <a:gd name="connsiteX0" fmla="*/ 0 w 3429347"/>
              <a:gd name="connsiteY0" fmla="*/ 0 h 1722374"/>
              <a:gd name="connsiteX1" fmla="*/ 3429347 w 3429347"/>
              <a:gd name="connsiteY1" fmla="*/ 0 h 1722374"/>
              <a:gd name="connsiteX2" fmla="*/ 3429347 w 3429347"/>
              <a:gd name="connsiteY2" fmla="*/ 1722374 h 1722374"/>
              <a:gd name="connsiteX3" fmla="*/ 0 w 3429347"/>
              <a:gd name="connsiteY3" fmla="*/ 1722374 h 1722374"/>
              <a:gd name="connsiteX4" fmla="*/ 0 w 3429347"/>
              <a:gd name="connsiteY4" fmla="*/ 0 h 172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347" h="1722374" fill="none" extrusionOk="0">
                <a:moveTo>
                  <a:pt x="0" y="0"/>
                </a:moveTo>
                <a:cubicBezTo>
                  <a:pt x="922679" y="122062"/>
                  <a:pt x="2645869" y="116601"/>
                  <a:pt x="3429347" y="0"/>
                </a:cubicBezTo>
                <a:cubicBezTo>
                  <a:pt x="3397995" y="223481"/>
                  <a:pt x="3555934" y="1143809"/>
                  <a:pt x="3429347" y="1722374"/>
                </a:cubicBezTo>
                <a:cubicBezTo>
                  <a:pt x="1987159" y="1866316"/>
                  <a:pt x="530244" y="1832043"/>
                  <a:pt x="0" y="1722374"/>
                </a:cubicBezTo>
                <a:cubicBezTo>
                  <a:pt x="-116295" y="1221090"/>
                  <a:pt x="-23708" y="302234"/>
                  <a:pt x="0" y="0"/>
                </a:cubicBezTo>
                <a:close/>
              </a:path>
              <a:path w="3429347" h="1722374" stroke="0" extrusionOk="0">
                <a:moveTo>
                  <a:pt x="0" y="0"/>
                </a:moveTo>
                <a:cubicBezTo>
                  <a:pt x="1074743" y="128402"/>
                  <a:pt x="1950241" y="-121369"/>
                  <a:pt x="3429347" y="0"/>
                </a:cubicBezTo>
                <a:cubicBezTo>
                  <a:pt x="3436459" y="280049"/>
                  <a:pt x="3480842" y="1386463"/>
                  <a:pt x="3429347" y="1722374"/>
                </a:cubicBezTo>
                <a:cubicBezTo>
                  <a:pt x="2080959" y="1570824"/>
                  <a:pt x="667485" y="1829852"/>
                  <a:pt x="0" y="1722374"/>
                </a:cubicBezTo>
                <a:cubicBezTo>
                  <a:pt x="-145085" y="1108845"/>
                  <a:pt x="-52803" y="784384"/>
                  <a:pt x="0" y="0"/>
                </a:cubicBezTo>
                <a:close/>
              </a:path>
            </a:pathLst>
          </a:custGeom>
          <a:solidFill>
            <a:srgbClr val="C6A28D"/>
          </a:solidFill>
          <a:ln w="57150">
            <a:noFill/>
            <a:extLst>
              <a:ext uri="{C807C97D-BFC1-408E-A445-0C87EB9F89A2}">
                <ask:lineSketchStyleProps xmlns:ask="http://schemas.microsoft.com/office/drawing/2018/sketchyshapes" xmlns="" sd="274497425">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bg1">
                    <a:lumMod val="95000"/>
                  </a:schemeClr>
                </a:solidFill>
                <a:latin typeface="Inter" panose="020B0604020202020204" charset="0"/>
                <a:ea typeface="Inter" panose="020B0604020202020204" charset="0"/>
                <a:cs typeface="Segoe UI" panose="020B0502040204020203" pitchFamily="34" charset="0"/>
              </a:rPr>
              <a:t>Neuroticismo</a:t>
            </a:r>
          </a:p>
          <a:p>
            <a:pPr algn="ctr"/>
            <a:r>
              <a:rPr lang="pt-BR" sz="2400" b="1" dirty="0">
                <a:solidFill>
                  <a:schemeClr val="bg1">
                    <a:lumMod val="95000"/>
                  </a:schemeClr>
                </a:solidFill>
                <a:latin typeface="Inter" panose="020B0604020202020204" charset="0"/>
                <a:ea typeface="Inter" panose="020B0604020202020204" charset="0"/>
                <a:cs typeface="Segoe UI" panose="020B0502040204020203" pitchFamily="34" charset="0"/>
              </a:rPr>
              <a:t>(N)</a:t>
            </a: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1"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2"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3"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Big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five</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time!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58106101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028700" y="2963106"/>
            <a:ext cx="16430615" cy="2260601"/>
          </a:xfrm>
        </p:spPr>
        <p:txBody>
          <a:bodyPr>
            <a:normAutofit/>
          </a:bodyPr>
          <a:lstStyle/>
          <a:p>
            <a:pPr marL="0" indent="0">
              <a:lnSpc>
                <a:spcPct val="120000"/>
              </a:lnSpc>
              <a:buClr>
                <a:srgbClr val="04A07B"/>
              </a:buClr>
              <a:buNone/>
            </a:pPr>
            <a:r>
              <a:rPr lang="en-GB" sz="2800" dirty="0" err="1">
                <a:latin typeface="Inter" panose="020B0604020202020204" charset="0"/>
                <a:ea typeface="Inter" panose="020B0604020202020204" charset="0"/>
                <a:cs typeface="Segoe UI" panose="020B0502040204020203" pitchFamily="34" charset="0"/>
              </a:rPr>
              <a:t>Existem</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vários</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instrumentos</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baseados</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nesse</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modelo</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Eles</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variam</a:t>
            </a:r>
            <a:r>
              <a:rPr lang="en-GB" sz="2800" dirty="0">
                <a:latin typeface="Inter" panose="020B0604020202020204" charset="0"/>
                <a:ea typeface="Inter" panose="020B0604020202020204" charset="0"/>
                <a:cs typeface="Segoe UI" panose="020B0502040204020203" pitchFamily="34" charset="0"/>
              </a:rPr>
              <a:t> no </a:t>
            </a:r>
            <a:r>
              <a:rPr lang="en-GB" sz="2800" dirty="0" err="1">
                <a:latin typeface="Inter" panose="020B0604020202020204" charset="0"/>
                <a:ea typeface="Inter" panose="020B0604020202020204" charset="0"/>
                <a:cs typeface="Segoe UI" panose="020B0502040204020203" pitchFamily="34" charset="0"/>
              </a:rPr>
              <a:t>número</a:t>
            </a:r>
            <a:r>
              <a:rPr lang="en-GB" sz="2800" dirty="0">
                <a:latin typeface="Inter" panose="020B0604020202020204" charset="0"/>
                <a:ea typeface="Inter" panose="020B0604020202020204" charset="0"/>
                <a:cs typeface="Segoe UI" panose="020B0502040204020203" pitchFamily="34" charset="0"/>
              </a:rPr>
              <a:t> de </a:t>
            </a:r>
            <a:r>
              <a:rPr lang="en-GB" sz="2800" dirty="0" err="1">
                <a:latin typeface="Inter" panose="020B0604020202020204" charset="0"/>
                <a:ea typeface="Inter" panose="020B0604020202020204" charset="0"/>
                <a:cs typeface="Segoe UI" panose="020B0502040204020203" pitchFamily="34" charset="0"/>
              </a:rPr>
              <a:t>itens</a:t>
            </a:r>
            <a:r>
              <a:rPr lang="en-GB" sz="2800" dirty="0">
                <a:latin typeface="Inter" panose="020B0604020202020204" charset="0"/>
                <a:ea typeface="Inter" panose="020B0604020202020204" charset="0"/>
                <a:cs typeface="Segoe UI" panose="020B0502040204020203" pitchFamily="34" charset="0"/>
              </a:rPr>
              <a:t> e </a:t>
            </a:r>
            <a:r>
              <a:rPr lang="en-GB" sz="2800" dirty="0" err="1">
                <a:latin typeface="Inter" panose="020B0604020202020204" charset="0"/>
                <a:ea typeface="Inter" panose="020B0604020202020204" charset="0"/>
                <a:cs typeface="Segoe UI" panose="020B0502040204020203" pitchFamily="34" charset="0"/>
              </a:rPr>
              <a:t>facetas</a:t>
            </a:r>
            <a:r>
              <a:rPr lang="en-GB" sz="2800" dirty="0">
                <a:latin typeface="Inter" panose="020B0604020202020204" charset="0"/>
                <a:ea typeface="Inter" panose="020B0604020202020204" charset="0"/>
                <a:cs typeface="Segoe UI" panose="020B0502040204020203" pitchFamily="34" charset="0"/>
              </a:rPr>
              <a:t>, mas </a:t>
            </a:r>
            <a:r>
              <a:rPr lang="en-GB" sz="2800" dirty="0" err="1">
                <a:latin typeface="Inter" panose="020B0604020202020204" charset="0"/>
                <a:ea typeface="Inter" panose="020B0604020202020204" charset="0"/>
                <a:cs typeface="Segoe UI" panose="020B0502040204020203" pitchFamily="34" charset="0"/>
              </a:rPr>
              <a:t>todos</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tem</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itens</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agrupados</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em</a:t>
            </a:r>
            <a:r>
              <a:rPr lang="en-GB" sz="2800" dirty="0">
                <a:latin typeface="Inter" panose="020B0604020202020204" charset="0"/>
                <a:ea typeface="Inter" panose="020B0604020202020204" charset="0"/>
                <a:cs typeface="Segoe UI" panose="020B0502040204020203" pitchFamily="34" charset="0"/>
              </a:rPr>
              <a:t> 5 </a:t>
            </a:r>
            <a:r>
              <a:rPr lang="en-GB" sz="2800" dirty="0" err="1">
                <a:latin typeface="Inter" panose="020B0604020202020204" charset="0"/>
                <a:ea typeface="Inter" panose="020B0604020202020204" charset="0"/>
                <a:cs typeface="Segoe UI" panose="020B0502040204020203" pitchFamily="34" charset="0"/>
              </a:rPr>
              <a:t>traços</a:t>
            </a:r>
            <a:r>
              <a:rPr lang="en-GB" sz="2800" dirty="0">
                <a:latin typeface="Inter" panose="020B0604020202020204" charset="0"/>
                <a:ea typeface="Inter" panose="020B0604020202020204" charset="0"/>
                <a:cs typeface="Segoe UI" panose="020B0502040204020203" pitchFamily="34" charset="0"/>
              </a:rPr>
              <a:t> de </a:t>
            </a:r>
            <a:r>
              <a:rPr lang="en-GB" sz="2800" dirty="0" err="1">
                <a:latin typeface="Inter" panose="020B0604020202020204" charset="0"/>
                <a:ea typeface="Inter" panose="020B0604020202020204" charset="0"/>
                <a:cs typeface="Segoe UI" panose="020B0502040204020203" pitchFamily="34" charset="0"/>
              </a:rPr>
              <a:t>personalidade</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dimensões</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Vamos</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saber</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mais</a:t>
            </a:r>
            <a:r>
              <a:rPr lang="en-GB" sz="2800" dirty="0">
                <a:latin typeface="Inter" panose="020B0604020202020204" charset="0"/>
                <a:ea typeface="Inter" panose="020B0604020202020204" charset="0"/>
                <a:cs typeface="Segoe UI" panose="020B0502040204020203" pitchFamily="34" charset="0"/>
              </a:rPr>
              <a:t> </a:t>
            </a:r>
            <a:r>
              <a:rPr lang="en-GB" sz="2800" dirty="0" err="1">
                <a:latin typeface="Inter" panose="020B0604020202020204" charset="0"/>
                <a:ea typeface="Inter" panose="020B0604020202020204" charset="0"/>
                <a:cs typeface="Segoe UI" panose="020B0502040204020203" pitchFamily="34" charset="0"/>
              </a:rPr>
              <a:t>sobre</a:t>
            </a:r>
            <a:r>
              <a:rPr lang="en-GB" sz="2800" dirty="0">
                <a:latin typeface="Inter" panose="020B0604020202020204" charset="0"/>
                <a:ea typeface="Inter" panose="020B0604020202020204" charset="0"/>
                <a:cs typeface="Segoe UI" panose="020B0502040204020203" pitchFamily="34" charset="0"/>
              </a:rPr>
              <a:t> um banco de dados </a:t>
            </a:r>
            <a:r>
              <a:rPr lang="en-GB" sz="2800" dirty="0" err="1">
                <a:latin typeface="Inter" panose="020B0604020202020204" charset="0"/>
                <a:ea typeface="Inter" panose="020B0604020202020204" charset="0"/>
                <a:cs typeface="Segoe UI" panose="020B0502040204020203" pitchFamily="34" charset="0"/>
              </a:rPr>
              <a:t>disponíveis</a:t>
            </a:r>
            <a:r>
              <a:rPr lang="en-GB" sz="2800" dirty="0">
                <a:latin typeface="Inter" panose="020B0604020202020204" charset="0"/>
                <a:ea typeface="Inter" panose="020B0604020202020204" charset="0"/>
                <a:cs typeface="Segoe UI" panose="020B0502040204020203" pitchFamily="34" charset="0"/>
              </a:rPr>
              <a:t> no R e que </a:t>
            </a:r>
            <a:r>
              <a:rPr lang="en-GB" sz="2800" dirty="0" err="1">
                <a:latin typeface="Inter" panose="020B0604020202020204" charset="0"/>
                <a:ea typeface="Inter" panose="020B0604020202020204" charset="0"/>
                <a:cs typeface="Segoe UI" panose="020B0502040204020203" pitchFamily="34" charset="0"/>
              </a:rPr>
              <a:t>tem</a:t>
            </a:r>
            <a:r>
              <a:rPr lang="en-GB" sz="2800" dirty="0">
                <a:latin typeface="Inter" panose="020B0604020202020204" charset="0"/>
                <a:ea typeface="Inter" panose="020B0604020202020204" charset="0"/>
                <a:cs typeface="Segoe UI" panose="020B0502040204020203" pitchFamily="34" charset="0"/>
              </a:rPr>
              <a:t> um instrument </a:t>
            </a:r>
            <a:r>
              <a:rPr lang="en-GB" sz="2800" dirty="0" err="1">
                <a:latin typeface="Inter" panose="020B0604020202020204" charset="0"/>
                <a:ea typeface="Inter" panose="020B0604020202020204" charset="0"/>
                <a:cs typeface="Segoe UI" panose="020B0502040204020203" pitchFamily="34" charset="0"/>
              </a:rPr>
              <a:t>chamado</a:t>
            </a:r>
            <a:r>
              <a:rPr lang="en-GB" sz="2800" dirty="0">
                <a:latin typeface="Inter" panose="020B0604020202020204" charset="0"/>
                <a:ea typeface="Inter" panose="020B0604020202020204" charset="0"/>
                <a:cs typeface="Segoe UI" panose="020B0502040204020203" pitchFamily="34" charset="0"/>
              </a:rPr>
              <a:t> BFI (um dos </a:t>
            </a:r>
            <a:r>
              <a:rPr lang="en-GB" sz="2800" dirty="0" err="1">
                <a:latin typeface="Inter" panose="020B0604020202020204" charset="0"/>
                <a:ea typeface="Inter" panose="020B0604020202020204" charset="0"/>
                <a:cs typeface="Segoe UI" panose="020B0502040204020203" pitchFamily="34" charset="0"/>
              </a:rPr>
              <a:t>autores</a:t>
            </a:r>
            <a:r>
              <a:rPr lang="en-GB" sz="2800" dirty="0">
                <a:latin typeface="Inter" panose="020B0604020202020204" charset="0"/>
                <a:ea typeface="Inter" panose="020B0604020202020204" charset="0"/>
                <a:cs typeface="Segoe UI" panose="020B0502040204020203" pitchFamily="34" charset="0"/>
              </a:rPr>
              <a:t> é o Oliver!) </a:t>
            </a:r>
          </a:p>
        </p:txBody>
      </p:sp>
      <p:sp>
        <p:nvSpPr>
          <p:cNvPr id="11" name="CaixaDeTexto 10">
            <a:extLst>
              <a:ext uri="{FF2B5EF4-FFF2-40B4-BE49-F238E27FC236}">
                <a16:creationId xmlns:a16="http://schemas.microsoft.com/office/drawing/2014/main" id="{C6D53303-E9C1-42D2-B96F-A064B75561F2}"/>
              </a:ext>
            </a:extLst>
          </p:cNvPr>
          <p:cNvSpPr txBox="1"/>
          <p:nvPr/>
        </p:nvSpPr>
        <p:spPr>
          <a:xfrm>
            <a:off x="1028700" y="5357776"/>
            <a:ext cx="15530682" cy="4031873"/>
          </a:xfrm>
          <a:prstGeom prst="rect">
            <a:avLst/>
          </a:prstGeom>
          <a:noFill/>
        </p:spPr>
        <p:txBody>
          <a:bodyPr wrap="square">
            <a:spAutoFit/>
          </a:bodyPr>
          <a:lstStyle/>
          <a:p>
            <a:r>
              <a:rPr lang="pt-BR" sz="3200" b="1" dirty="0">
                <a:latin typeface="Inter" panose="020B0604020202020204" charset="0"/>
                <a:ea typeface="Inter" panose="020B0604020202020204" charset="0"/>
              </a:rPr>
              <a:t># Carregando pacotes</a:t>
            </a:r>
          </a:p>
          <a:p>
            <a:r>
              <a:rPr lang="pt-BR" sz="3200" dirty="0" err="1">
                <a:latin typeface="Inter" panose="020B0604020202020204" charset="0"/>
                <a:ea typeface="Inter" panose="020B0604020202020204" charset="0"/>
              </a:rPr>
              <a:t>library</a:t>
            </a:r>
            <a:r>
              <a:rPr lang="pt-BR" sz="3200" dirty="0">
                <a:latin typeface="Inter" panose="020B0604020202020204" charset="0"/>
                <a:ea typeface="Inter" panose="020B0604020202020204" charset="0"/>
              </a:rPr>
              <a:t>(</a:t>
            </a:r>
            <a:r>
              <a:rPr lang="pt-BR" sz="3200" dirty="0" err="1">
                <a:latin typeface="Inter" panose="020B0604020202020204" charset="0"/>
                <a:ea typeface="Inter" panose="020B0604020202020204" charset="0"/>
              </a:rPr>
              <a:t>tidyverse</a:t>
            </a:r>
            <a:r>
              <a:rPr lang="pt-BR" sz="3200" dirty="0">
                <a:latin typeface="Inter" panose="020B0604020202020204" charset="0"/>
                <a:ea typeface="Inter" panose="020B0604020202020204" charset="0"/>
              </a:rPr>
              <a:t>)</a:t>
            </a:r>
          </a:p>
          <a:p>
            <a:r>
              <a:rPr lang="pt-BR" sz="3200" dirty="0" err="1">
                <a:latin typeface="Inter" panose="020B0604020202020204" charset="0"/>
                <a:ea typeface="Inter" panose="020B0604020202020204" charset="0"/>
              </a:rPr>
              <a:t>library</a:t>
            </a:r>
            <a:r>
              <a:rPr lang="pt-BR" sz="3200" dirty="0">
                <a:latin typeface="Inter" panose="020B0604020202020204" charset="0"/>
                <a:ea typeface="Inter" panose="020B0604020202020204" charset="0"/>
              </a:rPr>
              <a:t>(</a:t>
            </a:r>
            <a:r>
              <a:rPr lang="pt-BR" sz="3200" dirty="0" err="1">
                <a:latin typeface="Inter" panose="020B0604020202020204" charset="0"/>
                <a:ea typeface="Inter" panose="020B0604020202020204" charset="0"/>
              </a:rPr>
              <a:t>psychTools</a:t>
            </a:r>
            <a:r>
              <a:rPr lang="pt-BR" sz="3200" dirty="0">
                <a:latin typeface="Inter" panose="020B0604020202020204" charset="0"/>
                <a:ea typeface="Inter" panose="020B0604020202020204" charset="0"/>
              </a:rPr>
              <a:t>)</a:t>
            </a:r>
          </a:p>
          <a:p>
            <a:endParaRPr lang="pt-BR" sz="3200" dirty="0">
              <a:latin typeface="Inter" panose="020B0604020202020204" charset="0"/>
              <a:ea typeface="Inter" panose="020B0604020202020204" charset="0"/>
            </a:endParaRPr>
          </a:p>
          <a:p>
            <a:r>
              <a:rPr lang="pt-BR" sz="3200" b="1" dirty="0">
                <a:latin typeface="Inter" panose="020B0604020202020204" charset="0"/>
                <a:ea typeface="Inter" panose="020B0604020202020204" charset="0"/>
              </a:rPr>
              <a:t># Big Five </a:t>
            </a:r>
            <a:r>
              <a:rPr lang="pt-BR" sz="3200" b="1" dirty="0" err="1">
                <a:latin typeface="Inter" panose="020B0604020202020204" charset="0"/>
                <a:ea typeface="Inter" panose="020B0604020202020204" charset="0"/>
              </a:rPr>
              <a:t>dataset</a:t>
            </a:r>
            <a:endParaRPr lang="pt-BR" sz="3200" b="1" dirty="0">
              <a:latin typeface="Inter" panose="020B0604020202020204" charset="0"/>
              <a:ea typeface="Inter" panose="020B0604020202020204" charset="0"/>
            </a:endParaRPr>
          </a:p>
          <a:p>
            <a:r>
              <a:rPr lang="pt-BR" sz="3200" dirty="0">
                <a:latin typeface="Inter" panose="020B0604020202020204" charset="0"/>
                <a:ea typeface="Inter" panose="020B0604020202020204" charset="0"/>
              </a:rPr>
              <a:t>data(</a:t>
            </a:r>
            <a:r>
              <a:rPr lang="pt-BR" sz="3200" dirty="0" err="1">
                <a:latin typeface="Inter" panose="020B0604020202020204" charset="0"/>
                <a:ea typeface="Inter" panose="020B0604020202020204" charset="0"/>
              </a:rPr>
              <a:t>bfi</a:t>
            </a:r>
            <a:r>
              <a:rPr lang="pt-BR" sz="3200" dirty="0">
                <a:latin typeface="Inter" panose="020B0604020202020204" charset="0"/>
                <a:ea typeface="Inter" panose="020B0604020202020204" charset="0"/>
              </a:rPr>
              <a:t>)</a:t>
            </a:r>
          </a:p>
          <a:p>
            <a:r>
              <a:rPr lang="pt-BR" sz="3200" dirty="0">
                <a:latin typeface="Inter" panose="020B0604020202020204" charset="0"/>
                <a:ea typeface="Inter" panose="020B0604020202020204" charset="0"/>
              </a:rPr>
              <a:t>data(</a:t>
            </a:r>
            <a:r>
              <a:rPr lang="pt-BR" sz="3200" dirty="0" err="1">
                <a:latin typeface="Inter" panose="020B0604020202020204" charset="0"/>
                <a:ea typeface="Inter" panose="020B0604020202020204" charset="0"/>
              </a:rPr>
              <a:t>bfi.dictionary</a:t>
            </a:r>
            <a:r>
              <a:rPr lang="pt-BR" sz="3200" dirty="0">
                <a:latin typeface="Inter" panose="020B0604020202020204" charset="0"/>
                <a:ea typeface="Inter" panose="020B0604020202020204" charset="0"/>
              </a:rPr>
              <a:t>)</a:t>
            </a:r>
          </a:p>
          <a:p>
            <a:endParaRPr lang="pt-BR" sz="3200" dirty="0">
              <a:latin typeface="Inter" panose="020B0604020202020204" charset="0"/>
              <a:ea typeface="Inter" panose="020B0604020202020204" charset="0"/>
            </a:endParaRP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9"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Big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five</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time!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292669684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EE29E6A3-B69B-49E6-848F-435384652199}"/>
              </a:ext>
            </a:extLst>
          </p:cNvPr>
          <p:cNvSpPr txBox="1"/>
          <p:nvPr/>
        </p:nvSpPr>
        <p:spPr>
          <a:xfrm>
            <a:off x="1028700" y="3242103"/>
            <a:ext cx="16607124" cy="5693866"/>
          </a:xfrm>
          <a:prstGeom prst="rect">
            <a:avLst/>
          </a:prstGeom>
          <a:noFill/>
        </p:spPr>
        <p:txBody>
          <a:bodyPr wrap="square">
            <a:spAutoFit/>
          </a:bodyPr>
          <a:lstStyle/>
          <a:p>
            <a:r>
              <a:rPr lang="pt-BR" sz="2800" b="1" dirty="0">
                <a:latin typeface="Inter" panose="020B0604020202020204" charset="0"/>
                <a:ea typeface="Inter" panose="020B0604020202020204" charset="0"/>
              </a:rPr>
              <a:t># Quantos itens você encontrou nesse instrumento?</a:t>
            </a:r>
          </a:p>
          <a:p>
            <a:r>
              <a:rPr lang="pt-BR" sz="2800" dirty="0">
                <a:latin typeface="Inter" panose="020B0604020202020204" charset="0"/>
                <a:ea typeface="Inter" panose="020B0604020202020204" charset="0"/>
              </a:rPr>
              <a:t>## Na coluna IPIP100 do </a:t>
            </a:r>
            <a:r>
              <a:rPr lang="pt-BR" sz="2800" dirty="0" err="1">
                <a:latin typeface="Inter" panose="020B0604020202020204" charset="0"/>
                <a:ea typeface="Inter" panose="020B0604020202020204" charset="0"/>
              </a:rPr>
              <a:t>bfi.dictionary</a:t>
            </a:r>
            <a:r>
              <a:rPr lang="pt-BR" sz="2800" dirty="0">
                <a:latin typeface="Inter" panose="020B0604020202020204" charset="0"/>
                <a:ea typeface="Inter" panose="020B0604020202020204" charset="0"/>
              </a:rPr>
              <a:t>, você irá ver que os itens do Big Five começam com "B5"</a:t>
            </a:r>
          </a:p>
          <a:p>
            <a:r>
              <a:rPr lang="pt-BR" sz="2800" dirty="0">
                <a:latin typeface="Inter" panose="020B0604020202020204" charset="0"/>
                <a:ea typeface="Inter" panose="020B0604020202020204" charset="0"/>
              </a:rPr>
              <a:t>## Dica: busque no google "</a:t>
            </a:r>
            <a:r>
              <a:rPr lang="pt-BR" sz="2800" dirty="0" err="1">
                <a:latin typeface="Inter" panose="020B0604020202020204" charset="0"/>
                <a:ea typeface="Inter" panose="020B0604020202020204" charset="0"/>
              </a:rPr>
              <a:t>filter</a:t>
            </a:r>
            <a:r>
              <a:rPr lang="pt-BR" sz="2800" dirty="0">
                <a:latin typeface="Inter" panose="020B0604020202020204" charset="0"/>
                <a:ea typeface="Inter" panose="020B0604020202020204" charset="0"/>
              </a:rPr>
              <a:t> </a:t>
            </a:r>
            <a:r>
              <a:rPr lang="pt-BR" sz="2800" dirty="0" err="1">
                <a:latin typeface="Inter" panose="020B0604020202020204" charset="0"/>
                <a:ea typeface="Inter" panose="020B0604020202020204" charset="0"/>
              </a:rPr>
              <a:t>with</a:t>
            </a:r>
            <a:r>
              <a:rPr lang="pt-BR" sz="2800" dirty="0">
                <a:latin typeface="Inter" panose="020B0604020202020204" charset="0"/>
                <a:ea typeface="Inter" panose="020B0604020202020204" charset="0"/>
              </a:rPr>
              <a:t> </a:t>
            </a:r>
            <a:r>
              <a:rPr lang="pt-BR" sz="2800" dirty="0" err="1">
                <a:latin typeface="Inter" panose="020B0604020202020204" charset="0"/>
                <a:ea typeface="Inter" panose="020B0604020202020204" charset="0"/>
              </a:rPr>
              <a:t>string</a:t>
            </a:r>
            <a:r>
              <a:rPr lang="pt-BR" sz="2800" dirty="0">
                <a:latin typeface="Inter" panose="020B0604020202020204" charset="0"/>
                <a:ea typeface="Inter" panose="020B0604020202020204" charset="0"/>
              </a:rPr>
              <a:t> in r“</a:t>
            </a:r>
          </a:p>
          <a:p>
            <a:r>
              <a:rPr lang="pt-BR" sz="2800" dirty="0">
                <a:latin typeface="Inter" panose="020B0604020202020204" charset="0"/>
                <a:ea typeface="Inter" panose="020B0604020202020204" charset="0"/>
              </a:rPr>
              <a:t>## O </a:t>
            </a:r>
            <a:r>
              <a:rPr lang="pt-BR" sz="2800" dirty="0" err="1">
                <a:latin typeface="Inter" panose="020B0604020202020204" charset="0"/>
                <a:ea typeface="Inter" panose="020B0604020202020204" charset="0"/>
              </a:rPr>
              <a:t>filter</a:t>
            </a:r>
            <a:r>
              <a:rPr lang="pt-BR" sz="2800" dirty="0">
                <a:latin typeface="Inter" panose="020B0604020202020204" charset="0"/>
                <a:ea typeface="Inter" panose="020B0604020202020204" charset="0"/>
              </a:rPr>
              <a:t> pode te ajudar!</a:t>
            </a:r>
          </a:p>
          <a:p>
            <a:endParaRPr lang="pt-BR" sz="2800" dirty="0">
              <a:latin typeface="Inter" panose="020B0604020202020204" charset="0"/>
              <a:ea typeface="Inter" panose="020B0604020202020204" charset="0"/>
            </a:endParaRPr>
          </a:p>
          <a:p>
            <a:r>
              <a:rPr lang="pt-BR" sz="2800" b="1" dirty="0">
                <a:latin typeface="Inter" panose="020B0604020202020204" charset="0"/>
                <a:ea typeface="Inter" panose="020B0604020202020204" charset="0"/>
              </a:rPr>
              <a:t># Onde que os autores encontraram os itens desse instrumento?</a:t>
            </a:r>
          </a:p>
          <a:p>
            <a:endParaRPr lang="pt-BR" sz="2800" dirty="0">
              <a:latin typeface="Inter" panose="020B0604020202020204" charset="0"/>
              <a:ea typeface="Inter" panose="020B0604020202020204" charset="0"/>
            </a:endParaRPr>
          </a:p>
          <a:p>
            <a:endParaRPr lang="pt-BR" sz="2800" dirty="0">
              <a:latin typeface="Inter" panose="020B0604020202020204" charset="0"/>
              <a:ea typeface="Inter" panose="020B0604020202020204" charset="0"/>
            </a:endParaRPr>
          </a:p>
          <a:p>
            <a:r>
              <a:rPr lang="pt-BR" sz="2800" b="1" dirty="0">
                <a:latin typeface="Inter" panose="020B0604020202020204" charset="0"/>
                <a:ea typeface="Inter" panose="020B0604020202020204" charset="0"/>
              </a:rPr>
              <a:t># Quantas pessoas responderam esse questionário?</a:t>
            </a:r>
          </a:p>
          <a:p>
            <a:endParaRPr lang="pt-BR" sz="2800" b="1" dirty="0">
              <a:latin typeface="Inter" panose="020B0604020202020204" charset="0"/>
              <a:ea typeface="Inter" panose="020B0604020202020204" charset="0"/>
            </a:endParaRPr>
          </a:p>
          <a:p>
            <a:endParaRPr lang="pt-BR" sz="2800" b="1" dirty="0">
              <a:latin typeface="Inter" panose="020B0604020202020204" charset="0"/>
              <a:ea typeface="Inter" panose="020B0604020202020204" charset="0"/>
            </a:endParaRPr>
          </a:p>
          <a:p>
            <a:r>
              <a:rPr lang="pt-BR" sz="2800" b="1" dirty="0">
                <a:latin typeface="Inter" panose="020B0604020202020204" charset="0"/>
                <a:ea typeface="Inter" panose="020B0604020202020204" charset="0"/>
              </a:rPr>
              <a:t># Monte um banco de dados com variáveis BFI apenas</a:t>
            </a:r>
          </a:p>
          <a:p>
            <a:r>
              <a:rPr lang="pt-BR" sz="2800" dirty="0">
                <a:latin typeface="Inter" panose="020B0604020202020204" charset="0"/>
                <a:ea typeface="Inter" panose="020B0604020202020204" charset="0"/>
              </a:rPr>
              <a:t>## O </a:t>
            </a:r>
            <a:r>
              <a:rPr lang="pt-BR" sz="2800" dirty="0" err="1">
                <a:latin typeface="Inter" panose="020B0604020202020204" charset="0"/>
                <a:ea typeface="Inter" panose="020B0604020202020204" charset="0"/>
              </a:rPr>
              <a:t>select</a:t>
            </a:r>
            <a:r>
              <a:rPr lang="pt-BR" sz="2800" dirty="0">
                <a:latin typeface="Inter" panose="020B0604020202020204" charset="0"/>
                <a:ea typeface="Inter" panose="020B0604020202020204" charset="0"/>
              </a:rPr>
              <a:t> pode te ajudar!</a:t>
            </a:r>
          </a:p>
        </p:txBody>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8"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Big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five</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time!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Tree>
    <p:extLst>
      <p:ext uri="{BB962C8B-B14F-4D97-AF65-F5344CB8AC3E}">
        <p14:creationId xmlns:p14="http://schemas.microsoft.com/office/powerpoint/2010/main" val="273103767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EE29E6A3-B69B-49E6-848F-435384652199}"/>
              </a:ext>
            </a:extLst>
          </p:cNvPr>
          <p:cNvSpPr txBox="1"/>
          <p:nvPr/>
        </p:nvSpPr>
        <p:spPr>
          <a:xfrm>
            <a:off x="1032693" y="3135460"/>
            <a:ext cx="16607124" cy="5632311"/>
          </a:xfrm>
          <a:prstGeom prst="rect">
            <a:avLst/>
          </a:prstGeom>
          <a:noFill/>
        </p:spPr>
        <p:txBody>
          <a:bodyPr wrap="square">
            <a:spAutoFit/>
          </a:bodyPr>
          <a:lstStyle/>
          <a:p>
            <a:r>
              <a:rPr lang="pt-BR" sz="3600" b="1" dirty="0"/>
              <a:t># Quantos itens você encontrou nesse instrumento?</a:t>
            </a:r>
          </a:p>
          <a:p>
            <a:r>
              <a:rPr lang="en-US" sz="3600" dirty="0"/>
              <a:t>itens_b5&lt;-</a:t>
            </a:r>
            <a:r>
              <a:rPr lang="en-US" sz="3600" dirty="0" err="1"/>
              <a:t>bfi.dictionary</a:t>
            </a:r>
            <a:r>
              <a:rPr lang="en-US" sz="3600" dirty="0"/>
              <a:t> %&gt;% </a:t>
            </a:r>
          </a:p>
          <a:p>
            <a:r>
              <a:rPr lang="en-US" sz="3600" dirty="0"/>
              <a:t>  filter(</a:t>
            </a:r>
            <a:r>
              <a:rPr lang="en-US" sz="3600" dirty="0" err="1"/>
              <a:t>str_detect</a:t>
            </a:r>
            <a:r>
              <a:rPr lang="en-US" sz="3600" dirty="0"/>
              <a:t>(IPIP100, 'B5’))</a:t>
            </a:r>
            <a:r>
              <a:rPr lang="pt-BR" sz="3600" dirty="0"/>
              <a:t> </a:t>
            </a:r>
            <a:r>
              <a:rPr lang="pt-BR" sz="3600" b="1" dirty="0">
                <a:solidFill>
                  <a:srgbClr val="AD6237"/>
                </a:solidFill>
              </a:rPr>
              <a:t>#25 itens</a:t>
            </a:r>
          </a:p>
          <a:p>
            <a:endParaRPr lang="pt-BR" sz="3600" dirty="0"/>
          </a:p>
          <a:p>
            <a:r>
              <a:rPr lang="pt-BR" sz="3600" b="1" dirty="0"/>
              <a:t># Onde que os autores encontraram os itens desse instrumento?</a:t>
            </a:r>
          </a:p>
          <a:p>
            <a:r>
              <a:rPr lang="en-US" sz="3600" dirty="0"/>
              <a:t>?</a:t>
            </a:r>
            <a:r>
              <a:rPr lang="en-US" sz="3600" dirty="0" err="1"/>
              <a:t>psychTools</a:t>
            </a:r>
            <a:r>
              <a:rPr lang="en-US" sz="3600" dirty="0"/>
              <a:t>::</a:t>
            </a:r>
            <a:r>
              <a:rPr lang="en-US" sz="3600" dirty="0" err="1"/>
              <a:t>bfi</a:t>
            </a:r>
            <a:r>
              <a:rPr lang="en-US" sz="3600" dirty="0"/>
              <a:t> </a:t>
            </a:r>
            <a:r>
              <a:rPr lang="en-US" sz="3600" b="1" dirty="0">
                <a:solidFill>
                  <a:srgbClr val="AD6237"/>
                </a:solidFill>
              </a:rPr>
              <a:t>#International Personality Item Pool</a:t>
            </a:r>
            <a:endParaRPr lang="pt-BR" sz="3600" b="1" dirty="0">
              <a:solidFill>
                <a:srgbClr val="AD6237"/>
              </a:solidFill>
            </a:endParaRPr>
          </a:p>
          <a:p>
            <a:endParaRPr lang="pt-BR" sz="3600" dirty="0"/>
          </a:p>
          <a:p>
            <a:r>
              <a:rPr lang="pt-BR" sz="3600" b="1" dirty="0"/>
              <a:t># Quantas pessoas responderam esse questionário?</a:t>
            </a:r>
          </a:p>
          <a:p>
            <a:r>
              <a:rPr lang="pt-BR" sz="3600" b="1" dirty="0">
                <a:solidFill>
                  <a:srgbClr val="AD6237"/>
                </a:solidFill>
              </a:rPr>
              <a:t># 2800 participantes</a:t>
            </a:r>
          </a:p>
          <a:p>
            <a:endParaRPr lang="pt-BR" sz="3600" b="1" dirty="0">
              <a:solidFill>
                <a:srgbClr val="04A07B"/>
              </a:solidFill>
            </a:endParaRPr>
          </a:p>
        </p:txBody>
      </p:sp>
      <p:sp>
        <p:nvSpPr>
          <p:cNvPr id="5"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6"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7"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Big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five</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time!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
        <p:nvSpPr>
          <p:cNvPr id="8"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Tree>
    <p:extLst>
      <p:ext uri="{BB962C8B-B14F-4D97-AF65-F5344CB8AC3E}">
        <p14:creationId xmlns:p14="http://schemas.microsoft.com/office/powerpoint/2010/main" val="315485894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EE29E6A3-B69B-49E6-848F-435384652199}"/>
              </a:ext>
            </a:extLst>
          </p:cNvPr>
          <p:cNvSpPr txBox="1"/>
          <p:nvPr/>
        </p:nvSpPr>
        <p:spPr>
          <a:xfrm>
            <a:off x="1032693" y="3135460"/>
            <a:ext cx="16607124" cy="646331"/>
          </a:xfrm>
          <a:prstGeom prst="rect">
            <a:avLst/>
          </a:prstGeom>
          <a:noFill/>
        </p:spPr>
        <p:txBody>
          <a:bodyPr wrap="square">
            <a:spAutoFit/>
          </a:bodyPr>
          <a:lstStyle/>
          <a:p>
            <a:r>
              <a:rPr lang="pt-BR" sz="3600" b="1" dirty="0"/>
              <a:t># Monte um banco de dados com variáveis BFI apenas</a:t>
            </a:r>
          </a:p>
        </p:txBody>
      </p:sp>
      <p:sp>
        <p:nvSpPr>
          <p:cNvPr id="8" name="CaixaDeTexto 7">
            <a:extLst>
              <a:ext uri="{FF2B5EF4-FFF2-40B4-BE49-F238E27FC236}">
                <a16:creationId xmlns:a16="http://schemas.microsoft.com/office/drawing/2014/main" id="{8556F6F1-2A5F-45CB-8192-57B7DEC99B89}"/>
              </a:ext>
            </a:extLst>
          </p:cNvPr>
          <p:cNvSpPr txBox="1"/>
          <p:nvPr/>
        </p:nvSpPr>
        <p:spPr>
          <a:xfrm>
            <a:off x="1032692" y="3876509"/>
            <a:ext cx="16867556" cy="1754326"/>
          </a:xfrm>
          <a:prstGeom prst="rect">
            <a:avLst/>
          </a:prstGeom>
          <a:noFill/>
        </p:spPr>
        <p:txBody>
          <a:bodyPr wrap="square">
            <a:spAutoFit/>
          </a:bodyPr>
          <a:lstStyle/>
          <a:p>
            <a:r>
              <a:rPr lang="pt-BR" sz="3600" dirty="0"/>
              <a:t>banco_big5 &lt;- </a:t>
            </a:r>
            <a:r>
              <a:rPr lang="pt-BR" sz="3600" dirty="0" err="1"/>
              <a:t>bfi</a:t>
            </a:r>
            <a:r>
              <a:rPr lang="pt-BR" sz="3600" dirty="0"/>
              <a:t> %&gt;% </a:t>
            </a:r>
          </a:p>
          <a:p>
            <a:r>
              <a:rPr lang="pt-BR" sz="3600" dirty="0"/>
              <a:t>  </a:t>
            </a:r>
            <a:r>
              <a:rPr lang="pt-BR" sz="3600" dirty="0" err="1"/>
              <a:t>select</a:t>
            </a:r>
            <a:r>
              <a:rPr lang="pt-BR" sz="3600" dirty="0"/>
              <a:t>(</a:t>
            </a:r>
            <a:r>
              <a:rPr lang="pt-BR" sz="3600" dirty="0" err="1"/>
              <a:t>starts_with</a:t>
            </a:r>
            <a:r>
              <a:rPr lang="pt-BR" sz="3600" dirty="0"/>
              <a:t>("O") | </a:t>
            </a:r>
            <a:r>
              <a:rPr lang="pt-BR" sz="3600" dirty="0" err="1"/>
              <a:t>starts_with</a:t>
            </a:r>
            <a:r>
              <a:rPr lang="pt-BR" sz="3600" dirty="0"/>
              <a:t>("C") | </a:t>
            </a:r>
            <a:r>
              <a:rPr lang="pt-BR" sz="3600" dirty="0" err="1"/>
              <a:t>starts_with</a:t>
            </a:r>
            <a:r>
              <a:rPr lang="pt-BR" sz="3600" dirty="0"/>
              <a:t>("E") |</a:t>
            </a:r>
            <a:r>
              <a:rPr lang="pt-BR" sz="3600" dirty="0" err="1"/>
              <a:t>starts_with</a:t>
            </a:r>
            <a:r>
              <a:rPr lang="pt-BR" sz="3600" dirty="0"/>
              <a:t>("A")| </a:t>
            </a:r>
            <a:r>
              <a:rPr lang="pt-BR" sz="3600" dirty="0" err="1"/>
              <a:t>starts_with</a:t>
            </a:r>
            <a:r>
              <a:rPr lang="pt-BR" sz="3600" dirty="0"/>
              <a:t>("N"), -</a:t>
            </a:r>
            <a:r>
              <a:rPr lang="pt-BR" sz="3600" dirty="0" err="1"/>
              <a:t>education</a:t>
            </a:r>
            <a:r>
              <a:rPr lang="pt-BR" sz="3600" dirty="0"/>
              <a:t>, -age)</a:t>
            </a:r>
          </a:p>
        </p:txBody>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9"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Big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five</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time!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Tree>
    <p:extLst>
      <p:ext uri="{BB962C8B-B14F-4D97-AF65-F5344CB8AC3E}">
        <p14:creationId xmlns:p14="http://schemas.microsoft.com/office/powerpoint/2010/main" val="3114509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EE29E6A3-B69B-49E6-848F-435384652199}"/>
              </a:ext>
            </a:extLst>
          </p:cNvPr>
          <p:cNvSpPr txBox="1"/>
          <p:nvPr/>
        </p:nvSpPr>
        <p:spPr>
          <a:xfrm>
            <a:off x="1032693" y="3135460"/>
            <a:ext cx="16607124" cy="646331"/>
          </a:xfrm>
          <a:prstGeom prst="rect">
            <a:avLst/>
          </a:prstGeom>
          <a:noFill/>
        </p:spPr>
        <p:txBody>
          <a:bodyPr wrap="square">
            <a:spAutoFit/>
          </a:bodyPr>
          <a:lstStyle/>
          <a:p>
            <a:r>
              <a:rPr lang="pt-BR" sz="3600" b="1" dirty="0"/>
              <a:t># Monte um banco de dados com variáveis BFI apenas</a:t>
            </a:r>
          </a:p>
        </p:txBody>
      </p:sp>
      <p:sp>
        <p:nvSpPr>
          <p:cNvPr id="6" name="CaixaDeTexto 5">
            <a:extLst>
              <a:ext uri="{FF2B5EF4-FFF2-40B4-BE49-F238E27FC236}">
                <a16:creationId xmlns:a16="http://schemas.microsoft.com/office/drawing/2014/main" id="{7AD0B1D4-62FE-4B1A-AAEC-81FC0D250A7D}"/>
              </a:ext>
            </a:extLst>
          </p:cNvPr>
          <p:cNvSpPr txBox="1"/>
          <p:nvPr/>
        </p:nvSpPr>
        <p:spPr>
          <a:xfrm>
            <a:off x="1032692" y="3876509"/>
            <a:ext cx="14836199" cy="5078313"/>
          </a:xfrm>
          <a:prstGeom prst="rect">
            <a:avLst/>
          </a:prstGeom>
          <a:noFill/>
        </p:spPr>
        <p:txBody>
          <a:bodyPr wrap="square">
            <a:spAutoFit/>
          </a:bodyPr>
          <a:lstStyle/>
          <a:p>
            <a:r>
              <a:rPr lang="pt-BR" sz="3600" dirty="0" err="1"/>
              <a:t>bfi.dictionary</a:t>
            </a:r>
            <a:r>
              <a:rPr lang="pt-BR" sz="3600" dirty="0"/>
              <a:t> &lt;- </a:t>
            </a:r>
            <a:r>
              <a:rPr lang="pt-BR" sz="3600" dirty="0" err="1"/>
              <a:t>tibble</a:t>
            </a:r>
            <a:r>
              <a:rPr lang="pt-BR" sz="3600" dirty="0"/>
              <a:t>::</a:t>
            </a:r>
            <a:r>
              <a:rPr lang="pt-BR" sz="3600" dirty="0" err="1"/>
              <a:t>rownames_to_column</a:t>
            </a:r>
            <a:r>
              <a:rPr lang="pt-BR" sz="3600" dirty="0"/>
              <a:t>(</a:t>
            </a:r>
            <a:r>
              <a:rPr lang="pt-BR" sz="3600" dirty="0" err="1"/>
              <a:t>bfi.dictionary</a:t>
            </a:r>
            <a:r>
              <a:rPr lang="pt-BR" sz="3600" dirty="0"/>
              <a:t>, "</a:t>
            </a:r>
            <a:r>
              <a:rPr lang="pt-BR" sz="3600" dirty="0" err="1"/>
              <a:t>coditem</a:t>
            </a:r>
            <a:r>
              <a:rPr lang="pt-BR" sz="3600" dirty="0"/>
              <a:t>")</a:t>
            </a:r>
          </a:p>
          <a:p>
            <a:endParaRPr lang="pt-BR" sz="3600" dirty="0"/>
          </a:p>
          <a:p>
            <a:r>
              <a:rPr lang="pt-BR" sz="3600" dirty="0"/>
              <a:t>v_big5 &lt;- </a:t>
            </a:r>
            <a:r>
              <a:rPr lang="pt-BR" sz="3600" dirty="0" err="1"/>
              <a:t>bfi.dictionary</a:t>
            </a:r>
            <a:r>
              <a:rPr lang="pt-BR" sz="3600" dirty="0"/>
              <a:t> %&gt;% </a:t>
            </a:r>
          </a:p>
          <a:p>
            <a:r>
              <a:rPr lang="pt-BR" sz="3600" dirty="0"/>
              <a:t>  </a:t>
            </a:r>
            <a:r>
              <a:rPr lang="pt-BR" sz="3600" dirty="0" err="1"/>
              <a:t>filter</a:t>
            </a:r>
            <a:r>
              <a:rPr lang="pt-BR" sz="3600" dirty="0"/>
              <a:t>(</a:t>
            </a:r>
            <a:r>
              <a:rPr lang="pt-BR" sz="3600" dirty="0" err="1"/>
              <a:t>str_detect</a:t>
            </a:r>
            <a:r>
              <a:rPr lang="pt-BR" sz="3600" dirty="0"/>
              <a:t>(IPIP100, 'B5')) %&gt;% </a:t>
            </a:r>
          </a:p>
          <a:p>
            <a:r>
              <a:rPr lang="pt-BR" sz="3600" dirty="0"/>
              <a:t>  </a:t>
            </a:r>
            <a:r>
              <a:rPr lang="pt-BR" sz="3600" dirty="0" err="1"/>
              <a:t>pull</a:t>
            </a:r>
            <a:r>
              <a:rPr lang="pt-BR" sz="3600" dirty="0"/>
              <a:t>(</a:t>
            </a:r>
            <a:r>
              <a:rPr lang="pt-BR" sz="3600" dirty="0" err="1"/>
              <a:t>coditem</a:t>
            </a:r>
            <a:r>
              <a:rPr lang="pt-BR" sz="3600" dirty="0"/>
              <a:t>) %&gt;% </a:t>
            </a:r>
          </a:p>
          <a:p>
            <a:r>
              <a:rPr lang="pt-BR" sz="3600" dirty="0"/>
              <a:t>  </a:t>
            </a:r>
            <a:r>
              <a:rPr lang="pt-BR" sz="3600" dirty="0" err="1"/>
              <a:t>as.vector</a:t>
            </a:r>
            <a:r>
              <a:rPr lang="pt-BR" sz="3600" dirty="0"/>
              <a:t>()</a:t>
            </a:r>
          </a:p>
          <a:p>
            <a:endParaRPr lang="pt-BR" sz="3600" dirty="0"/>
          </a:p>
          <a:p>
            <a:r>
              <a:rPr lang="pt-BR" sz="3600" dirty="0"/>
              <a:t>banco_big5 &lt;- </a:t>
            </a:r>
            <a:r>
              <a:rPr lang="pt-BR" sz="3600" dirty="0" err="1"/>
              <a:t>bfi</a:t>
            </a:r>
            <a:r>
              <a:rPr lang="pt-BR" sz="3600" dirty="0"/>
              <a:t> %&gt;% </a:t>
            </a:r>
          </a:p>
          <a:p>
            <a:r>
              <a:rPr lang="pt-BR" sz="3600" dirty="0"/>
              <a:t>  </a:t>
            </a:r>
            <a:r>
              <a:rPr lang="pt-BR" sz="3600" dirty="0" err="1"/>
              <a:t>select</a:t>
            </a:r>
            <a:r>
              <a:rPr lang="pt-BR" sz="3600" dirty="0"/>
              <a:t>(v_big5)</a:t>
            </a:r>
          </a:p>
        </p:txBody>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9"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Big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five</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time!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Tree>
    <p:extLst>
      <p:ext uri="{BB962C8B-B14F-4D97-AF65-F5344CB8AC3E}">
        <p14:creationId xmlns:p14="http://schemas.microsoft.com/office/powerpoint/2010/main" val="120580522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EE29E6A3-B69B-49E6-848F-435384652199}"/>
              </a:ext>
            </a:extLst>
          </p:cNvPr>
          <p:cNvSpPr txBox="1"/>
          <p:nvPr/>
        </p:nvSpPr>
        <p:spPr>
          <a:xfrm>
            <a:off x="996043" y="2955150"/>
            <a:ext cx="16607124" cy="1754326"/>
          </a:xfrm>
          <a:prstGeom prst="rect">
            <a:avLst/>
          </a:prstGeom>
          <a:noFill/>
        </p:spPr>
        <p:txBody>
          <a:bodyPr wrap="square">
            <a:spAutoFit/>
          </a:bodyPr>
          <a:lstStyle/>
          <a:p>
            <a:r>
              <a:rPr lang="pt-BR" sz="3600" b="1" dirty="0"/>
              <a:t># Identifique quais variáveis tem </a:t>
            </a:r>
            <a:r>
              <a:rPr lang="pt-BR" sz="3600" b="1" dirty="0" err="1"/>
              <a:t>NAs</a:t>
            </a:r>
            <a:r>
              <a:rPr lang="pt-BR" sz="3600" b="1" dirty="0"/>
              <a:t> no banco de dados</a:t>
            </a:r>
          </a:p>
          <a:p>
            <a:r>
              <a:rPr lang="pt-BR" sz="3600" dirty="0"/>
              <a:t>## DICA: use </a:t>
            </a:r>
            <a:r>
              <a:rPr lang="pt-BR" sz="3600" dirty="0" err="1"/>
              <a:t>frq</a:t>
            </a:r>
            <a:r>
              <a:rPr lang="pt-BR" sz="3600" dirty="0"/>
              <a:t>(</a:t>
            </a:r>
            <a:r>
              <a:rPr lang="pt-BR" sz="3600" dirty="0" err="1"/>
              <a:t>bfi</a:t>
            </a:r>
            <a:r>
              <a:rPr lang="pt-BR" sz="3600" dirty="0"/>
              <a:t>) do pacote (</a:t>
            </a:r>
            <a:r>
              <a:rPr lang="pt-BR" sz="3600" dirty="0" err="1"/>
              <a:t>sjmisc</a:t>
            </a:r>
            <a:r>
              <a:rPr lang="pt-BR" sz="3600" dirty="0"/>
              <a:t>)</a:t>
            </a:r>
          </a:p>
          <a:p>
            <a:endParaRPr lang="pt-BR" sz="3600" dirty="0"/>
          </a:p>
        </p:txBody>
      </p:sp>
      <p:sp>
        <p:nvSpPr>
          <p:cNvPr id="5"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6"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7"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Big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five</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time!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
        <p:nvSpPr>
          <p:cNvPr id="8"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Tree>
    <p:extLst>
      <p:ext uri="{BB962C8B-B14F-4D97-AF65-F5344CB8AC3E}">
        <p14:creationId xmlns:p14="http://schemas.microsoft.com/office/powerpoint/2010/main" val="25529778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618638" y="4108851"/>
            <a:ext cx="14192250" cy="1231106"/>
          </a:xfrm>
          <a:prstGeom prst="rect">
            <a:avLst/>
          </a:prstGeom>
        </p:spPr>
        <p:txBody>
          <a:bodyPr wrap="square" lIns="0" tIns="0" rIns="0" bIns="0" rtlCol="0" anchor="t">
            <a:spAutoFit/>
          </a:bodyPr>
          <a:lstStyle/>
          <a:p>
            <a:r>
              <a:rPr lang="en-US" sz="8000" dirty="0">
                <a:solidFill>
                  <a:srgbClr val="000000"/>
                </a:solidFill>
                <a:latin typeface="Inter"/>
              </a:rPr>
              <a:t>Como </a:t>
            </a:r>
            <a:r>
              <a:rPr lang="en-US" sz="8000" dirty="0" err="1">
                <a:solidFill>
                  <a:srgbClr val="000000"/>
                </a:solidFill>
                <a:latin typeface="Inter"/>
              </a:rPr>
              <a:t>tudo</a:t>
            </a:r>
            <a:r>
              <a:rPr lang="en-US" sz="8000" dirty="0">
                <a:solidFill>
                  <a:srgbClr val="000000"/>
                </a:solidFill>
                <a:latin typeface="Inter"/>
              </a:rPr>
              <a:t> </a:t>
            </a:r>
            <a:r>
              <a:rPr lang="en-US" sz="8000" dirty="0" err="1">
                <a:solidFill>
                  <a:srgbClr val="000000"/>
                </a:solidFill>
                <a:latin typeface="Inter"/>
              </a:rPr>
              <a:t>isso</a:t>
            </a:r>
            <a:r>
              <a:rPr lang="en-US" sz="8000" dirty="0">
                <a:solidFill>
                  <a:srgbClr val="000000"/>
                </a:solidFill>
                <a:latin typeface="Inter"/>
              </a:rPr>
              <a:t> </a:t>
            </a:r>
            <a:r>
              <a:rPr lang="en-US" sz="8000" dirty="0" err="1">
                <a:solidFill>
                  <a:srgbClr val="000000"/>
                </a:solidFill>
                <a:latin typeface="Inter"/>
              </a:rPr>
              <a:t>funciona</a:t>
            </a:r>
            <a:r>
              <a:rPr lang="en-US" sz="8000" dirty="0">
                <a:solidFill>
                  <a:srgbClr val="000000"/>
                </a:solidFill>
                <a:latin typeface="Inter"/>
              </a:rPr>
              <a:t>?</a:t>
            </a:r>
          </a:p>
        </p:txBody>
      </p:sp>
    </p:spTree>
    <p:extLst>
      <p:ext uri="{BB962C8B-B14F-4D97-AF65-F5344CB8AC3E}">
        <p14:creationId xmlns:p14="http://schemas.microsoft.com/office/powerpoint/2010/main" val="39239660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EE29E6A3-B69B-49E6-848F-435384652199}"/>
              </a:ext>
            </a:extLst>
          </p:cNvPr>
          <p:cNvSpPr txBox="1"/>
          <p:nvPr/>
        </p:nvSpPr>
        <p:spPr>
          <a:xfrm>
            <a:off x="1067417" y="3086907"/>
            <a:ext cx="16607124" cy="3416320"/>
          </a:xfrm>
          <a:prstGeom prst="rect">
            <a:avLst/>
          </a:prstGeom>
          <a:noFill/>
        </p:spPr>
        <p:txBody>
          <a:bodyPr wrap="square">
            <a:spAutoFit/>
          </a:bodyPr>
          <a:lstStyle/>
          <a:p>
            <a:r>
              <a:rPr lang="pt-BR" sz="3600" b="1" dirty="0"/>
              <a:t># Identifique quais variáveis tem </a:t>
            </a:r>
            <a:r>
              <a:rPr lang="pt-BR" sz="3600" b="1" dirty="0" err="1"/>
              <a:t>NAs</a:t>
            </a:r>
            <a:r>
              <a:rPr lang="pt-BR" sz="3600" b="1" dirty="0"/>
              <a:t> no banco de dados</a:t>
            </a:r>
          </a:p>
          <a:p>
            <a:r>
              <a:rPr lang="pt-BR" sz="3600" dirty="0"/>
              <a:t>## DICA: use </a:t>
            </a:r>
            <a:r>
              <a:rPr lang="pt-BR" sz="3600" dirty="0" err="1"/>
              <a:t>frq</a:t>
            </a:r>
            <a:r>
              <a:rPr lang="pt-BR" sz="3600" dirty="0"/>
              <a:t>(</a:t>
            </a:r>
            <a:r>
              <a:rPr lang="pt-BR" sz="3600" dirty="0" err="1"/>
              <a:t>bfi</a:t>
            </a:r>
            <a:r>
              <a:rPr lang="pt-BR" sz="3600" dirty="0"/>
              <a:t>) do pacote (</a:t>
            </a:r>
            <a:r>
              <a:rPr lang="pt-BR" sz="3600" dirty="0" err="1"/>
              <a:t>sjmisc</a:t>
            </a:r>
            <a:r>
              <a:rPr lang="pt-BR" sz="3600" dirty="0"/>
              <a:t>)</a:t>
            </a:r>
          </a:p>
          <a:p>
            <a:r>
              <a:rPr lang="pt-BR" sz="3600" b="1" dirty="0">
                <a:solidFill>
                  <a:srgbClr val="AD6237"/>
                </a:solidFill>
              </a:rPr>
              <a:t>Temos casos com </a:t>
            </a:r>
            <a:r>
              <a:rPr lang="pt-BR" sz="3600" b="1" dirty="0" err="1">
                <a:solidFill>
                  <a:srgbClr val="AD6237"/>
                </a:solidFill>
              </a:rPr>
              <a:t>missing</a:t>
            </a:r>
            <a:r>
              <a:rPr lang="pt-BR" sz="3600" b="1" dirty="0">
                <a:solidFill>
                  <a:srgbClr val="AD6237"/>
                </a:solidFill>
              </a:rPr>
              <a:t> nas variáveis do BFI e na variável de educação (</a:t>
            </a:r>
            <a:r>
              <a:rPr lang="pt-BR" sz="3600" b="1" dirty="0" err="1">
                <a:solidFill>
                  <a:srgbClr val="AD6237"/>
                </a:solidFill>
              </a:rPr>
              <a:t>education</a:t>
            </a:r>
            <a:r>
              <a:rPr lang="pt-BR" sz="3600" b="1" dirty="0">
                <a:solidFill>
                  <a:srgbClr val="AD6237"/>
                </a:solidFill>
              </a:rPr>
              <a:t>). No caso do BFI, os </a:t>
            </a:r>
            <a:r>
              <a:rPr lang="pt-BR" sz="3600" b="1" dirty="0" err="1">
                <a:solidFill>
                  <a:srgbClr val="AD6237"/>
                </a:solidFill>
              </a:rPr>
              <a:t>missings</a:t>
            </a:r>
            <a:r>
              <a:rPr lang="pt-BR" sz="3600" b="1" dirty="0">
                <a:solidFill>
                  <a:srgbClr val="AD6237"/>
                </a:solidFill>
              </a:rPr>
              <a:t> variam entre 9 – 30 casos. Na variável </a:t>
            </a:r>
            <a:r>
              <a:rPr lang="pt-BR" sz="3600" b="1" dirty="0" err="1">
                <a:solidFill>
                  <a:srgbClr val="AD6237"/>
                </a:solidFill>
              </a:rPr>
              <a:t>education</a:t>
            </a:r>
            <a:r>
              <a:rPr lang="pt-BR" sz="3600" b="1" dirty="0">
                <a:solidFill>
                  <a:srgbClr val="AD6237"/>
                </a:solidFill>
              </a:rPr>
              <a:t> temos N = 223 </a:t>
            </a:r>
            <a:r>
              <a:rPr lang="pt-BR" sz="3600" b="1" dirty="0" err="1">
                <a:solidFill>
                  <a:srgbClr val="AD6237"/>
                </a:solidFill>
              </a:rPr>
              <a:t>missings</a:t>
            </a:r>
            <a:r>
              <a:rPr lang="pt-BR" sz="3600" b="1" dirty="0">
                <a:solidFill>
                  <a:srgbClr val="AD6237"/>
                </a:solidFill>
              </a:rPr>
              <a:t>.</a:t>
            </a:r>
          </a:p>
          <a:p>
            <a:endParaRPr lang="pt-BR" sz="3600" dirty="0"/>
          </a:p>
        </p:txBody>
      </p:sp>
      <p:sp>
        <p:nvSpPr>
          <p:cNvPr id="5"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6"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7"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Big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five</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time!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
        <p:nvSpPr>
          <p:cNvPr id="8"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Tree>
    <p:extLst>
      <p:ext uri="{BB962C8B-B14F-4D97-AF65-F5344CB8AC3E}">
        <p14:creationId xmlns:p14="http://schemas.microsoft.com/office/powerpoint/2010/main" val="37092754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AEB5C11-6B3E-4B30-B334-38F28382224D}"/>
              </a:ext>
            </a:extLst>
          </p:cNvPr>
          <p:cNvSpPr txBox="1"/>
          <p:nvPr/>
        </p:nvSpPr>
        <p:spPr>
          <a:xfrm>
            <a:off x="1028700" y="2938821"/>
            <a:ext cx="16086266" cy="5632311"/>
          </a:xfrm>
          <a:prstGeom prst="rect">
            <a:avLst/>
          </a:prstGeom>
          <a:noFill/>
        </p:spPr>
        <p:txBody>
          <a:bodyPr wrap="square">
            <a:spAutoFit/>
          </a:bodyPr>
          <a:lstStyle/>
          <a:p>
            <a:r>
              <a:rPr lang="pt-BR" sz="3600" b="1" dirty="0"/>
              <a:t># E se quiséssemos filtrar os dados para ter um banco de dados com informações de pessoas que tem respostas nas variáveis SES?</a:t>
            </a:r>
          </a:p>
          <a:p>
            <a:r>
              <a:rPr lang="pt-BR" sz="3600" dirty="0" err="1"/>
              <a:t>bfi_na_edu</a:t>
            </a:r>
            <a:r>
              <a:rPr lang="pt-BR" sz="3600" dirty="0"/>
              <a:t> &lt;- </a:t>
            </a:r>
            <a:r>
              <a:rPr lang="pt-BR" sz="3600" dirty="0" err="1"/>
              <a:t>bfi</a:t>
            </a:r>
            <a:r>
              <a:rPr lang="pt-BR" sz="3600" dirty="0"/>
              <a:t> %&gt;% </a:t>
            </a:r>
          </a:p>
          <a:p>
            <a:r>
              <a:rPr lang="pt-BR" sz="3600" dirty="0"/>
              <a:t>  </a:t>
            </a:r>
            <a:r>
              <a:rPr lang="pt-BR" sz="3600" dirty="0" err="1"/>
              <a:t>filter</a:t>
            </a:r>
            <a:r>
              <a:rPr lang="pt-BR" sz="3600" dirty="0"/>
              <a:t>(!is.na(</a:t>
            </a:r>
            <a:r>
              <a:rPr lang="pt-BR" sz="3600" dirty="0" err="1"/>
              <a:t>education</a:t>
            </a:r>
            <a:r>
              <a:rPr lang="pt-BR" sz="3600" dirty="0"/>
              <a:t>))</a:t>
            </a:r>
          </a:p>
          <a:p>
            <a:endParaRPr lang="pt-BR" sz="3600" dirty="0"/>
          </a:p>
          <a:p>
            <a:endParaRPr lang="pt-BR" sz="3600" dirty="0"/>
          </a:p>
          <a:p>
            <a:r>
              <a:rPr lang="pt-BR" sz="3600" b="1" dirty="0"/>
              <a:t># Vamos criar um banco de dados sem </a:t>
            </a:r>
            <a:r>
              <a:rPr lang="pt-BR" sz="3600" b="1" dirty="0" err="1"/>
              <a:t>missing</a:t>
            </a:r>
            <a:r>
              <a:rPr lang="pt-BR" sz="3600" b="1" dirty="0"/>
              <a:t> nas variáveis?</a:t>
            </a:r>
          </a:p>
          <a:p>
            <a:r>
              <a:rPr lang="pt-BR" sz="3600" dirty="0" err="1"/>
              <a:t>bfi_na_clean</a:t>
            </a:r>
            <a:r>
              <a:rPr lang="pt-BR" sz="3600" dirty="0"/>
              <a:t> &lt;- </a:t>
            </a:r>
            <a:r>
              <a:rPr lang="pt-BR" sz="3600" dirty="0" err="1"/>
              <a:t>bfi</a:t>
            </a:r>
            <a:r>
              <a:rPr lang="pt-BR" sz="3600" dirty="0"/>
              <a:t> %&gt;% </a:t>
            </a:r>
          </a:p>
          <a:p>
            <a:r>
              <a:rPr lang="pt-BR" sz="3600" dirty="0"/>
              <a:t>  </a:t>
            </a:r>
            <a:r>
              <a:rPr lang="pt-BR" sz="3600" dirty="0" err="1"/>
              <a:t>filter</a:t>
            </a:r>
            <a:r>
              <a:rPr lang="pt-BR" sz="3600" dirty="0"/>
              <a:t>(</a:t>
            </a:r>
            <a:r>
              <a:rPr lang="pt-BR" sz="3600" dirty="0" err="1"/>
              <a:t>if_all</a:t>
            </a:r>
            <a:r>
              <a:rPr lang="pt-BR" sz="3600" dirty="0"/>
              <a:t>(</a:t>
            </a:r>
            <a:r>
              <a:rPr lang="pt-BR" sz="3600" dirty="0" err="1"/>
              <a:t>everything</a:t>
            </a:r>
            <a:r>
              <a:rPr lang="pt-BR" sz="3600" dirty="0"/>
              <a:t>(), ~ !is.na(.x)))</a:t>
            </a:r>
          </a:p>
          <a:p>
            <a:endParaRPr lang="pt-BR" sz="3600" dirty="0"/>
          </a:p>
        </p:txBody>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Big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five</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time!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
        <p:nvSpPr>
          <p:cNvPr id="13"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Tree>
    <p:extLst>
      <p:ext uri="{BB962C8B-B14F-4D97-AF65-F5344CB8AC3E}">
        <p14:creationId xmlns:p14="http://schemas.microsoft.com/office/powerpoint/2010/main" val="35558482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AEB5C11-6B3E-4B30-B334-38F28382224D}"/>
              </a:ext>
            </a:extLst>
          </p:cNvPr>
          <p:cNvSpPr txBox="1"/>
          <p:nvPr/>
        </p:nvSpPr>
        <p:spPr>
          <a:xfrm>
            <a:off x="1035584" y="2938821"/>
            <a:ext cx="16086266" cy="5632311"/>
          </a:xfrm>
          <a:prstGeom prst="rect">
            <a:avLst/>
          </a:prstGeom>
          <a:noFill/>
        </p:spPr>
        <p:txBody>
          <a:bodyPr wrap="square">
            <a:spAutoFit/>
          </a:bodyPr>
          <a:lstStyle/>
          <a:p>
            <a:r>
              <a:rPr lang="pt-BR" sz="3600" b="1" dirty="0"/>
              <a:t># E se quiséssemos filtrar os dados para ter um banco de dados com informações de pessoas que tem respostas nas variáveis SES?</a:t>
            </a:r>
          </a:p>
          <a:p>
            <a:r>
              <a:rPr lang="pt-BR" sz="3600" dirty="0" err="1"/>
              <a:t>bfi_na_edu</a:t>
            </a:r>
            <a:r>
              <a:rPr lang="pt-BR" sz="3600" dirty="0"/>
              <a:t> &lt;- </a:t>
            </a:r>
            <a:r>
              <a:rPr lang="pt-BR" sz="3600" dirty="0" err="1"/>
              <a:t>bfi</a:t>
            </a:r>
            <a:r>
              <a:rPr lang="pt-BR" sz="3600" dirty="0"/>
              <a:t> %&gt;% </a:t>
            </a:r>
          </a:p>
          <a:p>
            <a:r>
              <a:rPr lang="pt-BR" sz="3600" dirty="0"/>
              <a:t>  </a:t>
            </a:r>
            <a:r>
              <a:rPr lang="pt-BR" sz="3600" dirty="0" err="1"/>
              <a:t>filter</a:t>
            </a:r>
            <a:r>
              <a:rPr lang="pt-BR" sz="3600" dirty="0"/>
              <a:t>(!is.na(</a:t>
            </a:r>
            <a:r>
              <a:rPr lang="pt-BR" sz="3600" dirty="0" err="1"/>
              <a:t>education</a:t>
            </a:r>
            <a:r>
              <a:rPr lang="pt-BR" sz="3600" dirty="0"/>
              <a:t>))</a:t>
            </a:r>
          </a:p>
          <a:p>
            <a:r>
              <a:rPr lang="pt-BR" sz="3600" b="1" dirty="0">
                <a:solidFill>
                  <a:srgbClr val="AD6237"/>
                </a:solidFill>
              </a:rPr>
              <a:t># Temos um banco com N = 2577 participantes.</a:t>
            </a:r>
          </a:p>
          <a:p>
            <a:endParaRPr lang="pt-BR" sz="3600" dirty="0"/>
          </a:p>
          <a:p>
            <a:r>
              <a:rPr lang="pt-BR" sz="3600" b="1" dirty="0"/>
              <a:t># Vamos criar um banco de dados sem </a:t>
            </a:r>
            <a:r>
              <a:rPr lang="pt-BR" sz="3600" b="1" dirty="0" err="1"/>
              <a:t>missing</a:t>
            </a:r>
            <a:r>
              <a:rPr lang="pt-BR" sz="3600" b="1" dirty="0"/>
              <a:t> nas variáveis?</a:t>
            </a:r>
          </a:p>
          <a:p>
            <a:r>
              <a:rPr lang="pt-BR" sz="3600" dirty="0" err="1"/>
              <a:t>bfi_na_clean</a:t>
            </a:r>
            <a:r>
              <a:rPr lang="pt-BR" sz="3600" dirty="0"/>
              <a:t> &lt;- </a:t>
            </a:r>
            <a:r>
              <a:rPr lang="pt-BR" sz="3600" dirty="0" err="1"/>
              <a:t>bfi</a:t>
            </a:r>
            <a:r>
              <a:rPr lang="pt-BR" sz="3600" dirty="0"/>
              <a:t> %&gt;% </a:t>
            </a:r>
          </a:p>
          <a:p>
            <a:r>
              <a:rPr lang="pt-BR" sz="3600" dirty="0"/>
              <a:t>  </a:t>
            </a:r>
            <a:r>
              <a:rPr lang="pt-BR" sz="3600" dirty="0" err="1"/>
              <a:t>filter</a:t>
            </a:r>
            <a:r>
              <a:rPr lang="pt-BR" sz="3600" dirty="0"/>
              <a:t>(</a:t>
            </a:r>
            <a:r>
              <a:rPr lang="pt-BR" sz="3600" dirty="0" err="1"/>
              <a:t>if_all</a:t>
            </a:r>
            <a:r>
              <a:rPr lang="pt-BR" sz="3600" dirty="0"/>
              <a:t>(</a:t>
            </a:r>
            <a:r>
              <a:rPr lang="pt-BR" sz="3600" dirty="0" err="1"/>
              <a:t>everything</a:t>
            </a:r>
            <a:r>
              <a:rPr lang="pt-BR" sz="3600" dirty="0"/>
              <a:t>(), ~ !is.na(.x)))</a:t>
            </a:r>
          </a:p>
          <a:p>
            <a:r>
              <a:rPr lang="pt-BR" sz="3600" b="1" dirty="0">
                <a:solidFill>
                  <a:srgbClr val="AD6237"/>
                </a:solidFill>
              </a:rPr>
              <a:t># Temos um banco com N = 2236 participantes.</a:t>
            </a:r>
          </a:p>
        </p:txBody>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9"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Big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five</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time!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Tree>
    <p:extLst>
      <p:ext uri="{BB962C8B-B14F-4D97-AF65-F5344CB8AC3E}">
        <p14:creationId xmlns:p14="http://schemas.microsoft.com/office/powerpoint/2010/main" val="47130718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0"/>
            <a:ext cx="18288000" cy="10287000"/>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346075" y="7938165"/>
            <a:ext cx="13066296" cy="1477328"/>
          </a:xfrm>
          <a:prstGeom prst="rect">
            <a:avLst/>
          </a:prstGeom>
          <a:noFill/>
        </p:spPr>
        <p:txBody>
          <a:bodyPr wrap="square" rtlCol="0">
            <a:spAutoFit/>
          </a:bodyPr>
          <a:lstStyle/>
          <a:p>
            <a:pPr algn="r"/>
            <a:r>
              <a:rPr lang="pt-BR" sz="9000" dirty="0" err="1">
                <a:solidFill>
                  <a:schemeClr val="bg1"/>
                </a:solidFill>
                <a:latin typeface="Segoe UI Semibold" panose="020B0702040204020203" pitchFamily="34" charset="0"/>
                <a:cs typeface="Segoe UI Semibold" panose="020B0702040204020203" pitchFamily="34" charset="0"/>
              </a:rPr>
              <a:t>dplyr</a:t>
            </a:r>
            <a:r>
              <a:rPr lang="pt-BR" sz="9000" dirty="0">
                <a:solidFill>
                  <a:schemeClr val="bg1"/>
                </a:solidFill>
                <a:latin typeface="Segoe UI Semibold" panose="020B0702040204020203" pitchFamily="34" charset="0"/>
                <a:cs typeface="Segoe UI Semibold" panose="020B0702040204020203" pitchFamily="34" charset="0"/>
              </a:rPr>
              <a:t>::</a:t>
            </a:r>
            <a:r>
              <a:rPr lang="pt-BR" sz="9000" dirty="0" err="1">
                <a:solidFill>
                  <a:schemeClr val="bg1"/>
                </a:solidFill>
                <a:latin typeface="Segoe UI Semibold" panose="020B0702040204020203" pitchFamily="34" charset="0"/>
                <a:cs typeface="Segoe UI Semibold" panose="020B0702040204020203" pitchFamily="34" charset="0"/>
              </a:rPr>
              <a:t>arrange</a:t>
            </a:r>
            <a:endParaRPr lang="pt-BR" sz="90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70245137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46470" y="2944264"/>
            <a:ext cx="16273691" cy="2039351"/>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ordenar </a:t>
            </a:r>
            <a:r>
              <a:rPr lang="pt-BR" sz="4200" b="1" dirty="0">
                <a:solidFill>
                  <a:srgbClr val="AD6237"/>
                </a:solidFill>
                <a:latin typeface="Segoe UI" panose="020B0502040204020203" pitchFamily="34" charset="0"/>
                <a:cs typeface="Segoe UI" panose="020B0502040204020203" pitchFamily="34" charset="0"/>
              </a:rPr>
              <a:t>VALORES</a:t>
            </a:r>
            <a:endParaRPr lang="pt-BR" sz="3600" b="1" dirty="0">
              <a:solidFill>
                <a:srgbClr val="AD6237"/>
              </a:solidFill>
              <a:latin typeface="Segoe UI" panose="020B0502040204020203" pitchFamily="34" charset="0"/>
              <a:cs typeface="Segoe UI" panose="020B0502040204020203" pitchFamily="34" charset="0"/>
            </a:endParaRPr>
          </a:p>
          <a:p>
            <a:pPr>
              <a:buClr>
                <a:srgbClr val="AD6237"/>
              </a:buClr>
              <a:buFont typeface="Arial" panose="020B0604020202020204" pitchFamily="34" charset="0"/>
              <a:buChar char="•"/>
            </a:pPr>
            <a:r>
              <a:rPr lang="pt-BR" sz="3600" b="1" dirty="0">
                <a:solidFill>
                  <a:srgbClr val="04A07B"/>
                </a:solidFill>
                <a:latin typeface="Segoe UI" panose="020B0502040204020203" pitchFamily="34" charset="0"/>
                <a:cs typeface="Segoe UI" panose="020B0502040204020203" pitchFamily="34" charset="0"/>
              </a:rPr>
              <a:t> </a:t>
            </a:r>
            <a:r>
              <a:rPr lang="pt-BR" sz="3600" dirty="0">
                <a:latin typeface="Segoe UI" panose="020B0502040204020203" pitchFamily="34" charset="0"/>
                <a:cs typeface="Segoe UI" panose="020B0502040204020203" pitchFamily="34" charset="0"/>
              </a:rPr>
              <a:t>Por exemplo, ordenar com idades em forma crescente ou de acordo com variáveis como </a:t>
            </a:r>
            <a:r>
              <a:rPr lang="pt-BR" sz="3600" dirty="0" err="1">
                <a:latin typeface="Segoe UI" panose="020B0502040204020203" pitchFamily="34" charset="0"/>
                <a:cs typeface="Segoe UI" panose="020B0502040204020203" pitchFamily="34" charset="0"/>
              </a:rPr>
              <a:t>genero</a:t>
            </a:r>
            <a:endParaRPr lang="pt-BR" sz="3600" dirty="0">
              <a:latin typeface="Segoe UI" panose="020B0502040204020203" pitchFamily="34" charset="0"/>
              <a:cs typeface="Segoe UI" panose="020B0502040204020203" pitchFamily="34" charset="0"/>
            </a:endParaRPr>
          </a:p>
        </p:txBody>
      </p:sp>
      <p:sp>
        <p:nvSpPr>
          <p:cNvPr id="9" name="Espaço Reservado para Conteúdo 2"/>
          <p:cNvSpPr txBox="1">
            <a:spLocks/>
          </p:cNvSpPr>
          <p:nvPr/>
        </p:nvSpPr>
        <p:spPr>
          <a:xfrm>
            <a:off x="1046470" y="5104285"/>
            <a:ext cx="16273691" cy="4602081"/>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
                <a:srgbClr val="04A07B"/>
              </a:buClr>
              <a:buNone/>
            </a:pPr>
            <a:r>
              <a:rPr lang="pt-BR" sz="4000" b="1" dirty="0">
                <a:solidFill>
                  <a:srgbClr val="AD6237"/>
                </a:solidFill>
                <a:latin typeface="Segoe UI" panose="020B0502040204020203" pitchFamily="34" charset="0"/>
                <a:cs typeface="Segoe UI" panose="020B0502040204020203" pitchFamily="34" charset="0"/>
              </a:rPr>
              <a:t>COMO? </a:t>
            </a:r>
          </a:p>
          <a:p>
            <a:pPr marL="0" indent="0">
              <a:buClr>
                <a:srgbClr val="04A07B"/>
              </a:buClr>
              <a:buNone/>
            </a:pPr>
            <a:r>
              <a:rPr lang="pt-BR" sz="3200" b="1" dirty="0">
                <a:latin typeface="Segoe UI" panose="020B0502040204020203" pitchFamily="34" charset="0"/>
                <a:cs typeface="Segoe UI" panose="020B0502040204020203" pitchFamily="34" charset="0"/>
              </a:rPr>
              <a:t>#Vamos usar o mesmo banco de dados: </a:t>
            </a:r>
            <a:r>
              <a:rPr lang="pt-BR" sz="3200" b="1" dirty="0" err="1">
                <a:latin typeface="Segoe UI" panose="020B0502040204020203" pitchFamily="34" charset="0"/>
                <a:cs typeface="Segoe UI" panose="020B0502040204020203" pitchFamily="34" charset="0"/>
              </a:rPr>
              <a:t>bfi</a:t>
            </a:r>
            <a:endParaRPr lang="pt-BR" sz="3200" b="1" dirty="0">
              <a:latin typeface="Segoe UI" panose="020B0502040204020203" pitchFamily="34" charset="0"/>
              <a:cs typeface="Segoe UI" panose="020B0502040204020203" pitchFamily="34" charset="0"/>
            </a:endParaRPr>
          </a:p>
          <a:p>
            <a:pPr marL="0" indent="0">
              <a:buClr>
                <a:srgbClr val="04A07B"/>
              </a:buClr>
              <a:buNone/>
            </a:pPr>
            <a:r>
              <a:rPr lang="pt-BR" sz="3200" b="1" dirty="0">
                <a:latin typeface="Segoe UI" panose="020B0502040204020203" pitchFamily="34" charset="0"/>
                <a:cs typeface="Segoe UI" panose="020B0502040204020203" pitchFamily="34" charset="0"/>
              </a:rPr>
              <a:t># Ordene o banco de acordo com a variável </a:t>
            </a:r>
            <a:r>
              <a:rPr lang="pt-BR" sz="3200" b="1" dirty="0" err="1">
                <a:latin typeface="Segoe UI" panose="020B0502040204020203" pitchFamily="34" charset="0"/>
                <a:cs typeface="Segoe UI" panose="020B0502040204020203" pitchFamily="34" charset="0"/>
              </a:rPr>
              <a:t>gender</a:t>
            </a:r>
            <a:endParaRPr lang="pt-BR" sz="3200" b="1" dirty="0">
              <a:latin typeface="Segoe UI" panose="020B0502040204020203" pitchFamily="34" charset="0"/>
              <a:cs typeface="Segoe UI" panose="020B0502040204020203" pitchFamily="34" charset="0"/>
            </a:endParaRPr>
          </a:p>
          <a:p>
            <a:pPr marL="0" indent="0">
              <a:buClr>
                <a:srgbClr val="04A07B"/>
              </a:buClr>
              <a:buNone/>
            </a:pPr>
            <a:r>
              <a:rPr lang="pt-BR" sz="3200" dirty="0" err="1">
                <a:latin typeface="Segoe UI" panose="020B0502040204020203" pitchFamily="34" charset="0"/>
                <a:cs typeface="Segoe UI" panose="020B0502040204020203" pitchFamily="34" charset="0"/>
              </a:rPr>
              <a:t>bfi_gender_order</a:t>
            </a:r>
            <a:r>
              <a:rPr lang="pt-BR" sz="3200" dirty="0">
                <a:latin typeface="Segoe UI" panose="020B0502040204020203" pitchFamily="34" charset="0"/>
                <a:cs typeface="Segoe UI" panose="020B0502040204020203" pitchFamily="34" charset="0"/>
              </a:rPr>
              <a:t> &lt;- </a:t>
            </a:r>
            <a:r>
              <a:rPr lang="pt-BR" sz="3200" dirty="0" err="1">
                <a:latin typeface="Segoe UI" panose="020B0502040204020203" pitchFamily="34" charset="0"/>
                <a:cs typeface="Segoe UI" panose="020B0502040204020203" pitchFamily="34" charset="0"/>
              </a:rPr>
              <a:t>bfi</a:t>
            </a:r>
            <a:r>
              <a:rPr lang="pt-BR" sz="3200" dirty="0">
                <a:latin typeface="Segoe UI" panose="020B0502040204020203" pitchFamily="34" charset="0"/>
                <a:cs typeface="Segoe UI" panose="020B0502040204020203" pitchFamily="34" charset="0"/>
              </a:rPr>
              <a:t> %&gt;% </a:t>
            </a:r>
          </a:p>
          <a:p>
            <a:pPr marL="0" indent="0">
              <a:buClr>
                <a:srgbClr val="04A07B"/>
              </a:buClr>
              <a:buNone/>
            </a:pPr>
            <a:r>
              <a:rPr lang="pt-BR" sz="3200" dirty="0">
                <a:latin typeface="Segoe UI" panose="020B0502040204020203" pitchFamily="34" charset="0"/>
                <a:cs typeface="Segoe UI" panose="020B0502040204020203" pitchFamily="34" charset="0"/>
              </a:rPr>
              <a:t>  </a:t>
            </a:r>
            <a:r>
              <a:rPr lang="pt-BR" sz="3200" dirty="0" err="1">
                <a:latin typeface="Segoe UI" panose="020B0502040204020203" pitchFamily="34" charset="0"/>
                <a:cs typeface="Segoe UI" panose="020B0502040204020203" pitchFamily="34" charset="0"/>
              </a:rPr>
              <a:t>arrange</a:t>
            </a:r>
            <a:r>
              <a:rPr lang="pt-BR" sz="3200" dirty="0">
                <a:latin typeface="Segoe UI" panose="020B0502040204020203" pitchFamily="34" charset="0"/>
                <a:cs typeface="Segoe UI" panose="020B0502040204020203" pitchFamily="34" charset="0"/>
              </a:rPr>
              <a:t>(</a:t>
            </a:r>
            <a:r>
              <a:rPr lang="pt-BR" sz="3200" dirty="0" err="1">
                <a:latin typeface="Segoe UI" panose="020B0502040204020203" pitchFamily="34" charset="0"/>
                <a:cs typeface="Segoe UI" panose="020B0502040204020203" pitchFamily="34" charset="0"/>
              </a:rPr>
              <a:t>gender</a:t>
            </a:r>
            <a:r>
              <a:rPr lang="pt-BR" sz="3200" dirty="0">
                <a:latin typeface="Segoe UI" panose="020B0502040204020203" pitchFamily="34" charset="0"/>
                <a:cs typeface="Segoe UI" panose="020B0502040204020203" pitchFamily="34" charset="0"/>
              </a:rPr>
              <a:t>)</a:t>
            </a:r>
          </a:p>
          <a:p>
            <a:pPr marL="0" indent="0">
              <a:buClr>
                <a:srgbClr val="04A07B"/>
              </a:buClr>
              <a:buNone/>
            </a:pPr>
            <a:r>
              <a:rPr lang="pt-BR" sz="3200" dirty="0" err="1">
                <a:latin typeface="Segoe UI" panose="020B0502040204020203" pitchFamily="34" charset="0"/>
                <a:cs typeface="Segoe UI" panose="020B0502040204020203" pitchFamily="34" charset="0"/>
              </a:rPr>
              <a:t>View</a:t>
            </a:r>
            <a:r>
              <a:rPr lang="pt-BR" sz="3200" dirty="0">
                <a:latin typeface="Segoe UI" panose="020B0502040204020203" pitchFamily="34" charset="0"/>
                <a:cs typeface="Segoe UI" panose="020B0502040204020203" pitchFamily="34" charset="0"/>
              </a:rPr>
              <a:t>(</a:t>
            </a:r>
            <a:r>
              <a:rPr lang="pt-BR" sz="3200" dirty="0" err="1">
                <a:latin typeface="Segoe UI" panose="020B0502040204020203" pitchFamily="34" charset="0"/>
                <a:cs typeface="Segoe UI" panose="020B0502040204020203" pitchFamily="34" charset="0"/>
              </a:rPr>
              <a:t>bfi_gender_order</a:t>
            </a:r>
            <a:r>
              <a:rPr lang="pt-BR" sz="3200" dirty="0">
                <a:latin typeface="Segoe UI" panose="020B0502040204020203" pitchFamily="34" charset="0"/>
                <a:cs typeface="Segoe UI" panose="020B0502040204020203" pitchFamily="34" charset="0"/>
              </a:rPr>
              <a:t>)</a:t>
            </a:r>
          </a:p>
        </p:txBody>
      </p:sp>
      <p:sp>
        <p:nvSpPr>
          <p:cNvPr id="13"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4"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5"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6"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arrange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359025149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208961"/>
            <a:ext cx="16273691" cy="770019"/>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ordenar </a:t>
            </a:r>
            <a:r>
              <a:rPr lang="pt-BR" sz="4200" b="1" dirty="0">
                <a:solidFill>
                  <a:srgbClr val="AD6237"/>
                </a:solidFill>
                <a:latin typeface="Segoe UI" panose="020B0502040204020203" pitchFamily="34" charset="0"/>
                <a:cs typeface="Segoe UI" panose="020B0502040204020203" pitchFamily="34" charset="0"/>
              </a:rPr>
              <a:t>VALORES</a:t>
            </a:r>
            <a:endParaRPr lang="pt-BR" sz="3600" b="1" dirty="0">
              <a:solidFill>
                <a:srgbClr val="AD6237"/>
              </a:solidFill>
              <a:latin typeface="Segoe UI" panose="020B0502040204020203" pitchFamily="34" charset="0"/>
              <a:cs typeface="Segoe UI" panose="020B0502040204020203" pitchFamily="34" charset="0"/>
            </a:endParaRPr>
          </a:p>
        </p:txBody>
      </p:sp>
      <p:sp>
        <p:nvSpPr>
          <p:cNvPr id="9" name="Espaço Reservado para Conteúdo 2"/>
          <p:cNvSpPr txBox="1">
            <a:spLocks/>
          </p:cNvSpPr>
          <p:nvPr/>
        </p:nvSpPr>
        <p:spPr>
          <a:xfrm>
            <a:off x="985609" y="4352637"/>
            <a:ext cx="16273691" cy="5323976"/>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l"/>
            <a:r>
              <a:rPr lang="pt-BR" sz="3000" b="1" dirty="0">
                <a:latin typeface="Segoe UI" panose="020B0502040204020203" pitchFamily="34" charset="0"/>
                <a:cs typeface="Segoe UI" panose="020B0502040204020203" pitchFamily="34" charset="0"/>
              </a:rPr>
              <a:t># Ordena por ordem decrescente de idade e por ordem crescente gênero</a:t>
            </a:r>
            <a:r>
              <a:rPr lang="pt-BR" sz="3000" b="1" i="1" dirty="0">
                <a:latin typeface="Segoe UI" panose="020B0502040204020203" pitchFamily="34" charset="0"/>
                <a:cs typeface="Segoe UI" panose="020B0502040204020203" pitchFamily="34" charset="0"/>
              </a:rPr>
              <a:t>.</a:t>
            </a:r>
            <a:endParaRPr lang="pt-BR" sz="3000" b="1" dirty="0">
              <a:latin typeface="Segoe UI" panose="020B0502040204020203" pitchFamily="34" charset="0"/>
              <a:cs typeface="Segoe UI" panose="020B0502040204020203" pitchFamily="34" charset="0"/>
            </a:endParaRPr>
          </a:p>
          <a:p>
            <a:pPr algn="l"/>
            <a:r>
              <a:rPr lang="pt-BR" sz="3000" dirty="0" err="1">
                <a:latin typeface="Segoe UI" panose="020B0502040204020203" pitchFamily="34" charset="0"/>
                <a:cs typeface="Segoe UI" panose="020B0502040204020203" pitchFamily="34" charset="0"/>
              </a:rPr>
              <a:t>bfi_gender_age_order</a:t>
            </a:r>
            <a:r>
              <a:rPr lang="pt-BR" sz="3000" dirty="0">
                <a:latin typeface="Segoe UI" panose="020B0502040204020203" pitchFamily="34" charset="0"/>
                <a:cs typeface="Segoe UI" panose="020B0502040204020203" pitchFamily="34" charset="0"/>
              </a:rPr>
              <a:t> &lt;- </a:t>
            </a:r>
            <a:r>
              <a:rPr lang="pt-BR" sz="3000" dirty="0" err="1">
                <a:latin typeface="Segoe UI" panose="020B0502040204020203" pitchFamily="34" charset="0"/>
                <a:cs typeface="Segoe UI" panose="020B0502040204020203" pitchFamily="34" charset="0"/>
              </a:rPr>
              <a:t>bfi</a:t>
            </a:r>
            <a:r>
              <a:rPr lang="pt-BR" sz="3000" dirty="0">
                <a:latin typeface="Segoe UI" panose="020B0502040204020203" pitchFamily="34" charset="0"/>
                <a:cs typeface="Segoe UI" panose="020B0502040204020203" pitchFamily="34" charset="0"/>
              </a:rPr>
              <a:t> %&gt;% </a:t>
            </a:r>
            <a:r>
              <a:rPr lang="pt-BR" sz="3000" dirty="0" err="1" smtClean="0">
                <a:latin typeface="Segoe UI" panose="020B0502040204020203" pitchFamily="34" charset="0"/>
                <a:cs typeface="Segoe UI" panose="020B0502040204020203" pitchFamily="34" charset="0"/>
              </a:rPr>
              <a:t>arrange</a:t>
            </a:r>
            <a:r>
              <a:rPr lang="pt-BR" sz="3000" dirty="0" smtClean="0">
                <a:latin typeface="Segoe UI" panose="020B0502040204020203" pitchFamily="34" charset="0"/>
                <a:cs typeface="Segoe UI" panose="020B0502040204020203" pitchFamily="34" charset="0"/>
              </a:rPr>
              <a:t>(</a:t>
            </a:r>
            <a:r>
              <a:rPr lang="pt-BR" sz="3000" dirty="0" err="1" smtClean="0">
                <a:latin typeface="Segoe UI" panose="020B0502040204020203" pitchFamily="34" charset="0"/>
                <a:cs typeface="Segoe UI" panose="020B0502040204020203" pitchFamily="34" charset="0"/>
              </a:rPr>
              <a:t>desc</a:t>
            </a:r>
            <a:r>
              <a:rPr lang="pt-BR" sz="3000" dirty="0" smtClean="0">
                <a:latin typeface="Segoe UI" panose="020B0502040204020203" pitchFamily="34" charset="0"/>
                <a:cs typeface="Segoe UI" panose="020B0502040204020203" pitchFamily="34" charset="0"/>
              </a:rPr>
              <a:t>(age</a:t>
            </a:r>
            <a:r>
              <a:rPr lang="pt-BR" sz="3000" dirty="0">
                <a:latin typeface="Segoe UI" panose="020B0502040204020203" pitchFamily="34" charset="0"/>
                <a:cs typeface="Segoe UI" panose="020B0502040204020203" pitchFamily="34" charset="0"/>
              </a:rPr>
              <a:t>), </a:t>
            </a:r>
            <a:r>
              <a:rPr lang="pt-BR" sz="3000" dirty="0" err="1">
                <a:latin typeface="Segoe UI" panose="020B0502040204020203" pitchFamily="34" charset="0"/>
                <a:cs typeface="Segoe UI" panose="020B0502040204020203" pitchFamily="34" charset="0"/>
              </a:rPr>
              <a:t>gender</a:t>
            </a:r>
            <a:r>
              <a:rPr lang="pt-BR" sz="3000" dirty="0" smtClean="0">
                <a:latin typeface="Segoe UI" panose="020B0502040204020203" pitchFamily="34" charset="0"/>
                <a:cs typeface="Segoe UI" panose="020B0502040204020203" pitchFamily="34" charset="0"/>
              </a:rPr>
              <a:t>)</a:t>
            </a:r>
          </a:p>
          <a:p>
            <a:pPr algn="l"/>
            <a:endParaRPr lang="pt-BR" sz="3000" dirty="0">
              <a:latin typeface="Segoe UI" panose="020B0502040204020203" pitchFamily="34" charset="0"/>
              <a:cs typeface="Segoe UI" panose="020B0502040204020203" pitchFamily="34" charset="0"/>
            </a:endParaRPr>
          </a:p>
          <a:p>
            <a:pPr algn="l"/>
            <a:r>
              <a:rPr lang="pt-BR" sz="3000" dirty="0" err="1">
                <a:latin typeface="Segoe UI" panose="020B0502040204020203" pitchFamily="34" charset="0"/>
                <a:cs typeface="Segoe UI" panose="020B0502040204020203" pitchFamily="34" charset="0"/>
              </a:rPr>
              <a:t>bfi_gender_age_order</a:t>
            </a:r>
            <a:endParaRPr lang="pt-BR" sz="3000" dirty="0">
              <a:latin typeface="Segoe UI" panose="020B0502040204020203" pitchFamily="34" charset="0"/>
              <a:cs typeface="Segoe UI" panose="020B0502040204020203" pitchFamily="34" charset="0"/>
            </a:endParaRPr>
          </a:p>
          <a:p>
            <a:pPr algn="l"/>
            <a:endParaRPr lang="pt-BR" sz="3000" dirty="0">
              <a:latin typeface="Segoe UI" panose="020B0502040204020203" pitchFamily="34" charset="0"/>
              <a:cs typeface="Segoe UI" panose="020B0502040204020203" pitchFamily="34" charset="0"/>
            </a:endParaRPr>
          </a:p>
          <a:p>
            <a:pPr algn="l"/>
            <a:r>
              <a:rPr lang="pt-BR" sz="3000" b="1" dirty="0">
                <a:latin typeface="Segoe UI" panose="020B0502040204020203" pitchFamily="34" charset="0"/>
                <a:cs typeface="Segoe UI" panose="020B0502040204020203" pitchFamily="34" charset="0"/>
              </a:rPr>
              <a:t># Ordenando pelas variáveis que tem muitos campos vazios ou NA </a:t>
            </a:r>
          </a:p>
          <a:p>
            <a:pPr algn="l"/>
            <a:r>
              <a:rPr lang="en-US" sz="3000" dirty="0" err="1">
                <a:solidFill>
                  <a:srgbClr val="333333"/>
                </a:solidFill>
                <a:latin typeface="Segoe UI" panose="020B0502040204020203" pitchFamily="34" charset="0"/>
                <a:cs typeface="Segoe UI" panose="020B0502040204020203" pitchFamily="34" charset="0"/>
              </a:rPr>
              <a:t>bfi</a:t>
            </a:r>
            <a:r>
              <a:rPr lang="en-US" sz="3000" dirty="0">
                <a:solidFill>
                  <a:srgbClr val="333333"/>
                </a:solidFill>
                <a:latin typeface="Segoe UI" panose="020B0502040204020203" pitchFamily="34" charset="0"/>
                <a:cs typeface="Segoe UI" panose="020B0502040204020203" pitchFamily="34" charset="0"/>
              </a:rPr>
              <a:t>%&gt;% arrange(desc(is.na(education)))%&gt;% </a:t>
            </a:r>
            <a:r>
              <a:rPr lang="en-US" sz="3000" dirty="0" smtClean="0">
                <a:solidFill>
                  <a:srgbClr val="333333"/>
                </a:solidFill>
                <a:latin typeface="Segoe UI" panose="020B0502040204020203" pitchFamily="34" charset="0"/>
                <a:cs typeface="Segoe UI" panose="020B0502040204020203" pitchFamily="34" charset="0"/>
              </a:rPr>
              <a:t>glimpse()</a:t>
            </a:r>
            <a:endParaRPr lang="pt-BR" sz="3000" dirty="0">
              <a:latin typeface="Segoe UI" panose="020B0502040204020203" pitchFamily="34" charset="0"/>
              <a:cs typeface="Segoe UI" panose="020B0502040204020203" pitchFamily="34" charset="0"/>
            </a:endParaRP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arrange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110208831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111287"/>
            <a:ext cx="16273691" cy="770019"/>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ordenar </a:t>
            </a:r>
            <a:r>
              <a:rPr lang="pt-BR" sz="4200" b="1" dirty="0">
                <a:solidFill>
                  <a:srgbClr val="AD6237"/>
                </a:solidFill>
                <a:latin typeface="Segoe UI" panose="020B0502040204020203" pitchFamily="34" charset="0"/>
                <a:cs typeface="Segoe UI" panose="020B0502040204020203" pitchFamily="34" charset="0"/>
              </a:rPr>
              <a:t>VALORES</a:t>
            </a:r>
            <a:endParaRPr lang="pt-BR" sz="3600" b="1" dirty="0">
              <a:solidFill>
                <a:srgbClr val="AD6237"/>
              </a:solidFill>
              <a:latin typeface="Segoe UI" panose="020B0502040204020203" pitchFamily="34" charset="0"/>
              <a:cs typeface="Segoe UI" panose="020B0502040204020203" pitchFamily="34" charset="0"/>
            </a:endParaRPr>
          </a:p>
        </p:txBody>
      </p:sp>
      <p:sp>
        <p:nvSpPr>
          <p:cNvPr id="9" name="Espaço Reservado para Conteúdo 2"/>
          <p:cNvSpPr txBox="1">
            <a:spLocks/>
          </p:cNvSpPr>
          <p:nvPr/>
        </p:nvSpPr>
        <p:spPr>
          <a:xfrm>
            <a:off x="1035584" y="4343815"/>
            <a:ext cx="16273691" cy="5323976"/>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l"/>
            <a:r>
              <a:rPr lang="pt-BR" sz="3000" b="1" dirty="0">
                <a:latin typeface="Segoe UI" panose="020B0502040204020203" pitchFamily="34" charset="0"/>
                <a:cs typeface="Segoe UI" panose="020B0502040204020203" pitchFamily="34" charset="0"/>
              </a:rPr>
              <a:t># Filtra as mulheres de 30 anos e ordena por escolaridade.</a:t>
            </a:r>
          </a:p>
          <a:p>
            <a:pPr algn="l"/>
            <a:r>
              <a:rPr lang="pt-BR" sz="3000" dirty="0" err="1">
                <a:latin typeface="Segoe UI" panose="020B0502040204020203" pitchFamily="34" charset="0"/>
                <a:cs typeface="Segoe UI" panose="020B0502040204020203" pitchFamily="34" charset="0"/>
              </a:rPr>
              <a:t>bfi</a:t>
            </a:r>
            <a:r>
              <a:rPr lang="pt-BR" sz="3000" dirty="0">
                <a:latin typeface="Segoe UI" panose="020B0502040204020203" pitchFamily="34" charset="0"/>
                <a:cs typeface="Segoe UI" panose="020B0502040204020203" pitchFamily="34" charset="0"/>
              </a:rPr>
              <a:t> %&gt;% </a:t>
            </a:r>
          </a:p>
          <a:p>
            <a:pPr algn="l"/>
            <a:r>
              <a:rPr lang="pt-BR" sz="3000" dirty="0">
                <a:latin typeface="Segoe UI" panose="020B0502040204020203" pitchFamily="34" charset="0"/>
                <a:cs typeface="Segoe UI" panose="020B0502040204020203" pitchFamily="34" charset="0"/>
              </a:rPr>
              <a:t>  </a:t>
            </a:r>
            <a:r>
              <a:rPr lang="pt-BR" sz="3000" dirty="0" err="1">
                <a:latin typeface="Segoe UI" panose="020B0502040204020203" pitchFamily="34" charset="0"/>
                <a:cs typeface="Segoe UI" panose="020B0502040204020203" pitchFamily="34" charset="0"/>
              </a:rPr>
              <a:t>filter</a:t>
            </a:r>
            <a:r>
              <a:rPr lang="pt-BR" sz="3000" dirty="0">
                <a:latin typeface="Segoe UI" panose="020B0502040204020203" pitchFamily="34" charset="0"/>
                <a:cs typeface="Segoe UI" panose="020B0502040204020203" pitchFamily="34" charset="0"/>
              </a:rPr>
              <a:t>(</a:t>
            </a:r>
            <a:r>
              <a:rPr lang="pt-BR" sz="3000" dirty="0" err="1">
                <a:latin typeface="Segoe UI" panose="020B0502040204020203" pitchFamily="34" charset="0"/>
                <a:cs typeface="Segoe UI" panose="020B0502040204020203" pitchFamily="34" charset="0"/>
              </a:rPr>
              <a:t>gender</a:t>
            </a:r>
            <a:r>
              <a:rPr lang="pt-BR" sz="3000" dirty="0">
                <a:latin typeface="Segoe UI" panose="020B0502040204020203" pitchFamily="34" charset="0"/>
                <a:cs typeface="Segoe UI" panose="020B0502040204020203" pitchFamily="34" charset="0"/>
              </a:rPr>
              <a:t> == 2 &amp; age ==30) %&gt;% </a:t>
            </a:r>
          </a:p>
          <a:p>
            <a:pPr algn="l"/>
            <a:r>
              <a:rPr lang="pt-BR" sz="3000" dirty="0">
                <a:latin typeface="Segoe UI" panose="020B0502040204020203" pitchFamily="34" charset="0"/>
                <a:cs typeface="Segoe UI" panose="020B0502040204020203" pitchFamily="34" charset="0"/>
              </a:rPr>
              <a:t>  </a:t>
            </a:r>
            <a:r>
              <a:rPr lang="pt-BR" sz="3000" dirty="0" err="1">
                <a:latin typeface="Segoe UI" panose="020B0502040204020203" pitchFamily="34" charset="0"/>
                <a:cs typeface="Segoe UI" panose="020B0502040204020203" pitchFamily="34" charset="0"/>
              </a:rPr>
              <a:t>arrange</a:t>
            </a:r>
            <a:r>
              <a:rPr lang="pt-BR" sz="3000" dirty="0">
                <a:latin typeface="Segoe UI" panose="020B0502040204020203" pitchFamily="34" charset="0"/>
                <a:cs typeface="Segoe UI" panose="020B0502040204020203" pitchFamily="34" charset="0"/>
              </a:rPr>
              <a:t>(</a:t>
            </a:r>
            <a:r>
              <a:rPr lang="pt-BR" sz="3000" dirty="0" err="1">
                <a:latin typeface="Segoe UI" panose="020B0502040204020203" pitchFamily="34" charset="0"/>
                <a:cs typeface="Segoe UI" panose="020B0502040204020203" pitchFamily="34" charset="0"/>
              </a:rPr>
              <a:t>education</a:t>
            </a:r>
            <a:r>
              <a:rPr lang="pt-BR" sz="3000" dirty="0">
                <a:latin typeface="Segoe UI" panose="020B0502040204020203" pitchFamily="34" charset="0"/>
                <a:cs typeface="Segoe UI" panose="020B0502040204020203" pitchFamily="34" charset="0"/>
              </a:rPr>
              <a:t>)</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filter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arrange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426801550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000490"/>
            <a:ext cx="16273691" cy="2039351"/>
          </a:xfrm>
        </p:spPr>
        <p:txBody>
          <a:bodyPr>
            <a:noAutofit/>
          </a:bodyPr>
          <a:lstStyle/>
          <a:p>
            <a:pPr marL="0" indent="0">
              <a:buClr>
                <a:srgbClr val="AD6237"/>
              </a:buClr>
              <a:buNone/>
            </a:pPr>
            <a:r>
              <a:rPr lang="pt-BR" sz="4200" dirty="0" smtClean="0">
                <a:latin typeface="Inter" panose="020B0604020202020204" charset="0"/>
                <a:ea typeface="Inter" panose="020B0604020202020204" charset="0"/>
                <a:cs typeface="Segoe UI" panose="020B0502040204020203" pitchFamily="34" charset="0"/>
              </a:rPr>
              <a:t>Tem </a:t>
            </a:r>
            <a:r>
              <a:rPr lang="pt-BR" sz="4200" dirty="0">
                <a:latin typeface="Inter" panose="020B0604020202020204" charset="0"/>
                <a:ea typeface="Inter" panose="020B0604020202020204" charset="0"/>
                <a:cs typeface="Segoe UI" panose="020B0502040204020203" pitchFamily="34" charset="0"/>
              </a:rPr>
              <a:t>boas ferramentas para manusear variáveis e bancos de </a:t>
            </a:r>
            <a:r>
              <a:rPr lang="pt-BR" sz="4200" dirty="0" smtClean="0">
                <a:latin typeface="Inter" panose="020B0604020202020204" charset="0"/>
                <a:ea typeface="Inter" panose="020B0604020202020204" charset="0"/>
                <a:cs typeface="Segoe UI" panose="020B0502040204020203" pitchFamily="34" charset="0"/>
              </a:rPr>
              <a:t>dados. Tem </a:t>
            </a:r>
            <a:r>
              <a:rPr lang="pt-BR" sz="4200" dirty="0">
                <a:latin typeface="Inter" panose="020B0604020202020204" charset="0"/>
                <a:ea typeface="Inter" panose="020B0604020202020204" charset="0"/>
                <a:cs typeface="Segoe UI" panose="020B0502040204020203" pitchFamily="34" charset="0"/>
              </a:rPr>
              <a:t>seis </a:t>
            </a:r>
            <a:r>
              <a:rPr lang="pt-BR" sz="4200" b="1" dirty="0">
                <a:solidFill>
                  <a:srgbClr val="AD6237"/>
                </a:solidFill>
                <a:latin typeface="Inter" panose="020B0604020202020204" charset="0"/>
                <a:ea typeface="Inter" panose="020B0604020202020204" charset="0"/>
                <a:cs typeface="Segoe UI" panose="020B0502040204020203" pitchFamily="34" charset="0"/>
              </a:rPr>
              <a:t>“verbos”</a:t>
            </a:r>
            <a:r>
              <a:rPr lang="pt-BR" sz="4200" dirty="0">
                <a:solidFill>
                  <a:srgbClr val="AD6237"/>
                </a:solidFill>
                <a:latin typeface="Inter" panose="020B0604020202020204" charset="0"/>
                <a:ea typeface="Inter" panose="020B0604020202020204" charset="0"/>
                <a:cs typeface="Segoe UI" panose="020B0502040204020203" pitchFamily="34" charset="0"/>
              </a:rPr>
              <a:t>: </a:t>
            </a:r>
          </a:p>
        </p:txBody>
      </p:sp>
      <p:sp>
        <p:nvSpPr>
          <p:cNvPr id="5" name="Retângulo 4"/>
          <p:cNvSpPr/>
          <p:nvPr/>
        </p:nvSpPr>
        <p:spPr>
          <a:xfrm>
            <a:off x="15013952" y="9288466"/>
            <a:ext cx="2306209" cy="461665"/>
          </a:xfrm>
          <a:prstGeom prst="rect">
            <a:avLst/>
          </a:prstGeom>
        </p:spPr>
        <p:txBody>
          <a:bodyPr wrap="none">
            <a:spAutoFit/>
          </a:bodyPr>
          <a:lstStyle/>
          <a:p>
            <a:r>
              <a:rPr lang="pt-BR" sz="2400" dirty="0"/>
              <a:t>Fonte: </a:t>
            </a:r>
            <a:r>
              <a:rPr lang="pt-BR" sz="2400" dirty="0" err="1"/>
              <a:t>Rladies</a:t>
            </a:r>
            <a:r>
              <a:rPr lang="pt-BR" sz="2400" dirty="0"/>
              <a:t> SP</a:t>
            </a:r>
          </a:p>
        </p:txBody>
      </p:sp>
      <p:sp>
        <p:nvSpPr>
          <p:cNvPr id="4" name="Retângulo 3"/>
          <p:cNvSpPr/>
          <p:nvPr/>
        </p:nvSpPr>
        <p:spPr>
          <a:xfrm>
            <a:off x="1035584" y="5041856"/>
            <a:ext cx="7498816" cy="3416320"/>
          </a:xfrm>
          <a:prstGeom prst="rect">
            <a:avLst/>
          </a:prstGeom>
        </p:spPr>
        <p:txBody>
          <a:bodyPr wrap="square">
            <a:spAutoFit/>
          </a:bodyPr>
          <a:lstStyle/>
          <a:p>
            <a:pPr>
              <a:lnSpc>
                <a:spcPct val="150000"/>
              </a:lnSpc>
            </a:pPr>
            <a:r>
              <a:rPr lang="pt-BR" sz="3600" b="1" dirty="0" err="1">
                <a:latin typeface="Inter" panose="020B0604020202020204" charset="0"/>
                <a:ea typeface="Inter" panose="020B0604020202020204" charset="0"/>
                <a:cs typeface="Segoe UI" panose="020B0502040204020203" pitchFamily="34" charset="0"/>
              </a:rPr>
              <a:t>filter</a:t>
            </a:r>
            <a:r>
              <a:rPr lang="pt-BR" sz="3600" dirty="0">
                <a:latin typeface="Inter" panose="020B0604020202020204" charset="0"/>
                <a:ea typeface="Inter" panose="020B0604020202020204" charset="0"/>
                <a:cs typeface="Segoe UI" panose="020B0502040204020203" pitchFamily="34" charset="0"/>
              </a:rPr>
              <a:t>(): seleciona linhas</a:t>
            </a:r>
          </a:p>
          <a:p>
            <a:pPr>
              <a:lnSpc>
                <a:spcPct val="150000"/>
              </a:lnSpc>
            </a:pPr>
            <a:r>
              <a:rPr lang="pt-BR" sz="3600" b="1" dirty="0" err="1">
                <a:latin typeface="Inter" panose="020B0604020202020204" charset="0"/>
                <a:ea typeface="Inter" panose="020B0604020202020204" charset="0"/>
                <a:cs typeface="Segoe UI" panose="020B0502040204020203" pitchFamily="34" charset="0"/>
              </a:rPr>
              <a:t>arrange</a:t>
            </a:r>
            <a:r>
              <a:rPr lang="pt-BR" sz="3600" dirty="0">
                <a:latin typeface="Inter" panose="020B0604020202020204" charset="0"/>
                <a:ea typeface="Inter" panose="020B0604020202020204" charset="0"/>
                <a:cs typeface="Segoe UI" panose="020B0502040204020203" pitchFamily="34" charset="0"/>
              </a:rPr>
              <a:t>(): ordena de acordo com uma ou mais colunas</a:t>
            </a:r>
          </a:p>
          <a:p>
            <a:pPr>
              <a:lnSpc>
                <a:spcPct val="150000"/>
              </a:lnSpc>
            </a:pPr>
            <a:r>
              <a:rPr lang="pt-BR" sz="3600" b="1" dirty="0" err="1">
                <a:latin typeface="Inter" panose="020B0604020202020204" charset="0"/>
                <a:ea typeface="Inter" panose="020B0604020202020204" charset="0"/>
                <a:cs typeface="Segoe UI" panose="020B0502040204020203" pitchFamily="34" charset="0"/>
              </a:rPr>
              <a:t>select</a:t>
            </a:r>
            <a:r>
              <a:rPr lang="pt-BR" sz="3600" dirty="0">
                <a:latin typeface="Inter" panose="020B0604020202020204" charset="0"/>
                <a:ea typeface="Inter" panose="020B0604020202020204" charset="0"/>
                <a:cs typeface="Segoe UI" panose="020B0502040204020203" pitchFamily="34" charset="0"/>
              </a:rPr>
              <a:t>(): seleciona colunas</a:t>
            </a:r>
          </a:p>
        </p:txBody>
      </p:sp>
      <p:sp>
        <p:nvSpPr>
          <p:cNvPr id="6" name="Retângulo 5"/>
          <p:cNvSpPr/>
          <p:nvPr/>
        </p:nvSpPr>
        <p:spPr>
          <a:xfrm>
            <a:off x="9111343" y="5050482"/>
            <a:ext cx="8039846" cy="3416320"/>
          </a:xfrm>
          <a:prstGeom prst="rect">
            <a:avLst/>
          </a:prstGeom>
        </p:spPr>
        <p:txBody>
          <a:bodyPr wrap="square">
            <a:spAutoFit/>
          </a:bodyPr>
          <a:lstStyle/>
          <a:p>
            <a:pPr>
              <a:lnSpc>
                <a:spcPct val="150000"/>
              </a:lnSpc>
            </a:pPr>
            <a:r>
              <a:rPr lang="pt-BR" sz="3600" b="1" dirty="0" err="1">
                <a:solidFill>
                  <a:srgbClr val="AD6237"/>
                </a:solidFill>
                <a:latin typeface="Inter" panose="020B0604020202020204" charset="0"/>
                <a:ea typeface="Inter" panose="020B0604020202020204" charset="0"/>
                <a:cs typeface="Segoe UI" panose="020B0502040204020203" pitchFamily="34" charset="0"/>
              </a:rPr>
              <a:t>mutate</a:t>
            </a:r>
            <a:r>
              <a:rPr lang="pt-BR" sz="3600" dirty="0">
                <a:solidFill>
                  <a:srgbClr val="AD6237"/>
                </a:solidFill>
                <a:latin typeface="Inter" panose="020B0604020202020204" charset="0"/>
                <a:ea typeface="Inter" panose="020B0604020202020204" charset="0"/>
                <a:cs typeface="Segoe UI" panose="020B0502040204020203" pitchFamily="34" charset="0"/>
              </a:rPr>
              <a:t>(): cria/modifica colunas</a:t>
            </a:r>
          </a:p>
          <a:p>
            <a:pPr>
              <a:lnSpc>
                <a:spcPct val="150000"/>
              </a:lnSpc>
            </a:pPr>
            <a:r>
              <a:rPr lang="pt-BR" sz="3600" b="1" dirty="0" err="1">
                <a:solidFill>
                  <a:srgbClr val="AD6237"/>
                </a:solidFill>
                <a:latin typeface="Inter" panose="020B0604020202020204" charset="0"/>
                <a:ea typeface="Inter" panose="020B0604020202020204" charset="0"/>
                <a:cs typeface="Segoe UI" panose="020B0502040204020203" pitchFamily="34" charset="0"/>
              </a:rPr>
              <a:t>summarise</a:t>
            </a:r>
            <a:r>
              <a:rPr lang="pt-BR" sz="3600" dirty="0">
                <a:solidFill>
                  <a:srgbClr val="AD6237"/>
                </a:solidFill>
                <a:latin typeface="Inter" panose="020B0604020202020204" charset="0"/>
                <a:ea typeface="Inter" panose="020B0604020202020204" charset="0"/>
                <a:cs typeface="Segoe UI" panose="020B0502040204020203" pitchFamily="34" charset="0"/>
              </a:rPr>
              <a:t>(): sumariza/agrega colunas</a:t>
            </a:r>
            <a:br>
              <a:rPr lang="pt-BR" sz="3600" dirty="0">
                <a:solidFill>
                  <a:srgbClr val="AD6237"/>
                </a:solidFill>
                <a:latin typeface="Inter" panose="020B0604020202020204" charset="0"/>
                <a:ea typeface="Inter" panose="020B0604020202020204" charset="0"/>
                <a:cs typeface="Segoe UI" panose="020B0502040204020203" pitchFamily="34" charset="0"/>
              </a:rPr>
            </a:br>
            <a:r>
              <a:rPr lang="pt-BR" sz="3600" b="1" dirty="0" err="1">
                <a:solidFill>
                  <a:srgbClr val="AD6237"/>
                </a:solidFill>
                <a:latin typeface="Inter" panose="020B0604020202020204" charset="0"/>
                <a:ea typeface="Inter" panose="020B0604020202020204" charset="0"/>
                <a:cs typeface="Segoe UI" panose="020B0502040204020203" pitchFamily="34" charset="0"/>
              </a:rPr>
              <a:t>group_by</a:t>
            </a:r>
            <a:r>
              <a:rPr lang="pt-BR" sz="3600" dirty="0">
                <a:solidFill>
                  <a:srgbClr val="AD6237"/>
                </a:solidFill>
                <a:latin typeface="Inter" panose="020B0604020202020204" charset="0"/>
                <a:ea typeface="Inter" panose="020B0604020202020204" charset="0"/>
                <a:cs typeface="Segoe UI" panose="020B0502040204020203" pitchFamily="34" charset="0"/>
              </a:rPr>
              <a:t>(): agrupa colunas</a:t>
            </a:r>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dirty="0" smtClean="0">
                <a:solidFill>
                  <a:srgbClr val="AD6237"/>
                </a:solidFill>
                <a:latin typeface="Inter" panose="020B0604020202020204" charset="0"/>
                <a:ea typeface="Inter" panose="020B0604020202020204" charset="0"/>
                <a:cs typeface="Segoe UI Semibold" panose="020B0702040204020203" pitchFamily="34" charset="0"/>
              </a:rPr>
              <a:t>DPLYR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408390692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0" y="0"/>
            <a:ext cx="18288000" cy="10287000"/>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346075" y="7938165"/>
            <a:ext cx="13066296" cy="1477328"/>
          </a:xfrm>
          <a:prstGeom prst="rect">
            <a:avLst/>
          </a:prstGeom>
          <a:noFill/>
        </p:spPr>
        <p:txBody>
          <a:bodyPr wrap="square" rtlCol="0">
            <a:spAutoFit/>
          </a:bodyPr>
          <a:lstStyle/>
          <a:p>
            <a:pPr algn="r"/>
            <a:r>
              <a:rPr lang="pt-BR" sz="9000" dirty="0" err="1">
                <a:solidFill>
                  <a:schemeClr val="bg1"/>
                </a:solidFill>
                <a:latin typeface="Segoe UI Semibold" panose="020B0702040204020203" pitchFamily="34" charset="0"/>
                <a:cs typeface="Segoe UI Semibold" panose="020B0702040204020203" pitchFamily="34" charset="0"/>
              </a:rPr>
              <a:t>dplyr</a:t>
            </a:r>
            <a:r>
              <a:rPr lang="pt-BR" sz="9000" dirty="0">
                <a:solidFill>
                  <a:schemeClr val="bg1"/>
                </a:solidFill>
                <a:latin typeface="Segoe UI Semibold" panose="020B0702040204020203" pitchFamily="34" charset="0"/>
                <a:cs typeface="Segoe UI Semibold" panose="020B0702040204020203" pitchFamily="34" charset="0"/>
              </a:rPr>
              <a:t>::</a:t>
            </a:r>
            <a:r>
              <a:rPr lang="pt-BR" sz="9000" dirty="0" err="1">
                <a:solidFill>
                  <a:schemeClr val="bg1"/>
                </a:solidFill>
                <a:latin typeface="Segoe UI Semibold" panose="020B0702040204020203" pitchFamily="34" charset="0"/>
                <a:cs typeface="Segoe UI Semibold" panose="020B0702040204020203" pitchFamily="34" charset="0"/>
              </a:rPr>
              <a:t>mutate</a:t>
            </a:r>
            <a:endParaRPr lang="pt-BR" sz="90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64015833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9586" y="3092199"/>
            <a:ext cx="16273691" cy="808613"/>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Cria ou modifica </a:t>
            </a:r>
            <a:r>
              <a:rPr lang="pt-BR" sz="4200" b="1" dirty="0">
                <a:solidFill>
                  <a:srgbClr val="AD6237"/>
                </a:solidFill>
                <a:latin typeface="Segoe UI" panose="020B0502040204020203" pitchFamily="34" charset="0"/>
                <a:cs typeface="Segoe UI" panose="020B0502040204020203" pitchFamily="34" charset="0"/>
              </a:rPr>
              <a:t>VARIÁVEIS/COLUNAS</a:t>
            </a:r>
            <a:endParaRPr lang="pt-BR" sz="3600" b="1" dirty="0">
              <a:solidFill>
                <a:srgbClr val="AD6237"/>
              </a:solidFill>
              <a:latin typeface="Segoe UI" panose="020B0502040204020203" pitchFamily="34" charset="0"/>
              <a:cs typeface="Segoe UI" panose="020B0502040204020203" pitchFamily="34" charset="0"/>
            </a:endParaRPr>
          </a:p>
        </p:txBody>
      </p:sp>
      <p:sp>
        <p:nvSpPr>
          <p:cNvPr id="10" name="CaixaDeTexto 9">
            <a:extLst>
              <a:ext uri="{FF2B5EF4-FFF2-40B4-BE49-F238E27FC236}">
                <a16:creationId xmlns:a16="http://schemas.microsoft.com/office/drawing/2014/main" id="{ABB314C5-6F2E-4A57-AD39-803B13287CA6}"/>
              </a:ext>
            </a:extLst>
          </p:cNvPr>
          <p:cNvSpPr txBox="1"/>
          <p:nvPr/>
        </p:nvSpPr>
        <p:spPr>
          <a:xfrm>
            <a:off x="1072245" y="4381980"/>
            <a:ext cx="16273689" cy="3970318"/>
          </a:xfrm>
          <a:prstGeom prst="rect">
            <a:avLst/>
          </a:prstGeom>
          <a:noFill/>
        </p:spPr>
        <p:txBody>
          <a:bodyPr wrap="square">
            <a:spAutoFit/>
          </a:bodyPr>
          <a:lstStyle/>
          <a:p>
            <a:pPr algn="l"/>
            <a:r>
              <a:rPr lang="pt-BR" sz="3600" b="1" i="1" dirty="0">
                <a:solidFill>
                  <a:schemeClr val="tx1">
                    <a:lumMod val="95000"/>
                    <a:lumOff val="5000"/>
                  </a:schemeClr>
                </a:solidFill>
                <a:latin typeface="Segoe UI" panose="020B0502040204020203" pitchFamily="34" charset="0"/>
                <a:cs typeface="Segoe UI" panose="020B0502040204020203" pitchFamily="34" charset="0"/>
              </a:rPr>
              <a:t># Alterando a métrica de uma variável</a:t>
            </a:r>
          </a:p>
          <a:p>
            <a:pPr algn="l"/>
            <a:r>
              <a:rPr lang="pt-BR" sz="3600" i="1" dirty="0" err="1">
                <a:solidFill>
                  <a:schemeClr val="tx1">
                    <a:lumMod val="95000"/>
                    <a:lumOff val="5000"/>
                  </a:schemeClr>
                </a:solidFill>
                <a:latin typeface="Segoe UI" panose="020B0502040204020203" pitchFamily="34" charset="0"/>
                <a:cs typeface="Segoe UI" panose="020B0502040204020203" pitchFamily="34" charset="0"/>
              </a:rPr>
              <a:t>bfi_na_clean</a:t>
            </a:r>
            <a:r>
              <a:rPr lang="pt-BR" sz="3600" i="1" dirty="0">
                <a:solidFill>
                  <a:schemeClr val="tx1">
                    <a:lumMod val="95000"/>
                    <a:lumOff val="5000"/>
                  </a:schemeClr>
                </a:solidFill>
                <a:latin typeface="Segoe UI" panose="020B0502040204020203" pitchFamily="34" charset="0"/>
                <a:cs typeface="Segoe UI" panose="020B0502040204020203" pitchFamily="34" charset="0"/>
              </a:rPr>
              <a:t> &lt;- </a:t>
            </a:r>
            <a:r>
              <a:rPr lang="pt-BR" sz="3600" i="1" dirty="0" err="1">
                <a:solidFill>
                  <a:schemeClr val="tx1">
                    <a:lumMod val="95000"/>
                    <a:lumOff val="5000"/>
                  </a:schemeClr>
                </a:solidFill>
                <a:latin typeface="Segoe UI" panose="020B0502040204020203" pitchFamily="34" charset="0"/>
                <a:cs typeface="Segoe UI" panose="020B0502040204020203" pitchFamily="34" charset="0"/>
              </a:rPr>
              <a:t>bfi_na_clean</a:t>
            </a:r>
            <a:r>
              <a:rPr lang="pt-BR" sz="3600" i="1" dirty="0">
                <a:solidFill>
                  <a:schemeClr val="tx1">
                    <a:lumMod val="95000"/>
                    <a:lumOff val="5000"/>
                  </a:schemeClr>
                </a:solidFill>
                <a:latin typeface="Segoe UI" panose="020B0502040204020203" pitchFamily="34" charset="0"/>
                <a:cs typeface="Segoe UI" panose="020B0502040204020203" pitchFamily="34" charset="0"/>
              </a:rPr>
              <a:t> %&gt;% </a:t>
            </a:r>
          </a:p>
          <a:p>
            <a:pPr algn="l"/>
            <a:r>
              <a:rPr lang="pt-BR" sz="3600" i="1" dirty="0">
                <a:solidFill>
                  <a:schemeClr val="tx1">
                    <a:lumMod val="95000"/>
                    <a:lumOff val="5000"/>
                  </a:schemeClr>
                </a:solidFill>
                <a:latin typeface="Segoe UI" panose="020B0502040204020203" pitchFamily="34" charset="0"/>
                <a:cs typeface="Segoe UI" panose="020B0502040204020203" pitchFamily="34" charset="0"/>
              </a:rPr>
              <a:t>  </a:t>
            </a:r>
            <a:r>
              <a:rPr lang="pt-BR" sz="3600" i="1" dirty="0" err="1">
                <a:solidFill>
                  <a:schemeClr val="tx1">
                    <a:lumMod val="95000"/>
                    <a:lumOff val="5000"/>
                  </a:schemeClr>
                </a:solidFill>
                <a:latin typeface="Segoe UI" panose="020B0502040204020203" pitchFamily="34" charset="0"/>
                <a:cs typeface="Segoe UI" panose="020B0502040204020203" pitchFamily="34" charset="0"/>
              </a:rPr>
              <a:t>mutate</a:t>
            </a:r>
            <a:r>
              <a:rPr lang="pt-BR" sz="3600" i="1" dirty="0">
                <a:solidFill>
                  <a:schemeClr val="tx1">
                    <a:lumMod val="95000"/>
                    <a:lumOff val="5000"/>
                  </a:schemeClr>
                </a:solidFill>
                <a:latin typeface="Segoe UI" panose="020B0502040204020203" pitchFamily="34" charset="0"/>
                <a:cs typeface="Segoe UI" panose="020B0502040204020203" pitchFamily="34" charset="0"/>
              </a:rPr>
              <a:t>(A1_z = (A1 - </a:t>
            </a:r>
            <a:r>
              <a:rPr lang="pt-BR" sz="3600" i="1" dirty="0" err="1">
                <a:solidFill>
                  <a:schemeClr val="tx1">
                    <a:lumMod val="95000"/>
                    <a:lumOff val="5000"/>
                  </a:schemeClr>
                </a:solidFill>
                <a:latin typeface="Segoe UI" panose="020B0502040204020203" pitchFamily="34" charset="0"/>
                <a:cs typeface="Segoe UI" panose="020B0502040204020203" pitchFamily="34" charset="0"/>
              </a:rPr>
              <a:t>mean</a:t>
            </a:r>
            <a:r>
              <a:rPr lang="pt-BR" sz="3600" i="1" dirty="0">
                <a:solidFill>
                  <a:schemeClr val="tx1">
                    <a:lumMod val="95000"/>
                    <a:lumOff val="5000"/>
                  </a:schemeClr>
                </a:solidFill>
                <a:latin typeface="Segoe UI" panose="020B0502040204020203" pitchFamily="34" charset="0"/>
                <a:cs typeface="Segoe UI" panose="020B0502040204020203" pitchFamily="34" charset="0"/>
              </a:rPr>
              <a:t>(A1))/</a:t>
            </a:r>
            <a:r>
              <a:rPr lang="pt-BR" sz="3600" i="1" dirty="0" err="1">
                <a:solidFill>
                  <a:schemeClr val="tx1">
                    <a:lumMod val="95000"/>
                    <a:lumOff val="5000"/>
                  </a:schemeClr>
                </a:solidFill>
                <a:latin typeface="Segoe UI" panose="020B0502040204020203" pitchFamily="34" charset="0"/>
                <a:cs typeface="Segoe UI" panose="020B0502040204020203" pitchFamily="34" charset="0"/>
              </a:rPr>
              <a:t>sd</a:t>
            </a:r>
            <a:r>
              <a:rPr lang="pt-BR" sz="3600" i="1" dirty="0">
                <a:solidFill>
                  <a:schemeClr val="tx1">
                    <a:lumMod val="95000"/>
                    <a:lumOff val="5000"/>
                  </a:schemeClr>
                </a:solidFill>
                <a:latin typeface="Segoe UI" panose="020B0502040204020203" pitchFamily="34" charset="0"/>
                <a:cs typeface="Segoe UI" panose="020B0502040204020203" pitchFamily="34" charset="0"/>
              </a:rPr>
              <a:t>(A1))</a:t>
            </a:r>
          </a:p>
          <a:p>
            <a:pPr algn="l"/>
            <a:endParaRPr lang="pt-BR" sz="3600" b="1" i="1"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3600" i="1" dirty="0" err="1">
                <a:solidFill>
                  <a:schemeClr val="tx1">
                    <a:lumMod val="95000"/>
                    <a:lumOff val="5000"/>
                  </a:schemeClr>
                </a:solidFill>
                <a:latin typeface="Segoe UI" panose="020B0502040204020203" pitchFamily="34" charset="0"/>
                <a:cs typeface="Segoe UI" panose="020B0502040204020203" pitchFamily="34" charset="0"/>
              </a:rPr>
              <a:t>psych</a:t>
            </a:r>
            <a:r>
              <a:rPr lang="pt-BR" sz="3600" i="1" dirty="0">
                <a:solidFill>
                  <a:schemeClr val="tx1">
                    <a:lumMod val="95000"/>
                    <a:lumOff val="5000"/>
                  </a:schemeClr>
                </a:solidFill>
                <a:latin typeface="Segoe UI" panose="020B0502040204020203" pitchFamily="34" charset="0"/>
                <a:cs typeface="Segoe UI" panose="020B0502040204020203" pitchFamily="34" charset="0"/>
              </a:rPr>
              <a:t>::</a:t>
            </a:r>
            <a:r>
              <a:rPr lang="pt-BR" sz="3600" i="1" dirty="0" err="1">
                <a:solidFill>
                  <a:schemeClr val="tx1">
                    <a:lumMod val="95000"/>
                    <a:lumOff val="5000"/>
                  </a:schemeClr>
                </a:solidFill>
                <a:latin typeface="Segoe UI" panose="020B0502040204020203" pitchFamily="34" charset="0"/>
                <a:cs typeface="Segoe UI" panose="020B0502040204020203" pitchFamily="34" charset="0"/>
              </a:rPr>
              <a:t>describe</a:t>
            </a:r>
            <a:r>
              <a:rPr lang="pt-BR" sz="3600" i="1" dirty="0">
                <a:solidFill>
                  <a:schemeClr val="tx1">
                    <a:lumMod val="95000"/>
                    <a:lumOff val="5000"/>
                  </a:schemeClr>
                </a:solidFill>
                <a:latin typeface="Segoe UI" panose="020B0502040204020203" pitchFamily="34" charset="0"/>
                <a:cs typeface="Segoe UI" panose="020B0502040204020203" pitchFamily="34" charset="0"/>
              </a:rPr>
              <a:t>(bfi_na_clean$A1_z)</a:t>
            </a:r>
          </a:p>
          <a:p>
            <a:pPr algn="l"/>
            <a:endParaRPr lang="pt-BR" sz="3600" b="1" i="1"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3600" b="1" i="1" dirty="0">
                <a:solidFill>
                  <a:schemeClr val="tx1">
                    <a:lumMod val="95000"/>
                    <a:lumOff val="5000"/>
                  </a:schemeClr>
                </a:solidFill>
                <a:latin typeface="Segoe UI" panose="020B0502040204020203" pitchFamily="34" charset="0"/>
                <a:cs typeface="Segoe UI" panose="020B0502040204020203" pitchFamily="34" charset="0"/>
              </a:rPr>
              <a:t># Altere os valores de todas as variáveis de </a:t>
            </a:r>
            <a:r>
              <a:rPr lang="pt-BR" sz="3600" b="1" i="1" dirty="0" smtClean="0">
                <a:solidFill>
                  <a:schemeClr val="tx1">
                    <a:lumMod val="95000"/>
                    <a:lumOff val="5000"/>
                  </a:schemeClr>
                </a:solidFill>
                <a:latin typeface="Segoe UI" panose="020B0502040204020203" pitchFamily="34" charset="0"/>
                <a:cs typeface="Segoe UI" panose="020B0502040204020203" pitchFamily="34" charset="0"/>
              </a:rPr>
              <a:t>Amabilidade</a:t>
            </a:r>
            <a:endParaRPr lang="pt-BR" sz="3600" b="1" i="1"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mutate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85556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COMO TUDO ISSO FUNCIONA?</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6" name="Espaço Reservado para Conteúdo 2"/>
          <p:cNvSpPr>
            <a:spLocks noGrp="1"/>
          </p:cNvSpPr>
          <p:nvPr>
            <p:ph idx="1"/>
          </p:nvPr>
        </p:nvSpPr>
        <p:spPr>
          <a:xfrm>
            <a:off x="1455510" y="3207931"/>
            <a:ext cx="15294969" cy="3698906"/>
          </a:xfrm>
        </p:spPr>
        <p:txBody>
          <a:bodyPr>
            <a:normAutofit/>
          </a:bodyPr>
          <a:lstStyle/>
          <a:p>
            <a:pPr marL="0" indent="0">
              <a:lnSpc>
                <a:spcPct val="120000"/>
              </a:lnSpc>
              <a:buClr>
                <a:srgbClr val="04A07B"/>
              </a:buClr>
              <a:buNone/>
            </a:pPr>
            <a:r>
              <a:rPr lang="en-GB" sz="4800" dirty="0" err="1">
                <a:latin typeface="Inter" panose="020B0604020202020204" charset="0"/>
                <a:ea typeface="Inter" panose="020B0604020202020204" charset="0"/>
                <a:cs typeface="Segoe UI" panose="020B0502040204020203" pitchFamily="34" charset="0"/>
              </a:rPr>
              <a:t>Partes</a:t>
            </a:r>
            <a:r>
              <a:rPr lang="en-GB" sz="4800" dirty="0">
                <a:latin typeface="Inter" panose="020B0604020202020204" charset="0"/>
                <a:ea typeface="Inter" panose="020B0604020202020204" charset="0"/>
                <a:cs typeface="Segoe UI" panose="020B0502040204020203" pitchFamily="34" charset="0"/>
              </a:rPr>
              <a:t> de um </a:t>
            </a:r>
            <a:r>
              <a:rPr lang="en-GB" sz="4800" dirty="0" err="1">
                <a:latin typeface="Inter" panose="020B0604020202020204" charset="0"/>
                <a:ea typeface="Inter" panose="020B0604020202020204" charset="0"/>
                <a:cs typeface="Segoe UI" panose="020B0502040204020203" pitchFamily="34" charset="0"/>
              </a:rPr>
              <a:t>código</a:t>
            </a:r>
            <a:r>
              <a:rPr lang="en-GB" sz="4800" dirty="0">
                <a:latin typeface="Inter" panose="020B0604020202020204" charset="0"/>
                <a:ea typeface="Inter" panose="020B0604020202020204" charset="0"/>
                <a:cs typeface="Segoe UI" panose="020B0502040204020203" pitchFamily="34" charset="0"/>
              </a:rPr>
              <a:t>:</a:t>
            </a:r>
          </a:p>
          <a:p>
            <a:pPr>
              <a:lnSpc>
                <a:spcPct val="120000"/>
              </a:lnSpc>
              <a:buClr>
                <a:srgbClr val="04A07B"/>
              </a:buClr>
              <a:buFont typeface="Arial" panose="020B0604020202020204" pitchFamily="34" charset="0"/>
              <a:buChar char="•"/>
            </a:pPr>
            <a:endParaRPr lang="en-GB" sz="4800" dirty="0">
              <a:latin typeface="Inter" panose="020B0604020202020204" charset="0"/>
              <a:ea typeface="Inter" panose="020B0604020202020204" charset="0"/>
              <a:cs typeface="Segoe UI" panose="020B0502040204020203" pitchFamily="34" charset="0"/>
            </a:endParaRPr>
          </a:p>
        </p:txBody>
      </p:sp>
      <p:sp>
        <p:nvSpPr>
          <p:cNvPr id="5" name="Retângulo 4"/>
          <p:cNvSpPr/>
          <p:nvPr/>
        </p:nvSpPr>
        <p:spPr>
          <a:xfrm>
            <a:off x="5176937" y="5457355"/>
            <a:ext cx="7852115" cy="1089529"/>
          </a:xfrm>
          <a:prstGeom prst="rect">
            <a:avLst/>
          </a:prstGeom>
        </p:spPr>
        <p:txBody>
          <a:bodyPr wrap="square">
            <a:spAutoFit/>
          </a:bodyPr>
          <a:lstStyle/>
          <a:p>
            <a:pPr algn="ctr">
              <a:lnSpc>
                <a:spcPct val="120000"/>
              </a:lnSpc>
              <a:buClr>
                <a:srgbClr val="04A07B"/>
              </a:buClr>
            </a:pPr>
            <a:r>
              <a:rPr lang="en-GB" sz="5400" b="1" dirty="0">
                <a:latin typeface="Inter" panose="020B0604020202020204" charset="0"/>
                <a:ea typeface="Inter" panose="020B0604020202020204" charset="0"/>
                <a:cs typeface="Segoe UI" panose="020B0502040204020203" pitchFamily="34" charset="0"/>
              </a:rPr>
              <a:t>beep(sound = 8)</a:t>
            </a:r>
          </a:p>
        </p:txBody>
      </p:sp>
      <p:sp>
        <p:nvSpPr>
          <p:cNvPr id="8" name="CaixaDeTexto 7"/>
          <p:cNvSpPr txBox="1"/>
          <p:nvPr/>
        </p:nvSpPr>
        <p:spPr>
          <a:xfrm>
            <a:off x="4014210" y="7811484"/>
            <a:ext cx="2325453" cy="830997"/>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rPr>
              <a:t>função</a:t>
            </a:r>
          </a:p>
        </p:txBody>
      </p:sp>
      <p:cxnSp>
        <p:nvCxnSpPr>
          <p:cNvPr id="11" name="Conector de Seta Reta 10"/>
          <p:cNvCxnSpPr/>
          <p:nvPr/>
        </p:nvCxnSpPr>
        <p:spPr>
          <a:xfrm flipH="1">
            <a:off x="5739064" y="6789123"/>
            <a:ext cx="974558" cy="1022361"/>
          </a:xfrm>
          <a:prstGeom prst="straightConnector1">
            <a:avLst/>
          </a:prstGeom>
          <a:ln w="76200">
            <a:solidFill>
              <a:srgbClr val="AD6237"/>
            </a:solidFill>
            <a:tailEnd type="triangle"/>
          </a:ln>
        </p:spPr>
        <p:style>
          <a:lnRef idx="1">
            <a:schemeClr val="accent2"/>
          </a:lnRef>
          <a:fillRef idx="0">
            <a:schemeClr val="accent2"/>
          </a:fillRef>
          <a:effectRef idx="0">
            <a:schemeClr val="accent2"/>
          </a:effectRef>
          <a:fontRef idx="minor">
            <a:schemeClr val="tx1"/>
          </a:fontRef>
        </p:style>
      </p:cxnSp>
      <p:sp>
        <p:nvSpPr>
          <p:cNvPr id="19" name="Retângulo 18"/>
          <p:cNvSpPr/>
          <p:nvPr/>
        </p:nvSpPr>
        <p:spPr>
          <a:xfrm>
            <a:off x="6226341" y="5428309"/>
            <a:ext cx="2057400" cy="1205984"/>
          </a:xfrm>
          <a:prstGeom prst="rect">
            <a:avLst/>
          </a:prstGeom>
          <a:noFill/>
          <a:ln w="38100">
            <a:solidFill>
              <a:srgbClr val="AD623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37155935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125974"/>
            <a:ext cx="16273691" cy="808613"/>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Cria ou modifica </a:t>
            </a:r>
            <a:r>
              <a:rPr lang="pt-BR" sz="4200" b="1" dirty="0">
                <a:solidFill>
                  <a:srgbClr val="AD6237"/>
                </a:solidFill>
                <a:latin typeface="Segoe UI" panose="020B0502040204020203" pitchFamily="34" charset="0"/>
                <a:cs typeface="Segoe UI" panose="020B0502040204020203" pitchFamily="34" charset="0"/>
              </a:rPr>
              <a:t>VARIÁVEIS/COLUNAS</a:t>
            </a:r>
            <a:endParaRPr lang="pt-BR" sz="3600" b="1" dirty="0">
              <a:solidFill>
                <a:srgbClr val="AD6237"/>
              </a:solidFill>
              <a:latin typeface="Segoe UI" panose="020B0502040204020203" pitchFamily="34" charset="0"/>
              <a:cs typeface="Segoe UI" panose="020B0502040204020203" pitchFamily="34" charset="0"/>
            </a:endParaRPr>
          </a:p>
        </p:txBody>
      </p:sp>
      <p:sp>
        <p:nvSpPr>
          <p:cNvPr id="10" name="CaixaDeTexto 9">
            <a:extLst>
              <a:ext uri="{FF2B5EF4-FFF2-40B4-BE49-F238E27FC236}">
                <a16:creationId xmlns:a16="http://schemas.microsoft.com/office/drawing/2014/main" id="{ABB314C5-6F2E-4A57-AD39-803B13287CA6}"/>
              </a:ext>
            </a:extLst>
          </p:cNvPr>
          <p:cNvSpPr txBox="1"/>
          <p:nvPr/>
        </p:nvSpPr>
        <p:spPr>
          <a:xfrm>
            <a:off x="1035586" y="4158357"/>
            <a:ext cx="16273689" cy="5324535"/>
          </a:xfrm>
          <a:prstGeom prst="rect">
            <a:avLst/>
          </a:prstGeom>
          <a:noFill/>
        </p:spPr>
        <p:txBody>
          <a:bodyPr wrap="square">
            <a:spAutoFit/>
          </a:bodyPr>
          <a:lstStyle/>
          <a:p>
            <a:pPr algn="l"/>
            <a:r>
              <a:rPr lang="pt-BR" sz="2800" b="1" i="1" dirty="0">
                <a:solidFill>
                  <a:schemeClr val="tx1">
                    <a:lumMod val="95000"/>
                    <a:lumOff val="5000"/>
                  </a:schemeClr>
                </a:solidFill>
                <a:latin typeface="Segoe UI" panose="020B0502040204020203" pitchFamily="34" charset="0"/>
                <a:cs typeface="Segoe UI" panose="020B0502040204020203" pitchFamily="34" charset="0"/>
              </a:rPr>
              <a:t># Alterando a métrica de uma variável</a:t>
            </a:r>
          </a:p>
          <a:p>
            <a:pPr algn="l"/>
            <a:r>
              <a:rPr lang="pt-BR" sz="2800" i="1" dirty="0" err="1">
                <a:solidFill>
                  <a:schemeClr val="tx1">
                    <a:lumMod val="95000"/>
                    <a:lumOff val="5000"/>
                  </a:schemeClr>
                </a:solidFill>
                <a:latin typeface="Segoe UI" panose="020B0502040204020203" pitchFamily="34" charset="0"/>
                <a:cs typeface="Segoe UI" panose="020B0502040204020203" pitchFamily="34" charset="0"/>
              </a:rPr>
              <a:t>bfi_na_clean</a:t>
            </a:r>
            <a:r>
              <a:rPr lang="pt-BR" sz="2800" i="1" dirty="0">
                <a:solidFill>
                  <a:schemeClr val="tx1">
                    <a:lumMod val="95000"/>
                    <a:lumOff val="5000"/>
                  </a:schemeClr>
                </a:solidFill>
                <a:latin typeface="Segoe UI" panose="020B0502040204020203" pitchFamily="34" charset="0"/>
                <a:cs typeface="Segoe UI" panose="020B0502040204020203" pitchFamily="34" charset="0"/>
              </a:rPr>
              <a:t> &lt;- </a:t>
            </a:r>
            <a:r>
              <a:rPr lang="pt-BR" sz="2800" i="1" dirty="0" err="1">
                <a:solidFill>
                  <a:schemeClr val="tx1">
                    <a:lumMod val="95000"/>
                    <a:lumOff val="5000"/>
                  </a:schemeClr>
                </a:solidFill>
                <a:latin typeface="Segoe UI" panose="020B0502040204020203" pitchFamily="34" charset="0"/>
                <a:cs typeface="Segoe UI" panose="020B0502040204020203" pitchFamily="34" charset="0"/>
              </a:rPr>
              <a:t>bfi_na_clean</a:t>
            </a:r>
            <a:r>
              <a:rPr lang="pt-BR" sz="2800" i="1" dirty="0">
                <a:solidFill>
                  <a:schemeClr val="tx1">
                    <a:lumMod val="95000"/>
                    <a:lumOff val="5000"/>
                  </a:schemeClr>
                </a:solidFill>
                <a:latin typeface="Segoe UI" panose="020B0502040204020203" pitchFamily="34" charset="0"/>
                <a:cs typeface="Segoe UI" panose="020B0502040204020203" pitchFamily="34" charset="0"/>
              </a:rPr>
              <a:t> %&gt;% </a:t>
            </a:r>
          </a:p>
          <a:p>
            <a:pPr algn="l"/>
            <a:r>
              <a:rPr lang="pt-BR" sz="2800" i="1" dirty="0">
                <a:solidFill>
                  <a:schemeClr val="tx1">
                    <a:lumMod val="95000"/>
                    <a:lumOff val="5000"/>
                  </a:schemeClr>
                </a:solidFill>
                <a:latin typeface="Segoe UI" panose="020B0502040204020203" pitchFamily="34" charset="0"/>
                <a:cs typeface="Segoe UI" panose="020B0502040204020203" pitchFamily="34" charset="0"/>
              </a:rPr>
              <a:t>  </a:t>
            </a:r>
            <a:r>
              <a:rPr lang="pt-BR" sz="2800" i="1" dirty="0" err="1">
                <a:solidFill>
                  <a:schemeClr val="tx1">
                    <a:lumMod val="95000"/>
                    <a:lumOff val="5000"/>
                  </a:schemeClr>
                </a:solidFill>
                <a:latin typeface="Segoe UI" panose="020B0502040204020203" pitchFamily="34" charset="0"/>
                <a:cs typeface="Segoe UI" panose="020B0502040204020203" pitchFamily="34" charset="0"/>
              </a:rPr>
              <a:t>mutate</a:t>
            </a:r>
            <a:r>
              <a:rPr lang="pt-BR" sz="2800" i="1" dirty="0">
                <a:solidFill>
                  <a:schemeClr val="tx1">
                    <a:lumMod val="95000"/>
                    <a:lumOff val="5000"/>
                  </a:schemeClr>
                </a:solidFill>
                <a:latin typeface="Segoe UI" panose="020B0502040204020203" pitchFamily="34" charset="0"/>
                <a:cs typeface="Segoe UI" panose="020B0502040204020203" pitchFamily="34" charset="0"/>
              </a:rPr>
              <a:t>(A1_z = (A1 - </a:t>
            </a:r>
            <a:r>
              <a:rPr lang="pt-BR" sz="2800" i="1" dirty="0" err="1">
                <a:solidFill>
                  <a:schemeClr val="tx1">
                    <a:lumMod val="95000"/>
                    <a:lumOff val="5000"/>
                  </a:schemeClr>
                </a:solidFill>
                <a:latin typeface="Segoe UI" panose="020B0502040204020203" pitchFamily="34" charset="0"/>
                <a:cs typeface="Segoe UI" panose="020B0502040204020203" pitchFamily="34" charset="0"/>
              </a:rPr>
              <a:t>mean</a:t>
            </a:r>
            <a:r>
              <a:rPr lang="pt-BR" sz="2800" i="1" dirty="0">
                <a:solidFill>
                  <a:schemeClr val="tx1">
                    <a:lumMod val="95000"/>
                    <a:lumOff val="5000"/>
                  </a:schemeClr>
                </a:solidFill>
                <a:latin typeface="Segoe UI" panose="020B0502040204020203" pitchFamily="34" charset="0"/>
                <a:cs typeface="Segoe UI" panose="020B0502040204020203" pitchFamily="34" charset="0"/>
              </a:rPr>
              <a:t>(A1))/</a:t>
            </a:r>
            <a:r>
              <a:rPr lang="pt-BR" sz="2800" i="1" dirty="0" err="1">
                <a:solidFill>
                  <a:schemeClr val="tx1">
                    <a:lumMod val="95000"/>
                    <a:lumOff val="5000"/>
                  </a:schemeClr>
                </a:solidFill>
                <a:latin typeface="Segoe UI" panose="020B0502040204020203" pitchFamily="34" charset="0"/>
                <a:cs typeface="Segoe UI" panose="020B0502040204020203" pitchFamily="34" charset="0"/>
              </a:rPr>
              <a:t>sd</a:t>
            </a:r>
            <a:r>
              <a:rPr lang="pt-BR" sz="2800" i="1" dirty="0">
                <a:solidFill>
                  <a:schemeClr val="tx1">
                    <a:lumMod val="95000"/>
                    <a:lumOff val="5000"/>
                  </a:schemeClr>
                </a:solidFill>
                <a:latin typeface="Segoe UI" panose="020B0502040204020203" pitchFamily="34" charset="0"/>
                <a:cs typeface="Segoe UI" panose="020B0502040204020203" pitchFamily="34" charset="0"/>
              </a:rPr>
              <a:t>(A1))</a:t>
            </a:r>
          </a:p>
          <a:p>
            <a:pPr algn="l"/>
            <a:endParaRPr lang="pt-BR" sz="2800" b="1" i="1"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2800" i="1" dirty="0" err="1">
                <a:solidFill>
                  <a:schemeClr val="tx1">
                    <a:lumMod val="95000"/>
                    <a:lumOff val="5000"/>
                  </a:schemeClr>
                </a:solidFill>
                <a:latin typeface="Segoe UI" panose="020B0502040204020203" pitchFamily="34" charset="0"/>
                <a:cs typeface="Segoe UI" panose="020B0502040204020203" pitchFamily="34" charset="0"/>
              </a:rPr>
              <a:t>psych</a:t>
            </a:r>
            <a:r>
              <a:rPr lang="pt-BR" sz="2800" i="1" dirty="0">
                <a:solidFill>
                  <a:schemeClr val="tx1">
                    <a:lumMod val="95000"/>
                    <a:lumOff val="5000"/>
                  </a:schemeClr>
                </a:solidFill>
                <a:latin typeface="Segoe UI" panose="020B0502040204020203" pitchFamily="34" charset="0"/>
                <a:cs typeface="Segoe UI" panose="020B0502040204020203" pitchFamily="34" charset="0"/>
              </a:rPr>
              <a:t>::</a:t>
            </a:r>
            <a:r>
              <a:rPr lang="pt-BR" sz="2800" i="1" dirty="0" err="1">
                <a:solidFill>
                  <a:schemeClr val="tx1">
                    <a:lumMod val="95000"/>
                    <a:lumOff val="5000"/>
                  </a:schemeClr>
                </a:solidFill>
                <a:latin typeface="Segoe UI" panose="020B0502040204020203" pitchFamily="34" charset="0"/>
                <a:cs typeface="Segoe UI" panose="020B0502040204020203" pitchFamily="34" charset="0"/>
              </a:rPr>
              <a:t>describe</a:t>
            </a:r>
            <a:r>
              <a:rPr lang="pt-BR" sz="2800" i="1" dirty="0">
                <a:solidFill>
                  <a:schemeClr val="tx1">
                    <a:lumMod val="95000"/>
                    <a:lumOff val="5000"/>
                  </a:schemeClr>
                </a:solidFill>
                <a:latin typeface="Segoe UI" panose="020B0502040204020203" pitchFamily="34" charset="0"/>
                <a:cs typeface="Segoe UI" panose="020B0502040204020203" pitchFamily="34" charset="0"/>
              </a:rPr>
              <a:t>(bfi_na_clean$A1_z)</a:t>
            </a:r>
          </a:p>
          <a:p>
            <a:pPr algn="l"/>
            <a:endParaRPr lang="pt-BR" sz="2800" b="1" i="1"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2800" b="1" i="1" dirty="0">
                <a:solidFill>
                  <a:schemeClr val="tx1">
                    <a:lumMod val="95000"/>
                    <a:lumOff val="5000"/>
                  </a:schemeClr>
                </a:solidFill>
                <a:latin typeface="Segoe UI" panose="020B0502040204020203" pitchFamily="34" charset="0"/>
                <a:cs typeface="Segoe UI" panose="020B0502040204020203" pitchFamily="34" charset="0"/>
              </a:rPr>
              <a:t># Altere os valores de todas as variáveis de Amabilidade</a:t>
            </a:r>
          </a:p>
          <a:p>
            <a:pPr algn="l"/>
            <a:r>
              <a:rPr lang="pt-BR" sz="2800" b="1" i="1" dirty="0" err="1">
                <a:solidFill>
                  <a:srgbClr val="AD6237"/>
                </a:solidFill>
                <a:latin typeface="Segoe UI" panose="020B0502040204020203" pitchFamily="34" charset="0"/>
                <a:cs typeface="Segoe UI" panose="020B0502040204020203" pitchFamily="34" charset="0"/>
              </a:rPr>
              <a:t>bfi_na_clean</a:t>
            </a:r>
            <a:r>
              <a:rPr lang="pt-BR" sz="2800" b="1" i="1" dirty="0">
                <a:solidFill>
                  <a:srgbClr val="AD6237"/>
                </a:solidFill>
                <a:latin typeface="Segoe UI" panose="020B0502040204020203" pitchFamily="34" charset="0"/>
                <a:cs typeface="Segoe UI" panose="020B0502040204020203" pitchFamily="34" charset="0"/>
              </a:rPr>
              <a:t> &lt;- </a:t>
            </a:r>
            <a:r>
              <a:rPr lang="pt-BR" sz="2800" b="1" i="1" dirty="0" err="1">
                <a:solidFill>
                  <a:srgbClr val="AD6237"/>
                </a:solidFill>
                <a:latin typeface="Segoe UI" panose="020B0502040204020203" pitchFamily="34" charset="0"/>
                <a:cs typeface="Segoe UI" panose="020B0502040204020203" pitchFamily="34" charset="0"/>
              </a:rPr>
              <a:t>bfi_na_clean</a:t>
            </a:r>
            <a:r>
              <a:rPr lang="pt-BR" sz="2800" b="1" i="1" dirty="0">
                <a:solidFill>
                  <a:srgbClr val="AD6237"/>
                </a:solidFill>
                <a:latin typeface="Segoe UI" panose="020B0502040204020203" pitchFamily="34" charset="0"/>
                <a:cs typeface="Segoe UI" panose="020B0502040204020203" pitchFamily="34" charset="0"/>
              </a:rPr>
              <a:t> %&gt;% </a:t>
            </a:r>
          </a:p>
          <a:p>
            <a:pPr algn="l"/>
            <a:r>
              <a:rPr lang="pt-BR" sz="2800" b="1" i="1" dirty="0">
                <a:solidFill>
                  <a:srgbClr val="AD6237"/>
                </a:solidFill>
                <a:latin typeface="Segoe UI" panose="020B0502040204020203" pitchFamily="34" charset="0"/>
                <a:cs typeface="Segoe UI" panose="020B0502040204020203" pitchFamily="34" charset="0"/>
              </a:rPr>
              <a:t>  </a:t>
            </a:r>
            <a:r>
              <a:rPr lang="pt-BR" sz="2800" b="1" i="1" dirty="0" err="1">
                <a:solidFill>
                  <a:srgbClr val="AD6237"/>
                </a:solidFill>
                <a:latin typeface="Segoe UI" panose="020B0502040204020203" pitchFamily="34" charset="0"/>
                <a:cs typeface="Segoe UI" panose="020B0502040204020203" pitchFamily="34" charset="0"/>
              </a:rPr>
              <a:t>mutate</a:t>
            </a:r>
            <a:r>
              <a:rPr lang="pt-BR" sz="2800" b="1" i="1" dirty="0">
                <a:solidFill>
                  <a:srgbClr val="AD6237"/>
                </a:solidFill>
                <a:latin typeface="Segoe UI" panose="020B0502040204020203" pitchFamily="34" charset="0"/>
                <a:cs typeface="Segoe UI" panose="020B0502040204020203" pitchFamily="34" charset="0"/>
              </a:rPr>
              <a:t>(A2_z = (A2 - </a:t>
            </a:r>
            <a:r>
              <a:rPr lang="pt-BR" sz="2800" b="1" i="1" dirty="0" err="1">
                <a:solidFill>
                  <a:srgbClr val="AD6237"/>
                </a:solidFill>
                <a:latin typeface="Segoe UI" panose="020B0502040204020203" pitchFamily="34" charset="0"/>
                <a:cs typeface="Segoe UI" panose="020B0502040204020203" pitchFamily="34" charset="0"/>
              </a:rPr>
              <a:t>mean</a:t>
            </a:r>
            <a:r>
              <a:rPr lang="pt-BR" sz="2800" b="1" i="1" dirty="0">
                <a:solidFill>
                  <a:srgbClr val="AD6237"/>
                </a:solidFill>
                <a:latin typeface="Segoe UI" panose="020B0502040204020203" pitchFamily="34" charset="0"/>
                <a:cs typeface="Segoe UI" panose="020B0502040204020203" pitchFamily="34" charset="0"/>
              </a:rPr>
              <a:t>(A2))/</a:t>
            </a:r>
            <a:r>
              <a:rPr lang="pt-BR" sz="2800" b="1" i="1" dirty="0" err="1">
                <a:solidFill>
                  <a:srgbClr val="AD6237"/>
                </a:solidFill>
                <a:latin typeface="Segoe UI" panose="020B0502040204020203" pitchFamily="34" charset="0"/>
                <a:cs typeface="Segoe UI" panose="020B0502040204020203" pitchFamily="34" charset="0"/>
              </a:rPr>
              <a:t>sd</a:t>
            </a:r>
            <a:r>
              <a:rPr lang="pt-BR" sz="2800" b="1" i="1" dirty="0">
                <a:solidFill>
                  <a:srgbClr val="AD6237"/>
                </a:solidFill>
                <a:latin typeface="Segoe UI" panose="020B0502040204020203" pitchFamily="34" charset="0"/>
                <a:cs typeface="Segoe UI" panose="020B0502040204020203" pitchFamily="34" charset="0"/>
              </a:rPr>
              <a:t>(A2))</a:t>
            </a:r>
          </a:p>
          <a:p>
            <a:pPr algn="l"/>
            <a:endParaRPr lang="pt-BR" sz="2800" b="1" i="1" dirty="0">
              <a:solidFill>
                <a:srgbClr val="AD6237"/>
              </a:solidFill>
              <a:latin typeface="Segoe UI" panose="020B0502040204020203" pitchFamily="34" charset="0"/>
              <a:cs typeface="Segoe UI" panose="020B0502040204020203" pitchFamily="34" charset="0"/>
            </a:endParaRPr>
          </a:p>
          <a:p>
            <a:pPr algn="l"/>
            <a:r>
              <a:rPr lang="pt-BR" sz="2800" b="1" i="1" dirty="0">
                <a:solidFill>
                  <a:srgbClr val="AD6237"/>
                </a:solidFill>
                <a:latin typeface="Segoe UI" panose="020B0502040204020203" pitchFamily="34" charset="0"/>
                <a:cs typeface="Segoe UI" panose="020B0502040204020203" pitchFamily="34" charset="0"/>
              </a:rPr>
              <a:t>É o mesmo código para todas as variáveis!</a:t>
            </a:r>
          </a:p>
          <a:p>
            <a:pPr algn="l"/>
            <a:endParaRPr lang="pt-BR" sz="2800" b="1" i="1" dirty="0">
              <a:solidFill>
                <a:srgbClr val="AD6237"/>
              </a:solidFill>
              <a:latin typeface="Segoe UI" panose="020B0502040204020203" pitchFamily="34" charset="0"/>
              <a:cs typeface="Segoe UI" panose="020B0502040204020203" pitchFamily="34" charset="0"/>
            </a:endParaRP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8923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mutate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205767767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0"/>
            <a:ext cx="18288000" cy="10287000"/>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346075" y="7938165"/>
            <a:ext cx="13066296" cy="1477328"/>
          </a:xfrm>
          <a:prstGeom prst="rect">
            <a:avLst/>
          </a:prstGeom>
          <a:noFill/>
        </p:spPr>
        <p:txBody>
          <a:bodyPr wrap="square" rtlCol="0">
            <a:spAutoFit/>
          </a:bodyPr>
          <a:lstStyle/>
          <a:p>
            <a:pPr algn="r"/>
            <a:r>
              <a:rPr lang="pt-BR" sz="9000" dirty="0" err="1">
                <a:solidFill>
                  <a:schemeClr val="bg1"/>
                </a:solidFill>
                <a:latin typeface="Segoe UI Semibold" panose="020B0702040204020203" pitchFamily="34" charset="0"/>
                <a:cs typeface="Segoe UI Semibold" panose="020B0702040204020203" pitchFamily="34" charset="0"/>
              </a:rPr>
              <a:t>dplyr</a:t>
            </a:r>
            <a:r>
              <a:rPr lang="pt-BR" sz="9000" dirty="0">
                <a:solidFill>
                  <a:schemeClr val="bg1"/>
                </a:solidFill>
                <a:latin typeface="Segoe UI Semibold" panose="020B0702040204020203" pitchFamily="34" charset="0"/>
                <a:cs typeface="Segoe UI Semibold" panose="020B0702040204020203" pitchFamily="34" charset="0"/>
              </a:rPr>
              <a:t>::</a:t>
            </a:r>
            <a:r>
              <a:rPr lang="pt-BR" sz="9000" dirty="0" err="1">
                <a:solidFill>
                  <a:schemeClr val="bg1"/>
                </a:solidFill>
                <a:latin typeface="Segoe UI Semibold" panose="020B0702040204020203" pitchFamily="34" charset="0"/>
                <a:cs typeface="Segoe UI Semibold" panose="020B0702040204020203" pitchFamily="34" charset="0"/>
              </a:rPr>
              <a:t>summarise</a:t>
            </a:r>
            <a:endParaRPr lang="pt-BR" sz="90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54317272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011700"/>
            <a:ext cx="16273691" cy="2039351"/>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sumarizar </a:t>
            </a:r>
            <a:r>
              <a:rPr lang="pt-BR" sz="4200" b="1" dirty="0">
                <a:solidFill>
                  <a:srgbClr val="AD6237"/>
                </a:solidFill>
                <a:latin typeface="Segoe UI" panose="020B0502040204020203" pitchFamily="34" charset="0"/>
                <a:cs typeface="Segoe UI" panose="020B0502040204020203" pitchFamily="34" charset="0"/>
              </a:rPr>
              <a:t>VALORES</a:t>
            </a:r>
            <a:r>
              <a:rPr lang="pt-BR" sz="4200" b="1" dirty="0">
                <a:solidFill>
                  <a:srgbClr val="04A07B"/>
                </a:solidFill>
                <a:latin typeface="Segoe UI" panose="020B0502040204020203" pitchFamily="34" charset="0"/>
                <a:cs typeface="Segoe UI" panose="020B0502040204020203" pitchFamily="34" charset="0"/>
              </a:rPr>
              <a:t> </a:t>
            </a:r>
            <a:r>
              <a:rPr lang="pt-BR" sz="4200" dirty="0">
                <a:latin typeface="Segoe UI" panose="020B0502040204020203" pitchFamily="34" charset="0"/>
                <a:cs typeface="Segoe UI" panose="020B0502040204020203" pitchFamily="34" charset="0"/>
              </a:rPr>
              <a:t>em colunas. </a:t>
            </a:r>
          </a:p>
          <a:p>
            <a:pPr>
              <a:buClr>
                <a:srgbClr val="AD6237"/>
              </a:buClr>
              <a:buFont typeface="Arial" panose="020B0604020202020204" pitchFamily="34" charset="0"/>
              <a:buChar char="•"/>
            </a:pPr>
            <a:r>
              <a:rPr lang="pt-BR" sz="3600" dirty="0">
                <a:latin typeface="Segoe UI" panose="020B0502040204020203" pitchFamily="34" charset="0"/>
                <a:cs typeface="Segoe UI" panose="020B0502040204020203" pitchFamily="34" charset="0"/>
              </a:rPr>
              <a:t>Por exemplo, resume a média ou DP de uma variável em uma nova tabela.</a:t>
            </a:r>
            <a:endParaRPr lang="pt-BR" sz="3000" dirty="0">
              <a:latin typeface="Segoe UI" panose="020B0502040204020203" pitchFamily="34" charset="0"/>
              <a:cs typeface="Segoe UI" panose="020B0502040204020203" pitchFamily="34" charset="0"/>
            </a:endParaRPr>
          </a:p>
        </p:txBody>
      </p:sp>
      <p:sp>
        <p:nvSpPr>
          <p:cNvPr id="5" name="Retângulo 4"/>
          <p:cNvSpPr/>
          <p:nvPr/>
        </p:nvSpPr>
        <p:spPr>
          <a:xfrm>
            <a:off x="1028700" y="4657940"/>
            <a:ext cx="16051097" cy="4278094"/>
          </a:xfrm>
          <a:prstGeom prst="rect">
            <a:avLst/>
          </a:prstGeom>
        </p:spPr>
        <p:txBody>
          <a:bodyPr wrap="square">
            <a:spAutoFit/>
          </a:bodyPr>
          <a:lstStyle/>
          <a:p>
            <a:r>
              <a:rPr lang="pt-BR" sz="3200" b="1" dirty="0">
                <a:latin typeface="Segoe UI" panose="020B0502040204020203" pitchFamily="34" charset="0"/>
                <a:cs typeface="Segoe UI" panose="020B0502040204020203" pitchFamily="34" charset="0"/>
              </a:rPr>
              <a:t># Criando uma tabela com valores médios dos escores de Amabilidade</a:t>
            </a:r>
          </a:p>
          <a:p>
            <a:r>
              <a:rPr lang="pt-BR" sz="3000" dirty="0" err="1">
                <a:latin typeface="Segoe UI" panose="020B0502040204020203" pitchFamily="34" charset="0"/>
                <a:cs typeface="Segoe UI" panose="020B0502040204020203" pitchFamily="34" charset="0"/>
              </a:rPr>
              <a:t>bfi_na_clean</a:t>
            </a:r>
            <a:r>
              <a:rPr lang="pt-BR" sz="3000" dirty="0">
                <a:latin typeface="Segoe UI" panose="020B0502040204020203" pitchFamily="34" charset="0"/>
                <a:cs typeface="Segoe UI" panose="020B0502040204020203" pitchFamily="34" charset="0"/>
              </a:rPr>
              <a:t> %&gt;% </a:t>
            </a:r>
          </a:p>
          <a:p>
            <a:r>
              <a:rPr lang="pt-BR" sz="3000" dirty="0">
                <a:latin typeface="Segoe UI" panose="020B0502040204020203" pitchFamily="34" charset="0"/>
                <a:cs typeface="Segoe UI" panose="020B0502040204020203" pitchFamily="34" charset="0"/>
              </a:rPr>
              <a:t>  </a:t>
            </a:r>
            <a:r>
              <a:rPr lang="pt-BR" sz="3000" dirty="0" err="1">
                <a:latin typeface="Segoe UI" panose="020B0502040204020203" pitchFamily="34" charset="0"/>
                <a:cs typeface="Segoe UI" panose="020B0502040204020203" pitchFamily="34" charset="0"/>
              </a:rPr>
              <a:t>summarize</a:t>
            </a:r>
            <a:r>
              <a:rPr lang="pt-BR" sz="3000" dirty="0">
                <a:latin typeface="Segoe UI" panose="020B0502040204020203" pitchFamily="34" charset="0"/>
                <a:cs typeface="Segoe UI" panose="020B0502040204020203" pitchFamily="34" charset="0"/>
              </a:rPr>
              <a:t>(A1z_mean = </a:t>
            </a:r>
            <a:r>
              <a:rPr lang="pt-BR" sz="3000" dirty="0" err="1" smtClean="0">
                <a:latin typeface="Segoe UI" panose="020B0502040204020203" pitchFamily="34" charset="0"/>
                <a:cs typeface="Segoe UI" panose="020B0502040204020203" pitchFamily="34" charset="0"/>
              </a:rPr>
              <a:t>mean</a:t>
            </a:r>
            <a:r>
              <a:rPr lang="pt-BR" sz="3000" dirty="0" smtClean="0">
                <a:latin typeface="Segoe UI" panose="020B0502040204020203" pitchFamily="34" charset="0"/>
                <a:cs typeface="Segoe UI" panose="020B0502040204020203" pitchFamily="34" charset="0"/>
              </a:rPr>
              <a:t>(A1_z, </a:t>
            </a:r>
            <a:r>
              <a:rPr lang="pt-BR" sz="3000" dirty="0">
                <a:latin typeface="Segoe UI" panose="020B0502040204020203" pitchFamily="34" charset="0"/>
                <a:cs typeface="Segoe UI" panose="020B0502040204020203" pitchFamily="34" charset="0"/>
              </a:rPr>
              <a:t>na.rm=TRUE),</a:t>
            </a:r>
          </a:p>
          <a:p>
            <a:r>
              <a:rPr lang="pt-BR" sz="3000" dirty="0">
                <a:latin typeface="Segoe UI" panose="020B0502040204020203" pitchFamily="34" charset="0"/>
                <a:cs typeface="Segoe UI" panose="020B0502040204020203" pitchFamily="34" charset="0"/>
              </a:rPr>
              <a:t>            A2z_mean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(A2_z, na.rm=TRUE),</a:t>
            </a:r>
          </a:p>
          <a:p>
            <a:r>
              <a:rPr lang="pt-BR" sz="3000" dirty="0">
                <a:latin typeface="Segoe UI" panose="020B0502040204020203" pitchFamily="34" charset="0"/>
                <a:cs typeface="Segoe UI" panose="020B0502040204020203" pitchFamily="34" charset="0"/>
              </a:rPr>
              <a:t>            A3z_mean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(A3_z, na.rm=TRUE),</a:t>
            </a:r>
          </a:p>
          <a:p>
            <a:r>
              <a:rPr lang="pt-BR" sz="3000" dirty="0">
                <a:latin typeface="Segoe UI" panose="020B0502040204020203" pitchFamily="34" charset="0"/>
                <a:cs typeface="Segoe UI" panose="020B0502040204020203" pitchFamily="34" charset="0"/>
              </a:rPr>
              <a:t>            A4z_mean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(A4_z, na.rm=TRUE),</a:t>
            </a:r>
          </a:p>
          <a:p>
            <a:r>
              <a:rPr lang="pt-BR" sz="3000" dirty="0">
                <a:latin typeface="Segoe UI" panose="020B0502040204020203" pitchFamily="34" charset="0"/>
                <a:cs typeface="Segoe UI" panose="020B0502040204020203" pitchFamily="34" charset="0"/>
              </a:rPr>
              <a:t>            A5z_mean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(A5_z, na.rm=TRUE),</a:t>
            </a:r>
          </a:p>
          <a:p>
            <a:r>
              <a:rPr lang="pt-BR" sz="3000" dirty="0">
                <a:latin typeface="Segoe UI" panose="020B0502040204020203" pitchFamily="34" charset="0"/>
                <a:cs typeface="Segoe UI" panose="020B0502040204020203" pitchFamily="34" charset="0"/>
              </a:rPr>
              <a:t>            n = n()</a:t>
            </a:r>
          </a:p>
          <a:p>
            <a:r>
              <a:rPr lang="pt-BR" sz="3000" dirty="0">
                <a:latin typeface="Segoe UI" panose="020B0502040204020203" pitchFamily="34" charset="0"/>
                <a:cs typeface="Segoe UI" panose="020B0502040204020203" pitchFamily="34" charset="0"/>
              </a:rPr>
              <a:t>            )</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1" name="Título 1"/>
          <p:cNvSpPr txBox="1">
            <a:spLocks/>
          </p:cNvSpPr>
          <p:nvPr/>
        </p:nvSpPr>
        <p:spPr>
          <a:xfrm>
            <a:off x="1028700" y="158923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summarize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386454432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46470" y="3044295"/>
            <a:ext cx="16273691" cy="2039351"/>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sumarizar </a:t>
            </a:r>
            <a:r>
              <a:rPr lang="pt-BR" sz="4200" b="1" dirty="0">
                <a:solidFill>
                  <a:srgbClr val="AD6237"/>
                </a:solidFill>
                <a:latin typeface="Segoe UI" panose="020B0502040204020203" pitchFamily="34" charset="0"/>
                <a:cs typeface="Segoe UI" panose="020B0502040204020203" pitchFamily="34" charset="0"/>
              </a:rPr>
              <a:t>VALORES</a:t>
            </a:r>
            <a:r>
              <a:rPr lang="pt-BR" sz="4200" b="1" dirty="0">
                <a:solidFill>
                  <a:srgbClr val="04A07B"/>
                </a:solidFill>
                <a:latin typeface="Segoe UI" panose="020B0502040204020203" pitchFamily="34" charset="0"/>
                <a:cs typeface="Segoe UI" panose="020B0502040204020203" pitchFamily="34" charset="0"/>
              </a:rPr>
              <a:t> </a:t>
            </a:r>
            <a:r>
              <a:rPr lang="pt-BR" sz="4200" dirty="0">
                <a:latin typeface="Segoe UI" panose="020B0502040204020203" pitchFamily="34" charset="0"/>
                <a:cs typeface="Segoe UI" panose="020B0502040204020203" pitchFamily="34" charset="0"/>
              </a:rPr>
              <a:t>em colunas. </a:t>
            </a:r>
          </a:p>
          <a:p>
            <a:pPr>
              <a:buClr>
                <a:srgbClr val="AD6237"/>
              </a:buClr>
              <a:buFont typeface="Arial" panose="020B0604020202020204" pitchFamily="34" charset="0"/>
              <a:buChar char="•"/>
            </a:pPr>
            <a:r>
              <a:rPr lang="pt-BR" sz="3600" dirty="0">
                <a:latin typeface="Segoe UI" panose="020B0502040204020203" pitchFamily="34" charset="0"/>
                <a:cs typeface="Segoe UI" panose="020B0502040204020203" pitchFamily="34" charset="0"/>
              </a:rPr>
              <a:t>Por exemplo, resume a média ou DP de uma variável em uma nova tabela.</a:t>
            </a:r>
            <a:endParaRPr lang="pt-BR" sz="3000" dirty="0">
              <a:latin typeface="Segoe UI" panose="020B0502040204020203" pitchFamily="34" charset="0"/>
              <a:cs typeface="Segoe UI" panose="020B0502040204020203" pitchFamily="34" charset="0"/>
            </a:endParaRPr>
          </a:p>
        </p:txBody>
      </p:sp>
      <p:sp>
        <p:nvSpPr>
          <p:cNvPr id="6" name="Retângulo 5"/>
          <p:cNvSpPr/>
          <p:nvPr/>
        </p:nvSpPr>
        <p:spPr>
          <a:xfrm>
            <a:off x="1046470" y="4760480"/>
            <a:ext cx="16574799" cy="646331"/>
          </a:xfrm>
          <a:prstGeom prst="rect">
            <a:avLst/>
          </a:prstGeom>
        </p:spPr>
        <p:txBody>
          <a:bodyPr wrap="square">
            <a:spAutoFit/>
          </a:bodyPr>
          <a:lstStyle/>
          <a:p>
            <a:r>
              <a:rPr lang="pt-BR" sz="3600" b="1" dirty="0">
                <a:latin typeface="Segoe UI" panose="020B0502040204020203" pitchFamily="34" charset="0"/>
                <a:cs typeface="Segoe UI" panose="020B0502040204020203" pitchFamily="34" charset="0"/>
              </a:rPr>
              <a:t># Criando uma tabela com valores médios dos escores de Abertura ao </a:t>
            </a:r>
            <a:r>
              <a:rPr lang="pt-BR" sz="3600" b="1" dirty="0" smtClean="0">
                <a:latin typeface="Segoe UI" panose="020B0502040204020203" pitchFamily="34" charset="0"/>
                <a:cs typeface="Segoe UI" panose="020B0502040204020203" pitchFamily="34" charset="0"/>
              </a:rPr>
              <a:t>novo</a:t>
            </a:r>
            <a:endParaRPr lang="pt-BR" sz="3600" b="1" dirty="0">
              <a:latin typeface="Segoe UI" panose="020B0502040204020203" pitchFamily="34" charset="0"/>
              <a:cs typeface="Segoe UI" panose="020B0502040204020203" pitchFamily="34" charset="0"/>
            </a:endParaRPr>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8923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summarize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138330844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18266" y="2909376"/>
            <a:ext cx="16273691" cy="2039351"/>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sumarizar </a:t>
            </a:r>
            <a:r>
              <a:rPr lang="pt-BR" sz="4200" b="1" dirty="0">
                <a:solidFill>
                  <a:srgbClr val="AD6237"/>
                </a:solidFill>
                <a:latin typeface="Segoe UI" panose="020B0502040204020203" pitchFamily="34" charset="0"/>
                <a:cs typeface="Segoe UI" panose="020B0502040204020203" pitchFamily="34" charset="0"/>
              </a:rPr>
              <a:t>VALORES</a:t>
            </a:r>
            <a:r>
              <a:rPr lang="pt-BR" sz="4200" b="1" dirty="0">
                <a:solidFill>
                  <a:srgbClr val="04A07B"/>
                </a:solidFill>
                <a:latin typeface="Segoe UI" panose="020B0502040204020203" pitchFamily="34" charset="0"/>
                <a:cs typeface="Segoe UI" panose="020B0502040204020203" pitchFamily="34" charset="0"/>
              </a:rPr>
              <a:t> </a:t>
            </a:r>
            <a:r>
              <a:rPr lang="pt-BR" sz="4200" dirty="0">
                <a:latin typeface="Segoe UI" panose="020B0502040204020203" pitchFamily="34" charset="0"/>
                <a:cs typeface="Segoe UI" panose="020B0502040204020203" pitchFamily="34" charset="0"/>
              </a:rPr>
              <a:t>em colunas. </a:t>
            </a:r>
          </a:p>
          <a:p>
            <a:pPr>
              <a:buClr>
                <a:srgbClr val="AD6237"/>
              </a:buClr>
              <a:buFont typeface="Arial" panose="020B0604020202020204" pitchFamily="34" charset="0"/>
              <a:buChar char="•"/>
            </a:pPr>
            <a:r>
              <a:rPr lang="pt-BR" sz="3600" dirty="0">
                <a:latin typeface="Segoe UI" panose="020B0502040204020203" pitchFamily="34" charset="0"/>
                <a:cs typeface="Segoe UI" panose="020B0502040204020203" pitchFamily="34" charset="0"/>
              </a:rPr>
              <a:t>Por exemplo, resume a média ou DP de uma variável em uma nova tabela.</a:t>
            </a:r>
            <a:endParaRPr lang="pt-BR" sz="3000" dirty="0">
              <a:latin typeface="Segoe UI" panose="020B0502040204020203" pitchFamily="34" charset="0"/>
              <a:cs typeface="Segoe UI" panose="020B0502040204020203" pitchFamily="34" charset="0"/>
            </a:endParaRPr>
          </a:p>
        </p:txBody>
      </p:sp>
      <p:sp>
        <p:nvSpPr>
          <p:cNvPr id="6" name="Retângulo 5"/>
          <p:cNvSpPr/>
          <p:nvPr/>
        </p:nvSpPr>
        <p:spPr>
          <a:xfrm>
            <a:off x="1046470" y="4554832"/>
            <a:ext cx="16574799" cy="4278094"/>
          </a:xfrm>
          <a:prstGeom prst="rect">
            <a:avLst/>
          </a:prstGeom>
        </p:spPr>
        <p:txBody>
          <a:bodyPr wrap="square">
            <a:spAutoFit/>
          </a:bodyPr>
          <a:lstStyle/>
          <a:p>
            <a:r>
              <a:rPr lang="pt-BR" sz="3200" b="1" dirty="0">
                <a:latin typeface="Segoe UI" panose="020B0502040204020203" pitchFamily="34" charset="0"/>
                <a:cs typeface="Segoe UI" panose="020B0502040204020203" pitchFamily="34" charset="0"/>
              </a:rPr>
              <a:t># Criando uma tabela com valores médios dos escores de Abertura ao novo</a:t>
            </a:r>
          </a:p>
          <a:p>
            <a:r>
              <a:rPr lang="pt-BR" sz="3000" dirty="0" err="1">
                <a:latin typeface="Segoe UI" panose="020B0502040204020203" pitchFamily="34" charset="0"/>
                <a:cs typeface="Segoe UI" panose="020B0502040204020203" pitchFamily="34" charset="0"/>
              </a:rPr>
              <a:t>bfi_na_clean</a:t>
            </a:r>
            <a:r>
              <a:rPr lang="pt-BR" sz="3000" dirty="0">
                <a:latin typeface="Segoe UI" panose="020B0502040204020203" pitchFamily="34" charset="0"/>
                <a:cs typeface="Segoe UI" panose="020B0502040204020203" pitchFamily="34" charset="0"/>
              </a:rPr>
              <a:t> %&gt;% </a:t>
            </a:r>
          </a:p>
          <a:p>
            <a:r>
              <a:rPr lang="pt-BR" sz="3000" dirty="0">
                <a:latin typeface="Segoe UI" panose="020B0502040204020203" pitchFamily="34" charset="0"/>
                <a:cs typeface="Segoe UI" panose="020B0502040204020203" pitchFamily="34" charset="0"/>
              </a:rPr>
              <a:t>  </a:t>
            </a:r>
            <a:r>
              <a:rPr lang="pt-BR" sz="3000" dirty="0" err="1">
                <a:latin typeface="Segoe UI" panose="020B0502040204020203" pitchFamily="34" charset="0"/>
                <a:cs typeface="Segoe UI" panose="020B0502040204020203" pitchFamily="34" charset="0"/>
              </a:rPr>
              <a:t>summarize</a:t>
            </a:r>
            <a:r>
              <a:rPr lang="pt-BR" sz="3000" dirty="0">
                <a:latin typeface="Segoe UI" panose="020B0502040204020203" pitchFamily="34" charset="0"/>
                <a:cs typeface="Segoe UI" panose="020B0502040204020203" pitchFamily="34" charset="0"/>
              </a:rPr>
              <a:t>(O1z_mean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(O1, na.rm=TRUE),</a:t>
            </a:r>
          </a:p>
          <a:p>
            <a:r>
              <a:rPr lang="pt-BR" sz="3000" dirty="0">
                <a:latin typeface="Segoe UI" panose="020B0502040204020203" pitchFamily="34" charset="0"/>
                <a:cs typeface="Segoe UI" panose="020B0502040204020203" pitchFamily="34" charset="0"/>
              </a:rPr>
              <a:t>            O2z_mean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(O2, na.rm=TRUE),</a:t>
            </a:r>
          </a:p>
          <a:p>
            <a:r>
              <a:rPr lang="pt-BR" sz="3000" dirty="0">
                <a:latin typeface="Segoe UI" panose="020B0502040204020203" pitchFamily="34" charset="0"/>
                <a:cs typeface="Segoe UI" panose="020B0502040204020203" pitchFamily="34" charset="0"/>
              </a:rPr>
              <a:t>            O3z_mean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(O3, na.rm=TRUE),</a:t>
            </a:r>
          </a:p>
          <a:p>
            <a:r>
              <a:rPr lang="pt-BR" sz="3000" dirty="0">
                <a:latin typeface="Segoe UI" panose="020B0502040204020203" pitchFamily="34" charset="0"/>
                <a:cs typeface="Segoe UI" panose="020B0502040204020203" pitchFamily="34" charset="0"/>
              </a:rPr>
              <a:t>            O4z_mean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(O4, na.rm=TRUE),</a:t>
            </a:r>
          </a:p>
          <a:p>
            <a:r>
              <a:rPr lang="pt-BR" sz="3000" dirty="0">
                <a:latin typeface="Segoe UI" panose="020B0502040204020203" pitchFamily="34" charset="0"/>
                <a:cs typeface="Segoe UI" panose="020B0502040204020203" pitchFamily="34" charset="0"/>
              </a:rPr>
              <a:t>            O5z_mean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(O5, na.rm=TRUE),</a:t>
            </a:r>
          </a:p>
          <a:p>
            <a:r>
              <a:rPr lang="pt-BR" sz="3000" dirty="0">
                <a:latin typeface="Segoe UI" panose="020B0502040204020203" pitchFamily="34" charset="0"/>
                <a:cs typeface="Segoe UI" panose="020B0502040204020203" pitchFamily="34" charset="0"/>
              </a:rPr>
              <a:t>            n = n()</a:t>
            </a:r>
          </a:p>
          <a:p>
            <a:r>
              <a:rPr lang="pt-BR" sz="3000" dirty="0">
                <a:latin typeface="Segoe UI" panose="020B0502040204020203" pitchFamily="34" charset="0"/>
                <a:cs typeface="Segoe UI" panose="020B0502040204020203" pitchFamily="34" charset="0"/>
              </a:rPr>
              <a:t>            )</a:t>
            </a:r>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8923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summarize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405374136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28700" y="2942516"/>
            <a:ext cx="16273691" cy="2039351"/>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sumarizar </a:t>
            </a:r>
            <a:r>
              <a:rPr lang="pt-BR" sz="4200" b="1" dirty="0">
                <a:solidFill>
                  <a:srgbClr val="AD6237"/>
                </a:solidFill>
                <a:latin typeface="Segoe UI" panose="020B0502040204020203" pitchFamily="34" charset="0"/>
                <a:cs typeface="Segoe UI" panose="020B0502040204020203" pitchFamily="34" charset="0"/>
              </a:rPr>
              <a:t>VALORES</a:t>
            </a:r>
            <a:r>
              <a:rPr lang="pt-BR" sz="4200" b="1" dirty="0">
                <a:solidFill>
                  <a:srgbClr val="04A07B"/>
                </a:solidFill>
                <a:latin typeface="Segoe UI" panose="020B0502040204020203" pitchFamily="34" charset="0"/>
                <a:cs typeface="Segoe UI" panose="020B0502040204020203" pitchFamily="34" charset="0"/>
              </a:rPr>
              <a:t> </a:t>
            </a:r>
            <a:r>
              <a:rPr lang="pt-BR" sz="4200" dirty="0">
                <a:latin typeface="Segoe UI" panose="020B0502040204020203" pitchFamily="34" charset="0"/>
                <a:cs typeface="Segoe UI" panose="020B0502040204020203" pitchFamily="34" charset="0"/>
              </a:rPr>
              <a:t>em colunas. </a:t>
            </a:r>
          </a:p>
        </p:txBody>
      </p:sp>
      <p:sp>
        <p:nvSpPr>
          <p:cNvPr id="6" name="Retângulo 5"/>
          <p:cNvSpPr/>
          <p:nvPr/>
        </p:nvSpPr>
        <p:spPr>
          <a:xfrm>
            <a:off x="1028700" y="3936533"/>
            <a:ext cx="16574799" cy="5016758"/>
          </a:xfrm>
          <a:prstGeom prst="rect">
            <a:avLst/>
          </a:prstGeom>
        </p:spPr>
        <p:txBody>
          <a:bodyPr wrap="square">
            <a:spAutoFit/>
          </a:bodyPr>
          <a:lstStyle/>
          <a:p>
            <a:r>
              <a:rPr lang="pt-BR" sz="2800" b="1" dirty="0">
                <a:latin typeface="Segoe UI" panose="020B0502040204020203" pitchFamily="34" charset="0"/>
                <a:cs typeface="Segoe UI" panose="020B0502040204020203" pitchFamily="34" charset="0"/>
              </a:rPr>
              <a:t># Criando uma tabela com valores médios dos escores de Abertura ao novo na amostra de mulheres</a:t>
            </a:r>
          </a:p>
          <a:p>
            <a:r>
              <a:rPr lang="pt-BR" sz="2400" dirty="0" err="1">
                <a:latin typeface="Segoe UI" panose="020B0502040204020203" pitchFamily="34" charset="0"/>
                <a:cs typeface="Segoe UI" panose="020B0502040204020203" pitchFamily="34" charset="0"/>
              </a:rPr>
              <a:t>O_table_women</a:t>
            </a:r>
            <a:r>
              <a:rPr lang="pt-BR" sz="2400" dirty="0">
                <a:latin typeface="Segoe UI" panose="020B0502040204020203" pitchFamily="34" charset="0"/>
                <a:cs typeface="Segoe UI" panose="020B0502040204020203" pitchFamily="34" charset="0"/>
              </a:rPr>
              <a:t> &lt;- </a:t>
            </a:r>
            <a:r>
              <a:rPr lang="pt-BR" sz="2400" dirty="0" err="1">
                <a:latin typeface="Segoe UI" panose="020B0502040204020203" pitchFamily="34" charset="0"/>
                <a:cs typeface="Segoe UI" panose="020B0502040204020203" pitchFamily="34" charset="0"/>
              </a:rPr>
              <a:t>bfi_na_clean</a:t>
            </a:r>
            <a:r>
              <a:rPr lang="pt-BR" sz="2400" dirty="0">
                <a:latin typeface="Segoe UI" panose="020B0502040204020203" pitchFamily="34" charset="0"/>
                <a:cs typeface="Segoe UI" panose="020B0502040204020203" pitchFamily="34" charset="0"/>
              </a:rPr>
              <a:t> %&gt;% </a:t>
            </a:r>
          </a:p>
          <a:p>
            <a:r>
              <a:rPr lang="pt-BR" sz="2400" dirty="0">
                <a:latin typeface="Segoe UI" panose="020B0502040204020203" pitchFamily="34" charset="0"/>
                <a:cs typeface="Segoe UI" panose="020B0502040204020203" pitchFamily="34" charset="0"/>
              </a:rPr>
              <a:t>  </a:t>
            </a:r>
            <a:r>
              <a:rPr lang="pt-BR" sz="2400" dirty="0" err="1">
                <a:latin typeface="Segoe UI" panose="020B0502040204020203" pitchFamily="34" charset="0"/>
                <a:cs typeface="Segoe UI" panose="020B0502040204020203" pitchFamily="34" charset="0"/>
              </a:rPr>
              <a:t>filter</a:t>
            </a:r>
            <a:r>
              <a:rPr lang="pt-BR" sz="2400" dirty="0">
                <a:latin typeface="Segoe UI" panose="020B0502040204020203" pitchFamily="34" charset="0"/>
                <a:cs typeface="Segoe UI" panose="020B0502040204020203" pitchFamily="34" charset="0"/>
              </a:rPr>
              <a:t>(</a:t>
            </a:r>
            <a:r>
              <a:rPr lang="pt-BR" sz="2400" dirty="0" err="1">
                <a:latin typeface="Segoe UI" panose="020B0502040204020203" pitchFamily="34" charset="0"/>
                <a:cs typeface="Segoe UI" panose="020B0502040204020203" pitchFamily="34" charset="0"/>
              </a:rPr>
              <a:t>gender</a:t>
            </a:r>
            <a:r>
              <a:rPr lang="pt-BR" sz="2400" dirty="0">
                <a:latin typeface="Segoe UI" panose="020B0502040204020203" pitchFamily="34" charset="0"/>
                <a:cs typeface="Segoe UI" panose="020B0502040204020203" pitchFamily="34" charset="0"/>
              </a:rPr>
              <a:t>==2) %&gt;% </a:t>
            </a:r>
          </a:p>
          <a:p>
            <a:r>
              <a:rPr lang="pt-BR" sz="2400" dirty="0">
                <a:latin typeface="Segoe UI" panose="020B0502040204020203" pitchFamily="34" charset="0"/>
                <a:cs typeface="Segoe UI" panose="020B0502040204020203" pitchFamily="34" charset="0"/>
              </a:rPr>
              <a:t>  </a:t>
            </a:r>
            <a:r>
              <a:rPr lang="pt-BR" sz="2400" dirty="0" err="1">
                <a:latin typeface="Segoe UI" panose="020B0502040204020203" pitchFamily="34" charset="0"/>
                <a:cs typeface="Segoe UI" panose="020B0502040204020203" pitchFamily="34" charset="0"/>
              </a:rPr>
              <a:t>summarize</a:t>
            </a:r>
            <a:r>
              <a:rPr lang="pt-BR" sz="2400" dirty="0">
                <a:latin typeface="Segoe UI" panose="020B0502040204020203" pitchFamily="34" charset="0"/>
                <a:cs typeface="Segoe UI" panose="020B0502040204020203" pitchFamily="34" charset="0"/>
              </a:rPr>
              <a:t>(O1z_mean = </a:t>
            </a:r>
            <a:r>
              <a:rPr lang="pt-BR" sz="2400" dirty="0" err="1">
                <a:latin typeface="Segoe UI" panose="020B0502040204020203" pitchFamily="34" charset="0"/>
                <a:cs typeface="Segoe UI" panose="020B0502040204020203" pitchFamily="34" charset="0"/>
              </a:rPr>
              <a:t>mean</a:t>
            </a:r>
            <a:r>
              <a:rPr lang="pt-BR" sz="2400" dirty="0">
                <a:latin typeface="Segoe UI" panose="020B0502040204020203" pitchFamily="34" charset="0"/>
                <a:cs typeface="Segoe UI" panose="020B0502040204020203" pitchFamily="34" charset="0"/>
              </a:rPr>
              <a:t>(O1, na.rm=TRUE),</a:t>
            </a:r>
          </a:p>
          <a:p>
            <a:r>
              <a:rPr lang="pt-BR" sz="2400" dirty="0">
                <a:latin typeface="Segoe UI" panose="020B0502040204020203" pitchFamily="34" charset="0"/>
                <a:cs typeface="Segoe UI" panose="020B0502040204020203" pitchFamily="34" charset="0"/>
              </a:rPr>
              <a:t>            O2z_mean = </a:t>
            </a:r>
            <a:r>
              <a:rPr lang="pt-BR" sz="2400" dirty="0" err="1">
                <a:latin typeface="Segoe UI" panose="020B0502040204020203" pitchFamily="34" charset="0"/>
                <a:cs typeface="Segoe UI" panose="020B0502040204020203" pitchFamily="34" charset="0"/>
              </a:rPr>
              <a:t>mean</a:t>
            </a:r>
            <a:r>
              <a:rPr lang="pt-BR" sz="2400" dirty="0">
                <a:latin typeface="Segoe UI" panose="020B0502040204020203" pitchFamily="34" charset="0"/>
                <a:cs typeface="Segoe UI" panose="020B0502040204020203" pitchFamily="34" charset="0"/>
              </a:rPr>
              <a:t>(O2, na.rm=TRUE),</a:t>
            </a:r>
          </a:p>
          <a:p>
            <a:r>
              <a:rPr lang="pt-BR" sz="2400" dirty="0">
                <a:latin typeface="Segoe UI" panose="020B0502040204020203" pitchFamily="34" charset="0"/>
                <a:cs typeface="Segoe UI" panose="020B0502040204020203" pitchFamily="34" charset="0"/>
              </a:rPr>
              <a:t>            O3z_mean = </a:t>
            </a:r>
            <a:r>
              <a:rPr lang="pt-BR" sz="2400" dirty="0" err="1">
                <a:latin typeface="Segoe UI" panose="020B0502040204020203" pitchFamily="34" charset="0"/>
                <a:cs typeface="Segoe UI" panose="020B0502040204020203" pitchFamily="34" charset="0"/>
              </a:rPr>
              <a:t>mean</a:t>
            </a:r>
            <a:r>
              <a:rPr lang="pt-BR" sz="2400" dirty="0">
                <a:latin typeface="Segoe UI" panose="020B0502040204020203" pitchFamily="34" charset="0"/>
                <a:cs typeface="Segoe UI" panose="020B0502040204020203" pitchFamily="34" charset="0"/>
              </a:rPr>
              <a:t>(O3, na.rm=TRUE),</a:t>
            </a:r>
          </a:p>
          <a:p>
            <a:r>
              <a:rPr lang="pt-BR" sz="2400" dirty="0">
                <a:latin typeface="Segoe UI" panose="020B0502040204020203" pitchFamily="34" charset="0"/>
                <a:cs typeface="Segoe UI" panose="020B0502040204020203" pitchFamily="34" charset="0"/>
              </a:rPr>
              <a:t>            O4z_mean = </a:t>
            </a:r>
            <a:r>
              <a:rPr lang="pt-BR" sz="2400" dirty="0" err="1">
                <a:latin typeface="Segoe UI" panose="020B0502040204020203" pitchFamily="34" charset="0"/>
                <a:cs typeface="Segoe UI" panose="020B0502040204020203" pitchFamily="34" charset="0"/>
              </a:rPr>
              <a:t>mean</a:t>
            </a:r>
            <a:r>
              <a:rPr lang="pt-BR" sz="2400" dirty="0">
                <a:latin typeface="Segoe UI" panose="020B0502040204020203" pitchFamily="34" charset="0"/>
                <a:cs typeface="Segoe UI" panose="020B0502040204020203" pitchFamily="34" charset="0"/>
              </a:rPr>
              <a:t>(O4, na.rm=TRUE),</a:t>
            </a:r>
          </a:p>
          <a:p>
            <a:r>
              <a:rPr lang="pt-BR" sz="2400" dirty="0">
                <a:latin typeface="Segoe UI" panose="020B0502040204020203" pitchFamily="34" charset="0"/>
                <a:cs typeface="Segoe UI" panose="020B0502040204020203" pitchFamily="34" charset="0"/>
              </a:rPr>
              <a:t>            O5z_mean = </a:t>
            </a:r>
            <a:r>
              <a:rPr lang="pt-BR" sz="2400" dirty="0" err="1">
                <a:latin typeface="Segoe UI" panose="020B0502040204020203" pitchFamily="34" charset="0"/>
                <a:cs typeface="Segoe UI" panose="020B0502040204020203" pitchFamily="34" charset="0"/>
              </a:rPr>
              <a:t>mean</a:t>
            </a:r>
            <a:r>
              <a:rPr lang="pt-BR" sz="2400" dirty="0">
                <a:latin typeface="Segoe UI" panose="020B0502040204020203" pitchFamily="34" charset="0"/>
                <a:cs typeface="Segoe UI" panose="020B0502040204020203" pitchFamily="34" charset="0"/>
              </a:rPr>
              <a:t>(O5, na.rm=TRUE),</a:t>
            </a:r>
          </a:p>
          <a:p>
            <a:r>
              <a:rPr lang="pt-BR" sz="2400" dirty="0">
                <a:latin typeface="Segoe UI" panose="020B0502040204020203" pitchFamily="34" charset="0"/>
                <a:cs typeface="Segoe UI" panose="020B0502040204020203" pitchFamily="34" charset="0"/>
              </a:rPr>
              <a:t>            n = n()</a:t>
            </a:r>
          </a:p>
          <a:p>
            <a:r>
              <a:rPr lang="pt-BR" sz="2400" dirty="0">
                <a:latin typeface="Segoe UI" panose="020B0502040204020203" pitchFamily="34" charset="0"/>
                <a:cs typeface="Segoe UI" panose="020B0502040204020203" pitchFamily="34" charset="0"/>
              </a:rPr>
              <a:t>  ) </a:t>
            </a:r>
            <a:endParaRPr lang="pt-BR" sz="2400" dirty="0" smtClean="0">
              <a:latin typeface="Segoe UI" panose="020B0502040204020203" pitchFamily="34" charset="0"/>
              <a:cs typeface="Segoe UI" panose="020B0502040204020203" pitchFamily="34" charset="0"/>
            </a:endParaRPr>
          </a:p>
          <a:p>
            <a:endParaRPr lang="pt-BR" sz="2400" dirty="0">
              <a:latin typeface="Segoe UI" panose="020B0502040204020203" pitchFamily="34" charset="0"/>
              <a:cs typeface="Segoe UI" panose="020B0502040204020203" pitchFamily="34" charset="0"/>
            </a:endParaRPr>
          </a:p>
          <a:p>
            <a:r>
              <a:rPr lang="pt-BR" sz="2400" dirty="0" err="1">
                <a:latin typeface="Segoe UI" panose="020B0502040204020203" pitchFamily="34" charset="0"/>
                <a:cs typeface="Segoe UI" panose="020B0502040204020203" pitchFamily="34" charset="0"/>
              </a:rPr>
              <a:t>frq</a:t>
            </a:r>
            <a:r>
              <a:rPr lang="pt-BR" sz="2400" dirty="0">
                <a:latin typeface="Segoe UI" panose="020B0502040204020203" pitchFamily="34" charset="0"/>
                <a:cs typeface="Segoe UI" panose="020B0502040204020203" pitchFamily="34" charset="0"/>
              </a:rPr>
              <a:t>(</a:t>
            </a:r>
            <a:r>
              <a:rPr lang="pt-BR" sz="2400" dirty="0" err="1">
                <a:latin typeface="Segoe UI" panose="020B0502040204020203" pitchFamily="34" charset="0"/>
                <a:cs typeface="Segoe UI" panose="020B0502040204020203" pitchFamily="34" charset="0"/>
              </a:rPr>
              <a:t>bfi_na_clean$gender</a:t>
            </a:r>
            <a:r>
              <a:rPr lang="pt-BR" sz="2400" dirty="0">
                <a:latin typeface="Segoe UI" panose="020B0502040204020203" pitchFamily="34" charset="0"/>
                <a:cs typeface="Segoe UI" panose="020B0502040204020203" pitchFamily="34" charset="0"/>
              </a:rPr>
              <a:t>) </a:t>
            </a:r>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8923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summarize</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 + </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filter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252555662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0"/>
            <a:ext cx="18288000" cy="10287000"/>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346075" y="7938165"/>
            <a:ext cx="13066296" cy="1477328"/>
          </a:xfrm>
          <a:prstGeom prst="rect">
            <a:avLst/>
          </a:prstGeom>
          <a:noFill/>
        </p:spPr>
        <p:txBody>
          <a:bodyPr wrap="square" rtlCol="0">
            <a:spAutoFit/>
          </a:bodyPr>
          <a:lstStyle/>
          <a:p>
            <a:pPr algn="r"/>
            <a:r>
              <a:rPr lang="pt-BR" sz="9000" dirty="0" err="1">
                <a:solidFill>
                  <a:schemeClr val="bg1"/>
                </a:solidFill>
                <a:latin typeface="Segoe UI Semibold" panose="020B0702040204020203" pitchFamily="34" charset="0"/>
                <a:cs typeface="Segoe UI Semibold" panose="020B0702040204020203" pitchFamily="34" charset="0"/>
              </a:rPr>
              <a:t>dplyr</a:t>
            </a:r>
            <a:r>
              <a:rPr lang="pt-BR" sz="9000" dirty="0">
                <a:solidFill>
                  <a:schemeClr val="bg1"/>
                </a:solidFill>
                <a:latin typeface="Segoe UI Semibold" panose="020B0702040204020203" pitchFamily="34" charset="0"/>
                <a:cs typeface="Segoe UI Semibold" panose="020B0702040204020203" pitchFamily="34" charset="0"/>
              </a:rPr>
              <a:t>::</a:t>
            </a:r>
            <a:r>
              <a:rPr lang="pt-BR" sz="9000" dirty="0" err="1">
                <a:solidFill>
                  <a:schemeClr val="bg1"/>
                </a:solidFill>
                <a:latin typeface="Segoe UI Semibold" panose="020B0702040204020203" pitchFamily="34" charset="0"/>
                <a:cs typeface="Segoe UI Semibold" panose="020B0702040204020203" pitchFamily="34" charset="0"/>
              </a:rPr>
              <a:t>group_by</a:t>
            </a:r>
            <a:endParaRPr lang="pt-BR" sz="90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49029915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017431"/>
            <a:ext cx="16273691" cy="1122308"/>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Agrupa as </a:t>
            </a:r>
            <a:r>
              <a:rPr lang="pt-BR" sz="4200" b="1" dirty="0">
                <a:solidFill>
                  <a:srgbClr val="AD6237"/>
                </a:solidFill>
                <a:latin typeface="Segoe UI" panose="020B0502040204020203" pitchFamily="34" charset="0"/>
                <a:cs typeface="Segoe UI" panose="020B0502040204020203" pitchFamily="34" charset="0"/>
              </a:rPr>
              <a:t>VARIÁVEIS</a:t>
            </a:r>
            <a:r>
              <a:rPr lang="pt-BR" sz="4200" b="1" dirty="0">
                <a:solidFill>
                  <a:srgbClr val="04A07B"/>
                </a:solidFill>
                <a:latin typeface="Segoe UI" panose="020B0502040204020203" pitchFamily="34" charset="0"/>
                <a:cs typeface="Segoe UI" panose="020B0502040204020203" pitchFamily="34" charset="0"/>
              </a:rPr>
              <a:t> </a:t>
            </a:r>
            <a:r>
              <a:rPr lang="pt-BR" sz="4200" dirty="0">
                <a:solidFill>
                  <a:schemeClr val="tx1">
                    <a:lumMod val="95000"/>
                    <a:lumOff val="5000"/>
                  </a:schemeClr>
                </a:solidFill>
                <a:latin typeface="Segoe UI" panose="020B0502040204020203" pitchFamily="34" charset="0"/>
                <a:cs typeface="Segoe UI" panose="020B0502040204020203" pitchFamily="34" charset="0"/>
              </a:rPr>
              <a:t>de um banco de dados</a:t>
            </a:r>
            <a:endParaRPr lang="pt-BR" sz="3600"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3" name="Retângulo 2"/>
          <p:cNvSpPr/>
          <p:nvPr/>
        </p:nvSpPr>
        <p:spPr>
          <a:xfrm>
            <a:off x="1035584" y="4107265"/>
            <a:ext cx="16273691" cy="5016758"/>
          </a:xfrm>
          <a:prstGeom prst="rect">
            <a:avLst/>
          </a:prstGeom>
        </p:spPr>
        <p:txBody>
          <a:bodyPr wrap="square">
            <a:spAutoFit/>
          </a:bodyPr>
          <a:lstStyle/>
          <a:p>
            <a:r>
              <a:rPr lang="pt-BR" sz="3200" b="1" dirty="0">
                <a:latin typeface="Segoe UI" panose="020B0502040204020203" pitchFamily="34" charset="0"/>
                <a:cs typeface="Segoe UI" panose="020B0502040204020203" pitchFamily="34" charset="0"/>
              </a:rPr>
              <a:t># Criando uma tabela com valores médios dos escores de Amabilidade por </a:t>
            </a:r>
            <a:r>
              <a:rPr lang="pt-BR" sz="3200" b="1" dirty="0" err="1">
                <a:latin typeface="Segoe UI" panose="020B0502040204020203" pitchFamily="34" charset="0"/>
                <a:cs typeface="Segoe UI" panose="020B0502040204020203" pitchFamily="34" charset="0"/>
              </a:rPr>
              <a:t>genero</a:t>
            </a:r>
            <a:endParaRPr lang="pt-BR" sz="3200" b="1" dirty="0">
              <a:latin typeface="Segoe UI" panose="020B0502040204020203" pitchFamily="34" charset="0"/>
              <a:cs typeface="Segoe UI" panose="020B0502040204020203" pitchFamily="34" charset="0"/>
            </a:endParaRPr>
          </a:p>
          <a:p>
            <a:r>
              <a:rPr lang="pt-BR" sz="3200" dirty="0" err="1">
                <a:latin typeface="Segoe UI" panose="020B0502040204020203" pitchFamily="34" charset="0"/>
                <a:cs typeface="Segoe UI" panose="020B0502040204020203" pitchFamily="34" charset="0"/>
              </a:rPr>
              <a:t>A_table</a:t>
            </a:r>
            <a:r>
              <a:rPr lang="pt-BR" sz="3200" dirty="0">
                <a:latin typeface="Segoe UI" panose="020B0502040204020203" pitchFamily="34" charset="0"/>
                <a:cs typeface="Segoe UI" panose="020B0502040204020203" pitchFamily="34" charset="0"/>
              </a:rPr>
              <a:t> &lt;- </a:t>
            </a:r>
            <a:r>
              <a:rPr lang="pt-BR" sz="3200" dirty="0" err="1">
                <a:latin typeface="Segoe UI" panose="020B0502040204020203" pitchFamily="34" charset="0"/>
                <a:cs typeface="Segoe UI" panose="020B0502040204020203" pitchFamily="34" charset="0"/>
              </a:rPr>
              <a:t>bfi_na_clean</a:t>
            </a:r>
            <a:r>
              <a:rPr lang="pt-BR" sz="3200" dirty="0">
                <a:latin typeface="Segoe UI" panose="020B0502040204020203" pitchFamily="34" charset="0"/>
                <a:cs typeface="Segoe UI" panose="020B0502040204020203" pitchFamily="34" charset="0"/>
              </a:rPr>
              <a:t> %&gt;% </a:t>
            </a:r>
          </a:p>
          <a:p>
            <a:r>
              <a:rPr lang="pt-BR" sz="3200" dirty="0">
                <a:latin typeface="Segoe UI" panose="020B0502040204020203" pitchFamily="34" charset="0"/>
                <a:cs typeface="Segoe UI" panose="020B0502040204020203" pitchFamily="34" charset="0"/>
              </a:rPr>
              <a:t>  </a:t>
            </a:r>
            <a:r>
              <a:rPr lang="pt-BR" sz="3200" dirty="0" err="1">
                <a:latin typeface="Segoe UI" panose="020B0502040204020203" pitchFamily="34" charset="0"/>
                <a:cs typeface="Segoe UI" panose="020B0502040204020203" pitchFamily="34" charset="0"/>
              </a:rPr>
              <a:t>group_by</a:t>
            </a:r>
            <a:r>
              <a:rPr lang="pt-BR" sz="3200" dirty="0">
                <a:latin typeface="Segoe UI" panose="020B0502040204020203" pitchFamily="34" charset="0"/>
                <a:cs typeface="Segoe UI" panose="020B0502040204020203" pitchFamily="34" charset="0"/>
              </a:rPr>
              <a:t>(</a:t>
            </a:r>
            <a:r>
              <a:rPr lang="pt-BR" sz="3200" dirty="0" err="1">
                <a:latin typeface="Segoe UI" panose="020B0502040204020203" pitchFamily="34" charset="0"/>
                <a:cs typeface="Segoe UI" panose="020B0502040204020203" pitchFamily="34" charset="0"/>
              </a:rPr>
              <a:t>gender</a:t>
            </a:r>
            <a:r>
              <a:rPr lang="pt-BR" sz="3200" dirty="0">
                <a:latin typeface="Segoe UI" panose="020B0502040204020203" pitchFamily="34" charset="0"/>
                <a:cs typeface="Segoe UI" panose="020B0502040204020203" pitchFamily="34" charset="0"/>
              </a:rPr>
              <a:t>) %&gt;% </a:t>
            </a:r>
          </a:p>
          <a:p>
            <a:r>
              <a:rPr lang="pt-BR" sz="3200" dirty="0">
                <a:latin typeface="Segoe UI" panose="020B0502040204020203" pitchFamily="34" charset="0"/>
                <a:cs typeface="Segoe UI" panose="020B0502040204020203" pitchFamily="34" charset="0"/>
              </a:rPr>
              <a:t>  </a:t>
            </a:r>
            <a:r>
              <a:rPr lang="pt-BR" sz="3200" dirty="0" err="1">
                <a:latin typeface="Segoe UI" panose="020B0502040204020203" pitchFamily="34" charset="0"/>
                <a:cs typeface="Segoe UI" panose="020B0502040204020203" pitchFamily="34" charset="0"/>
              </a:rPr>
              <a:t>summarize</a:t>
            </a:r>
            <a:r>
              <a:rPr lang="pt-BR" sz="3200" dirty="0">
                <a:latin typeface="Segoe UI" panose="020B0502040204020203" pitchFamily="34" charset="0"/>
                <a:cs typeface="Segoe UI" panose="020B0502040204020203" pitchFamily="34" charset="0"/>
              </a:rPr>
              <a:t>(A1z_mean = </a:t>
            </a:r>
            <a:r>
              <a:rPr lang="pt-BR" sz="3200" dirty="0" err="1">
                <a:latin typeface="Segoe UI" panose="020B0502040204020203" pitchFamily="34" charset="0"/>
                <a:cs typeface="Segoe UI" panose="020B0502040204020203" pitchFamily="34" charset="0"/>
              </a:rPr>
              <a:t>mean</a:t>
            </a:r>
            <a:r>
              <a:rPr lang="pt-BR" sz="3200" dirty="0">
                <a:latin typeface="Segoe UI" panose="020B0502040204020203" pitchFamily="34" charset="0"/>
                <a:cs typeface="Segoe UI" panose="020B0502040204020203" pitchFamily="34" charset="0"/>
              </a:rPr>
              <a:t>(A1, na.rm=TRUE),</a:t>
            </a:r>
          </a:p>
          <a:p>
            <a:r>
              <a:rPr lang="pt-BR" sz="3200" dirty="0">
                <a:latin typeface="Segoe UI" panose="020B0502040204020203" pitchFamily="34" charset="0"/>
                <a:cs typeface="Segoe UI" panose="020B0502040204020203" pitchFamily="34" charset="0"/>
              </a:rPr>
              <a:t>            A2z_mean = </a:t>
            </a:r>
            <a:r>
              <a:rPr lang="pt-BR" sz="3200" dirty="0" err="1">
                <a:latin typeface="Segoe UI" panose="020B0502040204020203" pitchFamily="34" charset="0"/>
                <a:cs typeface="Segoe UI" panose="020B0502040204020203" pitchFamily="34" charset="0"/>
              </a:rPr>
              <a:t>mean</a:t>
            </a:r>
            <a:r>
              <a:rPr lang="pt-BR" sz="3200" dirty="0">
                <a:latin typeface="Segoe UI" panose="020B0502040204020203" pitchFamily="34" charset="0"/>
                <a:cs typeface="Segoe UI" panose="020B0502040204020203" pitchFamily="34" charset="0"/>
              </a:rPr>
              <a:t>(A2, na.rm=TRUE),</a:t>
            </a:r>
          </a:p>
          <a:p>
            <a:r>
              <a:rPr lang="pt-BR" sz="3200" dirty="0">
                <a:latin typeface="Segoe UI" panose="020B0502040204020203" pitchFamily="34" charset="0"/>
                <a:cs typeface="Segoe UI" panose="020B0502040204020203" pitchFamily="34" charset="0"/>
              </a:rPr>
              <a:t>            A3z_mean = </a:t>
            </a:r>
            <a:r>
              <a:rPr lang="pt-BR" sz="3200" dirty="0" err="1">
                <a:latin typeface="Segoe UI" panose="020B0502040204020203" pitchFamily="34" charset="0"/>
                <a:cs typeface="Segoe UI" panose="020B0502040204020203" pitchFamily="34" charset="0"/>
              </a:rPr>
              <a:t>mean</a:t>
            </a:r>
            <a:r>
              <a:rPr lang="pt-BR" sz="3200" dirty="0">
                <a:latin typeface="Segoe UI" panose="020B0502040204020203" pitchFamily="34" charset="0"/>
                <a:cs typeface="Segoe UI" panose="020B0502040204020203" pitchFamily="34" charset="0"/>
              </a:rPr>
              <a:t>(A3, na.rm=TRUE),</a:t>
            </a:r>
          </a:p>
          <a:p>
            <a:r>
              <a:rPr lang="pt-BR" sz="3200" dirty="0">
                <a:latin typeface="Segoe UI" panose="020B0502040204020203" pitchFamily="34" charset="0"/>
                <a:cs typeface="Segoe UI" panose="020B0502040204020203" pitchFamily="34" charset="0"/>
              </a:rPr>
              <a:t>            A4z_mean = </a:t>
            </a:r>
            <a:r>
              <a:rPr lang="pt-BR" sz="3200" dirty="0" err="1">
                <a:latin typeface="Segoe UI" panose="020B0502040204020203" pitchFamily="34" charset="0"/>
                <a:cs typeface="Segoe UI" panose="020B0502040204020203" pitchFamily="34" charset="0"/>
              </a:rPr>
              <a:t>mean</a:t>
            </a:r>
            <a:r>
              <a:rPr lang="pt-BR" sz="3200" dirty="0">
                <a:latin typeface="Segoe UI" panose="020B0502040204020203" pitchFamily="34" charset="0"/>
                <a:cs typeface="Segoe UI" panose="020B0502040204020203" pitchFamily="34" charset="0"/>
              </a:rPr>
              <a:t>(A4, na.rm=TRUE),</a:t>
            </a:r>
          </a:p>
          <a:p>
            <a:r>
              <a:rPr lang="pt-BR" sz="3200" dirty="0">
                <a:latin typeface="Segoe UI" panose="020B0502040204020203" pitchFamily="34" charset="0"/>
                <a:cs typeface="Segoe UI" panose="020B0502040204020203" pitchFamily="34" charset="0"/>
              </a:rPr>
              <a:t>            A5z_mean = </a:t>
            </a:r>
            <a:r>
              <a:rPr lang="pt-BR" sz="3200" dirty="0" err="1">
                <a:latin typeface="Segoe UI" panose="020B0502040204020203" pitchFamily="34" charset="0"/>
                <a:cs typeface="Segoe UI" panose="020B0502040204020203" pitchFamily="34" charset="0"/>
              </a:rPr>
              <a:t>mean</a:t>
            </a:r>
            <a:r>
              <a:rPr lang="pt-BR" sz="3200" dirty="0">
                <a:latin typeface="Segoe UI" panose="020B0502040204020203" pitchFamily="34" charset="0"/>
                <a:cs typeface="Segoe UI" panose="020B0502040204020203" pitchFamily="34" charset="0"/>
              </a:rPr>
              <a:t>(A5, na.rm=TRUE),</a:t>
            </a:r>
          </a:p>
          <a:p>
            <a:r>
              <a:rPr lang="pt-BR" sz="3200" dirty="0">
                <a:latin typeface="Segoe UI" panose="020B0502040204020203" pitchFamily="34" charset="0"/>
                <a:cs typeface="Segoe UI" panose="020B0502040204020203" pitchFamily="34" charset="0"/>
              </a:rPr>
              <a:t>            n = n()</a:t>
            </a:r>
          </a:p>
          <a:p>
            <a:r>
              <a:rPr lang="pt-BR" sz="3200" dirty="0">
                <a:latin typeface="Segoe UI" panose="020B0502040204020203" pitchFamily="34" charset="0"/>
                <a:cs typeface="Segoe UI" panose="020B0502040204020203" pitchFamily="34" charset="0"/>
              </a:rPr>
              <a:t>  )</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1" name="Título 1"/>
          <p:cNvSpPr txBox="1">
            <a:spLocks/>
          </p:cNvSpPr>
          <p:nvPr/>
        </p:nvSpPr>
        <p:spPr>
          <a:xfrm>
            <a:off x="1028700" y="158923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group</a:t>
            </a:r>
            <a:r>
              <a:rPr lang="pt-BR" sz="5800" b="1" dirty="0" smtClean="0">
                <a:solidFill>
                  <a:srgbClr val="AD6237"/>
                </a:solidFill>
                <a:latin typeface="Inter" panose="020B0604020202020204" charset="0"/>
                <a:ea typeface="Inter" panose="020B0604020202020204" charset="0"/>
                <a:cs typeface="Segoe UI Semibold" panose="020B0702040204020203" pitchFamily="34" charset="0"/>
              </a:rPr>
              <a:t>_</a:t>
            </a:r>
            <a:r>
              <a:rPr lang="pt-BR" sz="5800" b="1" dirty="0" err="1" smtClean="0">
                <a:solidFill>
                  <a:srgbClr val="AD6237"/>
                </a:solidFill>
                <a:latin typeface="Inter" panose="020B0604020202020204" charset="0"/>
                <a:ea typeface="Inter" panose="020B0604020202020204" charset="0"/>
                <a:cs typeface="Segoe UI Semibold" panose="020B0702040204020203" pitchFamily="34" charset="0"/>
              </a:rPr>
              <a:t>by</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100687201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2874604"/>
            <a:ext cx="16273691" cy="1122308"/>
          </a:xfrm>
        </p:spPr>
        <p:txBody>
          <a:bodyPr>
            <a:noAutofit/>
          </a:bodyPr>
          <a:lstStyle/>
          <a:p>
            <a:pPr>
              <a:buClr>
                <a:srgbClr val="AD6237"/>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Agrupa as </a:t>
            </a:r>
            <a:r>
              <a:rPr lang="pt-BR" sz="4200" b="1" dirty="0">
                <a:solidFill>
                  <a:srgbClr val="AD6237"/>
                </a:solidFill>
                <a:latin typeface="Segoe UI" panose="020B0502040204020203" pitchFamily="34" charset="0"/>
                <a:cs typeface="Segoe UI" panose="020B0502040204020203" pitchFamily="34" charset="0"/>
              </a:rPr>
              <a:t>VARIÁVEIS</a:t>
            </a:r>
            <a:r>
              <a:rPr lang="pt-BR" sz="4200" b="1" dirty="0">
                <a:solidFill>
                  <a:srgbClr val="04A07B"/>
                </a:solidFill>
                <a:latin typeface="Segoe UI" panose="020B0502040204020203" pitchFamily="34" charset="0"/>
                <a:cs typeface="Segoe UI" panose="020B0502040204020203" pitchFamily="34" charset="0"/>
              </a:rPr>
              <a:t> </a:t>
            </a:r>
            <a:r>
              <a:rPr lang="pt-BR" sz="4200" dirty="0">
                <a:solidFill>
                  <a:schemeClr val="tx1">
                    <a:lumMod val="95000"/>
                    <a:lumOff val="5000"/>
                  </a:schemeClr>
                </a:solidFill>
                <a:latin typeface="Segoe UI" panose="020B0502040204020203" pitchFamily="34" charset="0"/>
                <a:cs typeface="Segoe UI" panose="020B0502040204020203" pitchFamily="34" charset="0"/>
              </a:rPr>
              <a:t>de um banco de dados</a:t>
            </a:r>
            <a:endParaRPr lang="pt-BR" sz="3600"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3" name="Retângulo 2"/>
          <p:cNvSpPr/>
          <p:nvPr/>
        </p:nvSpPr>
        <p:spPr>
          <a:xfrm>
            <a:off x="1042468" y="3787665"/>
            <a:ext cx="16273691" cy="5232202"/>
          </a:xfrm>
          <a:prstGeom prst="rect">
            <a:avLst/>
          </a:prstGeom>
        </p:spPr>
        <p:txBody>
          <a:bodyPr wrap="square">
            <a:spAutoFit/>
          </a:bodyPr>
          <a:lstStyle/>
          <a:p>
            <a:r>
              <a:rPr lang="pt-BR" sz="3200" b="1" dirty="0">
                <a:latin typeface="Segoe UI" panose="020B0502040204020203" pitchFamily="34" charset="0"/>
                <a:cs typeface="Segoe UI" panose="020B0502040204020203" pitchFamily="34" charset="0"/>
              </a:rPr>
              <a:t># Criando uma tabela com valores médios dos escores de Amabilidade por educação</a:t>
            </a:r>
          </a:p>
          <a:p>
            <a:r>
              <a:rPr lang="pt-BR" sz="3000" dirty="0" err="1">
                <a:latin typeface="Segoe UI" panose="020B0502040204020203" pitchFamily="34" charset="0"/>
                <a:cs typeface="Segoe UI" panose="020B0502040204020203" pitchFamily="34" charset="0"/>
              </a:rPr>
              <a:t>A_edu_table</a:t>
            </a:r>
            <a:r>
              <a:rPr lang="pt-BR" sz="3000" dirty="0">
                <a:latin typeface="Segoe UI" panose="020B0502040204020203" pitchFamily="34" charset="0"/>
                <a:cs typeface="Segoe UI" panose="020B0502040204020203" pitchFamily="34" charset="0"/>
              </a:rPr>
              <a:t> &lt;- </a:t>
            </a:r>
            <a:r>
              <a:rPr lang="pt-BR" sz="3000" dirty="0" err="1">
                <a:latin typeface="Segoe UI" panose="020B0502040204020203" pitchFamily="34" charset="0"/>
                <a:cs typeface="Segoe UI" panose="020B0502040204020203" pitchFamily="34" charset="0"/>
              </a:rPr>
              <a:t>bfi_na_clean</a:t>
            </a:r>
            <a:r>
              <a:rPr lang="pt-BR" sz="3000" dirty="0">
                <a:latin typeface="Segoe UI" panose="020B0502040204020203" pitchFamily="34" charset="0"/>
                <a:cs typeface="Segoe UI" panose="020B0502040204020203" pitchFamily="34" charset="0"/>
              </a:rPr>
              <a:t> %&gt;% </a:t>
            </a:r>
          </a:p>
          <a:p>
            <a:r>
              <a:rPr lang="pt-BR" sz="3000" dirty="0">
                <a:latin typeface="Segoe UI" panose="020B0502040204020203" pitchFamily="34" charset="0"/>
                <a:cs typeface="Segoe UI" panose="020B0502040204020203" pitchFamily="34" charset="0"/>
              </a:rPr>
              <a:t>  </a:t>
            </a:r>
            <a:r>
              <a:rPr lang="pt-BR" sz="3000" dirty="0" err="1">
                <a:latin typeface="Segoe UI" panose="020B0502040204020203" pitchFamily="34" charset="0"/>
                <a:cs typeface="Segoe UI" panose="020B0502040204020203" pitchFamily="34" charset="0"/>
              </a:rPr>
              <a:t>group_by</a:t>
            </a:r>
            <a:r>
              <a:rPr lang="pt-BR" sz="3000" dirty="0">
                <a:latin typeface="Segoe UI" panose="020B0502040204020203" pitchFamily="34" charset="0"/>
                <a:cs typeface="Segoe UI" panose="020B0502040204020203" pitchFamily="34" charset="0"/>
              </a:rPr>
              <a:t>(</a:t>
            </a:r>
            <a:r>
              <a:rPr lang="pt-BR" sz="3000" dirty="0" err="1">
                <a:latin typeface="Segoe UI" panose="020B0502040204020203" pitchFamily="34" charset="0"/>
                <a:cs typeface="Segoe UI" panose="020B0502040204020203" pitchFamily="34" charset="0"/>
              </a:rPr>
              <a:t>education</a:t>
            </a:r>
            <a:r>
              <a:rPr lang="pt-BR" sz="3000" dirty="0">
                <a:latin typeface="Segoe UI" panose="020B0502040204020203" pitchFamily="34" charset="0"/>
                <a:cs typeface="Segoe UI" panose="020B0502040204020203" pitchFamily="34" charset="0"/>
              </a:rPr>
              <a:t>) %&gt;% </a:t>
            </a:r>
          </a:p>
          <a:p>
            <a:r>
              <a:rPr lang="pt-BR" sz="3000" dirty="0">
                <a:latin typeface="Segoe UI" panose="020B0502040204020203" pitchFamily="34" charset="0"/>
                <a:cs typeface="Segoe UI" panose="020B0502040204020203" pitchFamily="34" charset="0"/>
              </a:rPr>
              <a:t>  </a:t>
            </a:r>
            <a:r>
              <a:rPr lang="pt-BR" sz="3000" dirty="0" err="1">
                <a:latin typeface="Segoe UI" panose="020B0502040204020203" pitchFamily="34" charset="0"/>
                <a:cs typeface="Segoe UI" panose="020B0502040204020203" pitchFamily="34" charset="0"/>
              </a:rPr>
              <a:t>summarize</a:t>
            </a:r>
            <a:r>
              <a:rPr lang="pt-BR" sz="3000" dirty="0">
                <a:latin typeface="Segoe UI" panose="020B0502040204020203" pitchFamily="34" charset="0"/>
                <a:cs typeface="Segoe UI" panose="020B0502040204020203" pitchFamily="34" charset="0"/>
              </a:rPr>
              <a:t>(A1z_mean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(A1, na.rm=TRUE),</a:t>
            </a:r>
          </a:p>
          <a:p>
            <a:r>
              <a:rPr lang="pt-BR" sz="3000" dirty="0">
                <a:latin typeface="Segoe UI" panose="020B0502040204020203" pitchFamily="34" charset="0"/>
                <a:cs typeface="Segoe UI" panose="020B0502040204020203" pitchFamily="34" charset="0"/>
              </a:rPr>
              <a:t>            A2z_mean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(A2, na.rm=TRUE),</a:t>
            </a:r>
          </a:p>
          <a:p>
            <a:r>
              <a:rPr lang="pt-BR" sz="3000" dirty="0">
                <a:latin typeface="Segoe UI" panose="020B0502040204020203" pitchFamily="34" charset="0"/>
                <a:cs typeface="Segoe UI" panose="020B0502040204020203" pitchFamily="34" charset="0"/>
              </a:rPr>
              <a:t>            A3z_mean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(A3, na.rm=TRUE),</a:t>
            </a:r>
          </a:p>
          <a:p>
            <a:r>
              <a:rPr lang="pt-BR" sz="3000" dirty="0">
                <a:latin typeface="Segoe UI" panose="020B0502040204020203" pitchFamily="34" charset="0"/>
                <a:cs typeface="Segoe UI" panose="020B0502040204020203" pitchFamily="34" charset="0"/>
              </a:rPr>
              <a:t>            A4z_mean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(A4, na.rm=TRUE),</a:t>
            </a:r>
          </a:p>
          <a:p>
            <a:r>
              <a:rPr lang="pt-BR" sz="3000" dirty="0">
                <a:latin typeface="Segoe UI" panose="020B0502040204020203" pitchFamily="34" charset="0"/>
                <a:cs typeface="Segoe UI" panose="020B0502040204020203" pitchFamily="34" charset="0"/>
              </a:rPr>
              <a:t>            A5z_mean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(A5, na.rm=TRUE),</a:t>
            </a:r>
          </a:p>
          <a:p>
            <a:r>
              <a:rPr lang="pt-BR" sz="3000" dirty="0">
                <a:latin typeface="Segoe UI" panose="020B0502040204020203" pitchFamily="34" charset="0"/>
                <a:cs typeface="Segoe UI" panose="020B0502040204020203" pitchFamily="34" charset="0"/>
              </a:rPr>
              <a:t>            n = n()</a:t>
            </a:r>
          </a:p>
          <a:p>
            <a:r>
              <a:rPr lang="pt-BR" sz="3000" dirty="0">
                <a:latin typeface="Segoe UI" panose="020B0502040204020203" pitchFamily="34" charset="0"/>
                <a:cs typeface="Segoe UI" panose="020B0502040204020203" pitchFamily="34" charset="0"/>
              </a:rPr>
              <a:t>  )</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1" name="Título 1"/>
          <p:cNvSpPr txBox="1">
            <a:spLocks/>
          </p:cNvSpPr>
          <p:nvPr/>
        </p:nvSpPr>
        <p:spPr>
          <a:xfrm>
            <a:off x="1028700" y="158923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dplyr</a:t>
            </a:r>
            <a:r>
              <a:rPr lang="pt-BR" sz="5800" b="1" noProof="0" dirty="0" smtClean="0">
                <a:solidFill>
                  <a:srgbClr val="AD6237"/>
                </a:solidFill>
                <a:latin typeface="Inter" panose="020B0604020202020204" charset="0"/>
                <a:ea typeface="Inter" panose="020B0604020202020204" charset="0"/>
                <a:cs typeface="Segoe UI Semibold" panose="020B0702040204020203" pitchFamily="34" charset="0"/>
              </a:rPr>
              <a:t>::</a:t>
            </a:r>
            <a:r>
              <a:rPr lang="pt-BR" sz="5800" b="1" noProof="0" dirty="0" err="1" smtClean="0">
                <a:solidFill>
                  <a:srgbClr val="AD6237"/>
                </a:solidFill>
                <a:latin typeface="Inter" panose="020B0604020202020204" charset="0"/>
                <a:ea typeface="Inter" panose="020B0604020202020204" charset="0"/>
                <a:cs typeface="Segoe UI Semibold" panose="020B0702040204020203" pitchFamily="34" charset="0"/>
              </a:rPr>
              <a:t>group</a:t>
            </a:r>
            <a:r>
              <a:rPr lang="pt-BR" sz="5800" b="1" dirty="0" smtClean="0">
                <a:solidFill>
                  <a:srgbClr val="AD6237"/>
                </a:solidFill>
                <a:latin typeface="Inter" panose="020B0604020202020204" charset="0"/>
                <a:ea typeface="Inter" panose="020B0604020202020204" charset="0"/>
                <a:cs typeface="Segoe UI Semibold" panose="020B0702040204020203" pitchFamily="34" charset="0"/>
              </a:rPr>
              <a:t>_</a:t>
            </a:r>
            <a:r>
              <a:rPr lang="pt-BR" sz="5800" b="1" dirty="0" err="1" smtClean="0">
                <a:solidFill>
                  <a:srgbClr val="AD6237"/>
                </a:solidFill>
                <a:latin typeface="Inter" panose="020B0604020202020204" charset="0"/>
                <a:ea typeface="Inter" panose="020B0604020202020204" charset="0"/>
                <a:cs typeface="Segoe UI Semibold" panose="020B0702040204020203" pitchFamily="34" charset="0"/>
              </a:rPr>
              <a:t>by</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317693314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571748" y="4000497"/>
            <a:ext cx="14192250" cy="1846659"/>
          </a:xfrm>
          <a:prstGeom prst="rect">
            <a:avLst/>
          </a:prstGeom>
        </p:spPr>
        <p:txBody>
          <a:bodyPr wrap="square" lIns="0" tIns="0" rIns="0" bIns="0" rtlCol="0" anchor="t">
            <a:spAutoFit/>
          </a:bodyPr>
          <a:lstStyle/>
          <a:p>
            <a:r>
              <a:rPr lang="en-US" sz="8000" dirty="0" err="1">
                <a:solidFill>
                  <a:srgbClr val="000000"/>
                </a:solidFill>
                <a:latin typeface="Inter"/>
              </a:rPr>
              <a:t>Manipulação</a:t>
            </a:r>
            <a:r>
              <a:rPr lang="en-US" sz="8000" dirty="0">
                <a:solidFill>
                  <a:srgbClr val="000000"/>
                </a:solidFill>
                <a:latin typeface="Inter"/>
              </a:rPr>
              <a:t> de dados </a:t>
            </a:r>
            <a:r>
              <a:rPr lang="en-US" sz="8000" dirty="0" err="1">
                <a:solidFill>
                  <a:srgbClr val="000000"/>
                </a:solidFill>
                <a:latin typeface="Inter"/>
              </a:rPr>
              <a:t>em</a:t>
            </a:r>
            <a:r>
              <a:rPr lang="en-US" sz="8000" dirty="0">
                <a:solidFill>
                  <a:srgbClr val="000000"/>
                </a:solidFill>
                <a:latin typeface="Inter"/>
              </a:rPr>
              <a:t> R</a:t>
            </a:r>
          </a:p>
          <a:p>
            <a:r>
              <a:rPr lang="en-US" sz="4000" dirty="0" err="1">
                <a:solidFill>
                  <a:srgbClr val="000000"/>
                </a:solidFill>
                <a:latin typeface="Inter"/>
              </a:rPr>
              <a:t>Checando</a:t>
            </a:r>
            <a:r>
              <a:rPr lang="en-US" sz="4000" dirty="0">
                <a:solidFill>
                  <a:srgbClr val="000000"/>
                </a:solidFill>
                <a:latin typeface="Inter"/>
              </a:rPr>
              <a:t> a </a:t>
            </a:r>
            <a:r>
              <a:rPr lang="en-US" sz="4000" dirty="0" err="1">
                <a:solidFill>
                  <a:srgbClr val="000000"/>
                </a:solidFill>
                <a:latin typeface="Inter"/>
              </a:rPr>
              <a:t>integridade</a:t>
            </a:r>
            <a:r>
              <a:rPr lang="en-US" sz="4000" dirty="0">
                <a:solidFill>
                  <a:srgbClr val="000000"/>
                </a:solidFill>
                <a:latin typeface="Inter"/>
              </a:rPr>
              <a:t> dos dados</a:t>
            </a:r>
          </a:p>
        </p:txBody>
      </p:sp>
    </p:spTree>
    <p:extLst>
      <p:ext uri="{BB962C8B-B14F-4D97-AF65-F5344CB8AC3E}">
        <p14:creationId xmlns:p14="http://schemas.microsoft.com/office/powerpoint/2010/main" val="10800843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COMO TUDO ISSO FUNCIONA?</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6" name="Espaço Reservado para Conteúdo 2"/>
          <p:cNvSpPr>
            <a:spLocks noGrp="1"/>
          </p:cNvSpPr>
          <p:nvPr>
            <p:ph idx="1"/>
          </p:nvPr>
        </p:nvSpPr>
        <p:spPr>
          <a:xfrm>
            <a:off x="1455510" y="3207931"/>
            <a:ext cx="15294969" cy="3698906"/>
          </a:xfrm>
        </p:spPr>
        <p:txBody>
          <a:bodyPr>
            <a:normAutofit/>
          </a:bodyPr>
          <a:lstStyle/>
          <a:p>
            <a:pPr marL="0" indent="0">
              <a:lnSpc>
                <a:spcPct val="120000"/>
              </a:lnSpc>
              <a:buClr>
                <a:srgbClr val="04A07B"/>
              </a:buClr>
              <a:buNone/>
            </a:pPr>
            <a:r>
              <a:rPr lang="en-GB" sz="4800" dirty="0" err="1">
                <a:latin typeface="Inter" panose="020B0604020202020204" charset="0"/>
                <a:ea typeface="Inter" panose="020B0604020202020204" charset="0"/>
                <a:cs typeface="Segoe UI" panose="020B0502040204020203" pitchFamily="34" charset="0"/>
              </a:rPr>
              <a:t>Partes</a:t>
            </a:r>
            <a:r>
              <a:rPr lang="en-GB" sz="4800" dirty="0">
                <a:latin typeface="Inter" panose="020B0604020202020204" charset="0"/>
                <a:ea typeface="Inter" panose="020B0604020202020204" charset="0"/>
                <a:cs typeface="Segoe UI" panose="020B0502040204020203" pitchFamily="34" charset="0"/>
              </a:rPr>
              <a:t> de um </a:t>
            </a:r>
            <a:r>
              <a:rPr lang="en-GB" sz="4800" dirty="0" err="1">
                <a:latin typeface="Inter" panose="020B0604020202020204" charset="0"/>
                <a:ea typeface="Inter" panose="020B0604020202020204" charset="0"/>
                <a:cs typeface="Segoe UI" panose="020B0502040204020203" pitchFamily="34" charset="0"/>
              </a:rPr>
              <a:t>código</a:t>
            </a:r>
            <a:r>
              <a:rPr lang="en-GB" sz="4800" dirty="0">
                <a:latin typeface="Inter" panose="020B0604020202020204" charset="0"/>
                <a:ea typeface="Inter" panose="020B0604020202020204" charset="0"/>
                <a:cs typeface="Segoe UI" panose="020B0502040204020203" pitchFamily="34" charset="0"/>
              </a:rPr>
              <a:t>:</a:t>
            </a:r>
          </a:p>
          <a:p>
            <a:pPr>
              <a:lnSpc>
                <a:spcPct val="120000"/>
              </a:lnSpc>
              <a:buClr>
                <a:srgbClr val="04A07B"/>
              </a:buClr>
              <a:buFont typeface="Arial" panose="020B0604020202020204" pitchFamily="34" charset="0"/>
              <a:buChar char="•"/>
            </a:pPr>
            <a:endParaRPr lang="en-GB" sz="4800" dirty="0">
              <a:latin typeface="Inter" panose="020B0604020202020204" charset="0"/>
              <a:ea typeface="Inter" panose="020B0604020202020204" charset="0"/>
              <a:cs typeface="Segoe UI" panose="020B0502040204020203" pitchFamily="34" charset="0"/>
            </a:endParaRPr>
          </a:p>
        </p:txBody>
      </p:sp>
      <p:sp>
        <p:nvSpPr>
          <p:cNvPr id="5" name="Retângulo 4"/>
          <p:cNvSpPr/>
          <p:nvPr/>
        </p:nvSpPr>
        <p:spPr>
          <a:xfrm>
            <a:off x="5176937" y="5457355"/>
            <a:ext cx="7852115" cy="1089529"/>
          </a:xfrm>
          <a:prstGeom prst="rect">
            <a:avLst/>
          </a:prstGeom>
        </p:spPr>
        <p:txBody>
          <a:bodyPr wrap="square">
            <a:spAutoFit/>
          </a:bodyPr>
          <a:lstStyle/>
          <a:p>
            <a:pPr algn="ctr">
              <a:lnSpc>
                <a:spcPct val="120000"/>
              </a:lnSpc>
              <a:buClr>
                <a:srgbClr val="04A07B"/>
              </a:buClr>
            </a:pPr>
            <a:r>
              <a:rPr lang="en-GB" sz="5400" b="1" dirty="0">
                <a:latin typeface="Inter" panose="020B0604020202020204" charset="0"/>
                <a:ea typeface="Inter" panose="020B0604020202020204" charset="0"/>
                <a:cs typeface="Segoe UI" panose="020B0502040204020203" pitchFamily="34" charset="0"/>
              </a:rPr>
              <a:t>beep(sound = 8)</a:t>
            </a:r>
          </a:p>
        </p:txBody>
      </p:sp>
      <p:sp>
        <p:nvSpPr>
          <p:cNvPr id="8" name="CaixaDeTexto 7"/>
          <p:cNvSpPr txBox="1"/>
          <p:nvPr/>
        </p:nvSpPr>
        <p:spPr>
          <a:xfrm>
            <a:off x="11008062" y="7395985"/>
            <a:ext cx="4003338" cy="830997"/>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rPr>
              <a:t>argumentos</a:t>
            </a:r>
          </a:p>
        </p:txBody>
      </p:sp>
      <p:sp>
        <p:nvSpPr>
          <p:cNvPr id="19" name="Retângulo 18"/>
          <p:cNvSpPr/>
          <p:nvPr/>
        </p:nvSpPr>
        <p:spPr>
          <a:xfrm>
            <a:off x="8115300" y="5399127"/>
            <a:ext cx="3619500" cy="1205984"/>
          </a:xfrm>
          <a:prstGeom prst="rect">
            <a:avLst/>
          </a:prstGeom>
          <a:noFill/>
          <a:ln w="38100">
            <a:solidFill>
              <a:srgbClr val="AD623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cxnSp>
        <p:nvCxnSpPr>
          <p:cNvPr id="14" name="Conector de Seta Reta 13"/>
          <p:cNvCxnSpPr/>
          <p:nvPr/>
        </p:nvCxnSpPr>
        <p:spPr>
          <a:xfrm>
            <a:off x="9906000" y="6789123"/>
            <a:ext cx="1091176" cy="564177"/>
          </a:xfrm>
          <a:prstGeom prst="straightConnector1">
            <a:avLst/>
          </a:prstGeom>
          <a:ln w="76200">
            <a:solidFill>
              <a:srgbClr val="AD6237"/>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362775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Espaço Reservado para Conteúdo 2"/>
          <p:cNvSpPr txBox="1">
            <a:spLocks/>
          </p:cNvSpPr>
          <p:nvPr/>
        </p:nvSpPr>
        <p:spPr>
          <a:xfrm>
            <a:off x="1028700" y="3567801"/>
            <a:ext cx="16649700" cy="5384368"/>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Clr>
                <a:srgbClr val="AD6237"/>
              </a:buClr>
              <a:buFont typeface="+mj-lt"/>
              <a:buAutoNum type="arabicPeriod"/>
            </a:pPr>
            <a:r>
              <a:rPr lang="en-GB" sz="2800" b="1" dirty="0" err="1">
                <a:latin typeface="Barlow" panose="00000500000000000000" pitchFamily="2" charset="0"/>
                <a:ea typeface="Inter" panose="020B0604020202020204" charset="0"/>
                <a:cs typeface="Segoe UI" panose="020B0502040204020203" pitchFamily="34" charset="0"/>
              </a:rPr>
              <a:t>Abrir</a:t>
            </a:r>
            <a:r>
              <a:rPr lang="en-GB" sz="2800" b="1" dirty="0">
                <a:latin typeface="Barlow" panose="00000500000000000000" pitchFamily="2" charset="0"/>
                <a:ea typeface="Inter" panose="020B0604020202020204" charset="0"/>
                <a:cs typeface="Segoe UI" panose="020B0502040204020203" pitchFamily="34" charset="0"/>
              </a:rPr>
              <a:t> o banco de dados de </a:t>
            </a:r>
            <a:r>
              <a:rPr lang="en-GB" sz="2800" b="1" dirty="0" err="1">
                <a:latin typeface="Barlow" panose="00000500000000000000" pitchFamily="2" charset="0"/>
                <a:ea typeface="Inter" panose="020B0604020202020204" charset="0"/>
                <a:cs typeface="Segoe UI" panose="020B0502040204020203" pitchFamily="34" charset="0"/>
              </a:rPr>
              <a:t>acordo</a:t>
            </a:r>
            <a:r>
              <a:rPr lang="en-GB" sz="2800" b="1" dirty="0">
                <a:latin typeface="Barlow" panose="00000500000000000000" pitchFamily="2" charset="0"/>
                <a:ea typeface="Inter" panose="020B0604020202020204" charset="0"/>
                <a:cs typeface="Segoe UI" panose="020B0502040204020203" pitchFamily="34" charset="0"/>
              </a:rPr>
              <a:t> com o </a:t>
            </a:r>
            <a:r>
              <a:rPr lang="en-GB" sz="2800" b="1" dirty="0" err="1">
                <a:latin typeface="Barlow" panose="00000500000000000000" pitchFamily="2" charset="0"/>
                <a:ea typeface="Inter" panose="020B0604020202020204" charset="0"/>
                <a:cs typeface="Segoe UI" panose="020B0502040204020203" pitchFamily="34" charset="0"/>
              </a:rPr>
              <a:t>formato</a:t>
            </a:r>
            <a:r>
              <a:rPr lang="en-GB" sz="2800" b="1" dirty="0">
                <a:latin typeface="Barlow" panose="00000500000000000000" pitchFamily="2" charset="0"/>
                <a:ea typeface="Inter" panose="020B0604020202020204" charset="0"/>
                <a:cs typeface="Segoe UI" panose="020B0502040204020203" pitchFamily="34" charset="0"/>
              </a:rPr>
              <a:t> do </a:t>
            </a:r>
            <a:r>
              <a:rPr lang="en-GB" sz="2800" b="1" dirty="0" err="1">
                <a:latin typeface="Barlow" panose="00000500000000000000" pitchFamily="2" charset="0"/>
                <a:ea typeface="Inter" panose="020B0604020202020204" charset="0"/>
                <a:cs typeface="Segoe UI" panose="020B0502040204020203" pitchFamily="34" charset="0"/>
              </a:rPr>
              <a:t>objeto</a:t>
            </a:r>
            <a:endParaRPr lang="pt-BR" sz="2800" b="1" dirty="0">
              <a:latin typeface="Barlow" panose="00000500000000000000" pitchFamily="2" charset="0"/>
              <a:ea typeface="Inter" panose="020B0604020202020204" charset="0"/>
              <a:cs typeface="Segoe UI" panose="020B0502040204020203" pitchFamily="34" charset="0"/>
            </a:endParaRP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se o banco segue os princípios de </a:t>
            </a:r>
            <a:r>
              <a:rPr lang="pt-BR" sz="2800" b="1" i="1" dirty="0" err="1">
                <a:latin typeface="Barlow" panose="00000500000000000000" pitchFamily="2" charset="0"/>
                <a:ea typeface="Inter" panose="020B0604020202020204" charset="0"/>
                <a:cs typeface="Segoe UI" panose="020B0502040204020203" pitchFamily="34" charset="0"/>
              </a:rPr>
              <a:t>tidy</a:t>
            </a:r>
            <a:r>
              <a:rPr lang="pt-BR" sz="2800" b="1" i="1" dirty="0">
                <a:latin typeface="Barlow" panose="00000500000000000000" pitchFamily="2" charset="0"/>
                <a:ea typeface="Inter" panose="020B0604020202020204" charset="0"/>
                <a:cs typeface="Segoe UI" panose="020B0502040204020203" pitchFamily="34" charset="0"/>
              </a:rPr>
              <a:t> data</a:t>
            </a:r>
          </a:p>
          <a:p>
            <a:pPr marL="971550" lvl="1" indent="-514350">
              <a:buClr>
                <a:srgbClr val="AD6237"/>
              </a:buClr>
              <a:buFont typeface="+mj-lt"/>
              <a:buAutoNum type="arabicPeriod"/>
            </a:pPr>
            <a:r>
              <a:rPr lang="pt-BR" sz="2600" dirty="0">
                <a:latin typeface="Barlow" panose="00000500000000000000" pitchFamily="2" charset="0"/>
                <a:ea typeface="Inter" panose="020B0604020202020204" charset="0"/>
                <a:cs typeface="Segoe UI" panose="020B0502040204020203" pitchFamily="34" charset="0"/>
              </a:rPr>
              <a:t>Cada coluna é uma variável; Cada linha é uma observação; Cada célula representa apenas um valor</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nome das variáveis e ajustar os nomes (se necessário)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Verificar quantidade de variáveis por instrumento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tipos das variáveis/colunas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dados faltantes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Criar variável de identificação (se necessário)</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observações/linhas duplicadas </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respostas descuidadas</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dados socioeconômicos relevantes que atendam critérios de amostragem (e.g. idade mínima ou máxima)</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Salvar o objeto final em RDA ou RDS</a:t>
            </a:r>
          </a:p>
          <a:p>
            <a:pPr marL="457200" indent="-457200">
              <a:buClr>
                <a:srgbClr val="AD6237"/>
              </a:buClr>
              <a:buFont typeface="+mj-lt"/>
              <a:buAutoNum type="arabicPeriod"/>
            </a:pPr>
            <a:endParaRPr lang="pt-BR" sz="2400"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pt-BR" sz="2400" i="1"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en-GB" sz="2400" i="1" dirty="0">
              <a:latin typeface="Barlow" panose="00000500000000000000" pitchFamily="2" charset="0"/>
              <a:ea typeface="Inter" panose="020B0604020202020204" charset="0"/>
              <a:cs typeface="Segoe UI" panose="020B0502040204020203" pitchFamily="34" charset="0"/>
            </a:endParaRPr>
          </a:p>
        </p:txBody>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dirty="0" err="1">
                <a:latin typeface="Barlow" panose="00000500000000000000" pitchFamily="2" charset="0"/>
                <a:ea typeface="Inter" panose="020B0604020202020204" charset="0"/>
                <a:cs typeface="Segoe UI" panose="020B0502040204020203" pitchFamily="34" charset="0"/>
              </a:rPr>
              <a:t>Objetivo</a:t>
            </a:r>
            <a:r>
              <a:rPr lang="en-GB" sz="2800" b="1" i="1" dirty="0">
                <a:latin typeface="Barlow" panose="00000500000000000000" pitchFamily="2" charset="0"/>
                <a:ea typeface="Inter" panose="020B0604020202020204" charset="0"/>
                <a:cs typeface="Segoe UI" panose="020B0502040204020203" pitchFamily="34" charset="0"/>
              </a:rPr>
              <a:t>: </a:t>
            </a:r>
            <a:r>
              <a:rPr lang="en-GB" sz="2800" i="1" dirty="0" err="1">
                <a:latin typeface="Barlow" panose="00000500000000000000" pitchFamily="2" charset="0"/>
                <a:ea typeface="Inter" panose="020B0604020202020204" charset="0"/>
                <a:cs typeface="Segoe UI" panose="020B0502040204020203" pitchFamily="34" charset="0"/>
              </a:rPr>
              <a:t>Corrigir</a:t>
            </a:r>
            <a:r>
              <a:rPr lang="en-GB" sz="2800" i="1" dirty="0">
                <a:latin typeface="Barlow" panose="00000500000000000000" pitchFamily="2" charset="0"/>
                <a:ea typeface="Inter" panose="020B0604020202020204" charset="0"/>
                <a:cs typeface="Segoe UI" panose="020B0502040204020203" pitchFamily="34" charset="0"/>
              </a:rPr>
              <a:t> </a:t>
            </a:r>
            <a:r>
              <a:rPr lang="en-GB" sz="2800" i="1" dirty="0" err="1">
                <a:latin typeface="Barlow" panose="00000500000000000000" pitchFamily="2" charset="0"/>
                <a:ea typeface="Inter" panose="020B0604020202020204" charset="0"/>
                <a:cs typeface="Segoe UI" panose="020B0502040204020203" pitchFamily="34" charset="0"/>
              </a:rPr>
              <a:t>erros</a:t>
            </a:r>
            <a:r>
              <a:rPr lang="en-GB" sz="2800" i="1" dirty="0">
                <a:latin typeface="Barlow" panose="00000500000000000000" pitchFamily="2" charset="0"/>
                <a:ea typeface="Inter" panose="020B0604020202020204" charset="0"/>
                <a:cs typeface="Segoe UI" panose="020B0502040204020203" pitchFamily="34" charset="0"/>
              </a:rPr>
              <a:t> </a:t>
            </a:r>
            <a:r>
              <a:rPr lang="en-GB" sz="2800" i="1" dirty="0" err="1">
                <a:latin typeface="Barlow" panose="00000500000000000000" pitchFamily="2" charset="0"/>
                <a:ea typeface="Inter" panose="020B0604020202020204" charset="0"/>
                <a:cs typeface="Segoe UI" panose="020B0502040204020203" pitchFamily="34" charset="0"/>
              </a:rPr>
              <a:t>estruturais</a:t>
            </a:r>
            <a:r>
              <a:rPr lang="en-GB" sz="2800" i="1" dirty="0">
                <a:latin typeface="Barlow" panose="00000500000000000000" pitchFamily="2" charset="0"/>
                <a:ea typeface="Inter" panose="020B0604020202020204" charset="0"/>
                <a:cs typeface="Segoe UI" panose="020B0502040204020203" pitchFamily="34" charset="0"/>
              </a:rPr>
              <a:t> do banco de dados e </a:t>
            </a:r>
            <a:r>
              <a:rPr lang="en-GB" sz="2800" i="1" dirty="0" err="1">
                <a:latin typeface="Barlow" panose="00000500000000000000" pitchFamily="2" charset="0"/>
                <a:ea typeface="Inter" panose="020B0604020202020204" charset="0"/>
                <a:cs typeface="Segoe UI" panose="020B0502040204020203" pitchFamily="34" charset="0"/>
              </a:rPr>
              <a:t>verificar</a:t>
            </a:r>
            <a:r>
              <a:rPr lang="en-GB" sz="2800" i="1" dirty="0">
                <a:latin typeface="Barlow" panose="00000500000000000000" pitchFamily="2" charset="0"/>
                <a:ea typeface="Inter" panose="020B0604020202020204" charset="0"/>
                <a:cs typeface="Segoe UI" panose="020B0502040204020203" pitchFamily="34" charset="0"/>
              </a:rPr>
              <a:t> a </a:t>
            </a:r>
            <a:r>
              <a:rPr lang="en-GB" sz="2800" i="1" dirty="0" err="1">
                <a:latin typeface="Barlow" panose="00000500000000000000" pitchFamily="2" charset="0"/>
                <a:ea typeface="Inter" panose="020B0604020202020204" charset="0"/>
                <a:cs typeface="Segoe UI" panose="020B0502040204020203" pitchFamily="34" charset="0"/>
              </a:rPr>
              <a:t>integridade</a:t>
            </a:r>
            <a:r>
              <a:rPr lang="en-GB" sz="2800" i="1" dirty="0">
                <a:latin typeface="Barlow" panose="00000500000000000000" pitchFamily="2" charset="0"/>
                <a:ea typeface="Inter" panose="020B0604020202020204" charset="0"/>
                <a:cs typeface="Segoe UI" panose="020B0502040204020203" pitchFamily="34" charset="0"/>
              </a:rPr>
              <a:t> das </a:t>
            </a:r>
            <a:r>
              <a:rPr lang="en-GB" sz="2800" i="1" dirty="0" err="1">
                <a:latin typeface="Barlow" panose="00000500000000000000" pitchFamily="2" charset="0"/>
                <a:ea typeface="Inter" panose="020B0604020202020204" charset="0"/>
                <a:cs typeface="Segoe UI" panose="020B0502040204020203" pitchFamily="34" charset="0"/>
              </a:rPr>
              <a:t>respostas</a:t>
            </a:r>
            <a:r>
              <a:rPr lang="en-GB" sz="2800" i="1" dirty="0">
                <a:latin typeface="Barlow" panose="00000500000000000000" pitchFamily="2" charset="0"/>
                <a:ea typeface="Inter" panose="020B0604020202020204" charset="0"/>
                <a:cs typeface="Segoe UI" panose="020B0502040204020203" pitchFamily="34" charset="0"/>
              </a:rPr>
              <a:t> no </a:t>
            </a:r>
            <a:r>
              <a:rPr lang="en-GB" sz="2800" i="1" dirty="0" err="1">
                <a:latin typeface="Barlow" panose="00000500000000000000" pitchFamily="2" charset="0"/>
                <a:ea typeface="Inter" panose="020B0604020202020204" charset="0"/>
                <a:cs typeface="Segoe UI" panose="020B0502040204020203" pitchFamily="34" charset="0"/>
              </a:rPr>
              <a:t>objeto</a:t>
            </a:r>
            <a:r>
              <a:rPr lang="en-GB" sz="2800" i="1" dirty="0">
                <a:latin typeface="Barlow" panose="00000500000000000000" pitchFamily="2" charset="0"/>
                <a:ea typeface="Inter" panose="020B0604020202020204" charset="0"/>
                <a:cs typeface="Segoe UI" panose="020B0502040204020203" pitchFamily="34" charset="0"/>
              </a:rPr>
              <a:t> </a:t>
            </a:r>
            <a:r>
              <a:rPr lang="en-GB" sz="2800" i="1" dirty="0" err="1">
                <a:latin typeface="Barlow" panose="00000500000000000000" pitchFamily="2" charset="0"/>
                <a:ea typeface="Inter" panose="020B0604020202020204" charset="0"/>
                <a:cs typeface="Segoe UI" panose="020B0502040204020203" pitchFamily="34" charset="0"/>
              </a:rPr>
              <a:t>data_raw</a:t>
            </a:r>
            <a:endParaRPr lang="pt-BR" sz="2800" i="1" dirty="0">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367799403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Espaço Reservado para Conteúdo 2"/>
          <p:cNvSpPr txBox="1">
            <a:spLocks/>
          </p:cNvSpPr>
          <p:nvPr/>
        </p:nvSpPr>
        <p:spPr>
          <a:xfrm>
            <a:off x="1028700" y="3567801"/>
            <a:ext cx="16649700" cy="5384368"/>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Clr>
                <a:srgbClr val="AD6237"/>
              </a:buClr>
              <a:buFont typeface="+mj-lt"/>
              <a:buAutoNum type="arabicPeriod"/>
            </a:pPr>
            <a:r>
              <a:rPr lang="en-GB" sz="2800" b="1" dirty="0" err="1">
                <a:solidFill>
                  <a:srgbClr val="AD6237"/>
                </a:solidFill>
                <a:latin typeface="Barlow" panose="00000500000000000000" pitchFamily="2" charset="0"/>
                <a:ea typeface="Inter" panose="020B0604020202020204" charset="0"/>
                <a:cs typeface="Segoe UI" panose="020B0502040204020203" pitchFamily="34" charset="0"/>
              </a:rPr>
              <a:t>Abrir</a:t>
            </a:r>
            <a:r>
              <a:rPr lang="en-GB" sz="2800" b="1" dirty="0">
                <a:solidFill>
                  <a:srgbClr val="AD6237"/>
                </a:solidFill>
                <a:latin typeface="Barlow" panose="00000500000000000000" pitchFamily="2" charset="0"/>
                <a:ea typeface="Inter" panose="020B0604020202020204" charset="0"/>
                <a:cs typeface="Segoe UI" panose="020B0502040204020203" pitchFamily="34" charset="0"/>
              </a:rPr>
              <a:t> o banco de dados de </a:t>
            </a:r>
            <a:r>
              <a:rPr lang="en-GB" sz="2800" b="1" dirty="0" err="1">
                <a:solidFill>
                  <a:srgbClr val="AD6237"/>
                </a:solidFill>
                <a:latin typeface="Barlow" panose="00000500000000000000" pitchFamily="2" charset="0"/>
                <a:ea typeface="Inter" panose="020B0604020202020204" charset="0"/>
                <a:cs typeface="Segoe UI" panose="020B0502040204020203" pitchFamily="34" charset="0"/>
              </a:rPr>
              <a:t>acordo</a:t>
            </a:r>
            <a:r>
              <a:rPr lang="en-GB" sz="2800" b="1" dirty="0">
                <a:solidFill>
                  <a:srgbClr val="AD6237"/>
                </a:solidFill>
                <a:latin typeface="Barlow" panose="00000500000000000000" pitchFamily="2" charset="0"/>
                <a:ea typeface="Inter" panose="020B0604020202020204" charset="0"/>
                <a:cs typeface="Segoe UI" panose="020B0502040204020203" pitchFamily="34" charset="0"/>
              </a:rPr>
              <a:t> com o </a:t>
            </a:r>
            <a:r>
              <a:rPr lang="en-GB" sz="2800" b="1" dirty="0" err="1">
                <a:solidFill>
                  <a:srgbClr val="AD6237"/>
                </a:solidFill>
                <a:latin typeface="Barlow" panose="00000500000000000000" pitchFamily="2" charset="0"/>
                <a:ea typeface="Inter" panose="020B0604020202020204" charset="0"/>
                <a:cs typeface="Segoe UI" panose="020B0502040204020203" pitchFamily="34" charset="0"/>
              </a:rPr>
              <a:t>formato</a:t>
            </a:r>
            <a:r>
              <a:rPr lang="en-GB" sz="2800" b="1" dirty="0">
                <a:solidFill>
                  <a:srgbClr val="AD6237"/>
                </a:solidFill>
                <a:latin typeface="Barlow" panose="00000500000000000000" pitchFamily="2" charset="0"/>
                <a:ea typeface="Inter" panose="020B0604020202020204" charset="0"/>
                <a:cs typeface="Segoe UI" panose="020B0502040204020203" pitchFamily="34" charset="0"/>
              </a:rPr>
              <a:t> do </a:t>
            </a:r>
            <a:r>
              <a:rPr lang="en-GB" sz="2800" b="1" dirty="0" err="1">
                <a:solidFill>
                  <a:srgbClr val="AD6237"/>
                </a:solidFill>
                <a:latin typeface="Barlow" panose="00000500000000000000" pitchFamily="2" charset="0"/>
                <a:ea typeface="Inter" panose="020B0604020202020204" charset="0"/>
                <a:cs typeface="Segoe UI" panose="020B0502040204020203" pitchFamily="34" charset="0"/>
              </a:rPr>
              <a:t>objeto</a:t>
            </a:r>
            <a:endParaRPr lang="pt-BR" sz="2800" b="1" dirty="0">
              <a:solidFill>
                <a:srgbClr val="AD6237"/>
              </a:solidFill>
              <a:latin typeface="Barlow" panose="00000500000000000000" pitchFamily="2" charset="0"/>
              <a:ea typeface="Inter" panose="020B0604020202020204" charset="0"/>
              <a:cs typeface="Segoe UI" panose="020B0502040204020203" pitchFamily="34" charset="0"/>
            </a:endParaRP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se o banco segue os princípios de </a:t>
            </a:r>
            <a:r>
              <a:rPr lang="pt-BR" sz="2800" b="1" i="1" dirty="0" err="1">
                <a:latin typeface="Barlow" panose="00000500000000000000" pitchFamily="2" charset="0"/>
                <a:ea typeface="Inter" panose="020B0604020202020204" charset="0"/>
                <a:cs typeface="Segoe UI" panose="020B0502040204020203" pitchFamily="34" charset="0"/>
              </a:rPr>
              <a:t>tidy</a:t>
            </a:r>
            <a:r>
              <a:rPr lang="pt-BR" sz="2800" b="1" i="1" dirty="0">
                <a:latin typeface="Barlow" panose="00000500000000000000" pitchFamily="2" charset="0"/>
                <a:ea typeface="Inter" panose="020B0604020202020204" charset="0"/>
                <a:cs typeface="Segoe UI" panose="020B0502040204020203" pitchFamily="34" charset="0"/>
              </a:rPr>
              <a:t> data</a:t>
            </a:r>
          </a:p>
          <a:p>
            <a:pPr marL="971550" lvl="1" indent="-514350">
              <a:buClr>
                <a:srgbClr val="AD6237"/>
              </a:buClr>
              <a:buFont typeface="+mj-lt"/>
              <a:buAutoNum type="arabicPeriod"/>
            </a:pPr>
            <a:r>
              <a:rPr lang="pt-BR" sz="2600" dirty="0">
                <a:latin typeface="Barlow" panose="00000500000000000000" pitchFamily="2" charset="0"/>
                <a:ea typeface="Inter" panose="020B0604020202020204" charset="0"/>
                <a:cs typeface="Segoe UI" panose="020B0502040204020203" pitchFamily="34" charset="0"/>
              </a:rPr>
              <a:t>Cada coluna é uma variável; Cada linha é uma observação; Cada célula representa apenas um valor</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nome das variáveis e ajustar os nomes (se necessário)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Verificar quantidade de variáveis por instrumento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tipos das variáveis/colunas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dados faltantes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Criar variável de identificação (se necessário)</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observações/linhas duplicadas </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respostas descuidadas</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dados socioeconômicos relevantes que atendam critérios de amostragem (e.g. idade mínima ou máxima)</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Salvar o objeto final em RDA ou RDS</a:t>
            </a:r>
          </a:p>
          <a:p>
            <a:pPr marL="457200" indent="-457200">
              <a:buClr>
                <a:srgbClr val="AD6237"/>
              </a:buClr>
              <a:buFont typeface="+mj-lt"/>
              <a:buAutoNum type="arabicPeriod"/>
            </a:pPr>
            <a:endParaRPr lang="pt-BR" sz="2400"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pt-BR" sz="2400" i="1"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en-GB" sz="2400" i="1" dirty="0">
              <a:latin typeface="Barlow" panose="00000500000000000000" pitchFamily="2" charset="0"/>
              <a:ea typeface="Inter" panose="020B0604020202020204" charset="0"/>
              <a:cs typeface="Segoe UI" panose="020B0502040204020203" pitchFamily="34" charset="0"/>
            </a:endParaRPr>
          </a:p>
        </p:txBody>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Corrigir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erros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estruturais</a:t>
            </a:r>
            <a:r>
              <a:rPr lang="en-GB" sz="2800" i="1">
                <a:latin typeface="Barlow" panose="00000500000000000000" pitchFamily="2" charset="0"/>
                <a:ea typeface="Inter" panose="020B0604020202020204" charset="0"/>
                <a:cs typeface="Segoe UI" panose="020B0502040204020203" pitchFamily="34" charset="0"/>
              </a:rPr>
              <a:t> do banco de dados e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integridade</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no </a:t>
            </a:r>
            <a:r>
              <a:rPr lang="en-GB" sz="2800" i="1" err="1">
                <a:latin typeface="Barlow" panose="00000500000000000000" pitchFamily="2" charset="0"/>
                <a:ea typeface="Inter" panose="020B0604020202020204" charset="0"/>
                <a:cs typeface="Segoe UI" panose="020B0502040204020203" pitchFamily="34" charset="0"/>
              </a:rPr>
              <a:t>objeto</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data_raw</a:t>
            </a:r>
            <a:endParaRPr lang="pt-BR" sz="2800" i="1">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243219498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2"/>
          <a:stretch>
            <a:fillRect/>
          </a:stretch>
        </p:blipFill>
        <p:spPr>
          <a:xfrm>
            <a:off x="8915400" y="3248091"/>
            <a:ext cx="9034490" cy="5701882"/>
          </a:xfrm>
          <a:prstGeom prst="rect">
            <a:avLst/>
          </a:prstGeom>
        </p:spPr>
      </p:pic>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14" name="Retângulo 13"/>
          <p:cNvSpPr/>
          <p:nvPr/>
        </p:nvSpPr>
        <p:spPr>
          <a:xfrm>
            <a:off x="1028700" y="3384162"/>
            <a:ext cx="7886700" cy="5970865"/>
          </a:xfrm>
          <a:prstGeom prst="rect">
            <a:avLst/>
          </a:prstGeom>
        </p:spPr>
        <p:txBody>
          <a:bodyPr wrap="square">
            <a:spAutoFit/>
          </a:bodyPr>
          <a:lstStyle/>
          <a:p>
            <a:pPr marL="514350" lvl="0" indent="-514350">
              <a:buClr>
                <a:srgbClr val="AD6237"/>
              </a:buClr>
              <a:buFont typeface="+mj-lt"/>
              <a:buAutoNum type="arabicPeriod"/>
            </a:pPr>
            <a:r>
              <a:rPr lang="en-GB" sz="2800" dirty="0" err="1">
                <a:latin typeface="Barlow" panose="00000500000000000000" pitchFamily="2" charset="0"/>
                <a:ea typeface="Inter" panose="020B0604020202020204" charset="0"/>
                <a:cs typeface="Segoe UI" panose="020B0502040204020203" pitchFamily="34" charset="0"/>
              </a:rPr>
              <a:t>Abra</a:t>
            </a:r>
            <a:r>
              <a:rPr lang="en-GB" sz="2800" dirty="0">
                <a:latin typeface="Barlow" panose="00000500000000000000" pitchFamily="2" charset="0"/>
                <a:ea typeface="Inter" panose="020B0604020202020204" charset="0"/>
                <a:cs typeface="Segoe UI" panose="020B0502040204020203" pitchFamily="34" charset="0"/>
              </a:rPr>
              <a:t> o script 3 - </a:t>
            </a:r>
            <a:r>
              <a:rPr lang="en-GB" sz="2800" dirty="0" err="1">
                <a:latin typeface="Barlow" panose="00000500000000000000" pitchFamily="2" charset="0"/>
                <a:ea typeface="Inter" panose="020B0604020202020204" charset="0"/>
                <a:cs typeface="Segoe UI" panose="020B0502040204020203" pitchFamily="34" charset="0"/>
              </a:rPr>
              <a:t>limpeza-dados.R</a:t>
            </a:r>
            <a:endParaRPr lang="en-GB" sz="2800" dirty="0">
              <a:latin typeface="Barlow" panose="00000500000000000000" pitchFamily="2" charset="0"/>
              <a:ea typeface="Inter" panose="020B0604020202020204" charset="0"/>
              <a:cs typeface="Segoe UI" panose="020B0502040204020203" pitchFamily="34" charset="0"/>
            </a:endParaRPr>
          </a:p>
          <a:p>
            <a:pPr marL="514350" lvl="0" indent="-514350">
              <a:buClr>
                <a:srgbClr val="AD6237"/>
              </a:buClr>
              <a:buFont typeface="+mj-lt"/>
              <a:buAutoNum type="arabicPeriod"/>
            </a:pPr>
            <a:endParaRPr lang="en-GB" sz="2800" dirty="0">
              <a:latin typeface="Barlow" panose="00000500000000000000" pitchFamily="2" charset="0"/>
              <a:ea typeface="Inter" panose="020B0604020202020204" charset="0"/>
              <a:cs typeface="Segoe UI" panose="020B0502040204020203" pitchFamily="34" charset="0"/>
            </a:endParaRPr>
          </a:p>
          <a:p>
            <a:pPr marL="514350" lvl="0" indent="-514350">
              <a:buClr>
                <a:srgbClr val="AD6237"/>
              </a:buClr>
              <a:buFont typeface="+mj-lt"/>
              <a:buAutoNum type="arabicPeriod"/>
            </a:pPr>
            <a:r>
              <a:rPr lang="en-GB" sz="2800" dirty="0" err="1">
                <a:latin typeface="Barlow" panose="00000500000000000000" pitchFamily="2" charset="0"/>
                <a:ea typeface="Inter" panose="020B0604020202020204" charset="0"/>
                <a:cs typeface="Segoe UI" panose="020B0502040204020203" pitchFamily="34" charset="0"/>
              </a:rPr>
              <a:t>Abrir</a:t>
            </a:r>
            <a:r>
              <a:rPr lang="en-GB" sz="2800" dirty="0">
                <a:latin typeface="Barlow" panose="00000500000000000000" pitchFamily="2" charset="0"/>
                <a:ea typeface="Inter" panose="020B0604020202020204" charset="0"/>
                <a:cs typeface="Segoe UI" panose="020B0502040204020203" pitchFamily="34" charset="0"/>
              </a:rPr>
              <a:t> o banco de dados de </a:t>
            </a:r>
            <a:r>
              <a:rPr lang="en-GB" sz="2800" dirty="0" err="1">
                <a:latin typeface="Barlow" panose="00000500000000000000" pitchFamily="2" charset="0"/>
                <a:ea typeface="Inter" panose="020B0604020202020204" charset="0"/>
                <a:cs typeface="Segoe UI" panose="020B0502040204020203" pitchFamily="34" charset="0"/>
              </a:rPr>
              <a:t>acordo</a:t>
            </a:r>
            <a:r>
              <a:rPr lang="en-GB" sz="2800" dirty="0">
                <a:latin typeface="Barlow" panose="00000500000000000000" pitchFamily="2" charset="0"/>
                <a:ea typeface="Inter" panose="020B0604020202020204" charset="0"/>
                <a:cs typeface="Segoe UI" panose="020B0502040204020203" pitchFamily="34" charset="0"/>
              </a:rPr>
              <a:t> com o </a:t>
            </a:r>
            <a:r>
              <a:rPr lang="en-GB" sz="2800" dirty="0" err="1">
                <a:latin typeface="Barlow" panose="00000500000000000000" pitchFamily="2" charset="0"/>
                <a:ea typeface="Inter" panose="020B0604020202020204" charset="0"/>
                <a:cs typeface="Segoe UI" panose="020B0502040204020203" pitchFamily="34" charset="0"/>
              </a:rPr>
              <a:t>formato</a:t>
            </a:r>
            <a:r>
              <a:rPr lang="en-GB" sz="2800" dirty="0">
                <a:latin typeface="Barlow" panose="00000500000000000000" pitchFamily="2" charset="0"/>
                <a:ea typeface="Inter" panose="020B0604020202020204" charset="0"/>
                <a:cs typeface="Segoe UI" panose="020B0502040204020203" pitchFamily="34" charset="0"/>
              </a:rPr>
              <a:t> do </a:t>
            </a:r>
            <a:r>
              <a:rPr lang="en-GB" sz="2800" dirty="0" err="1">
                <a:latin typeface="Barlow" panose="00000500000000000000" pitchFamily="2" charset="0"/>
                <a:ea typeface="Inter" panose="020B0604020202020204" charset="0"/>
                <a:cs typeface="Segoe UI" panose="020B0502040204020203" pitchFamily="34" charset="0"/>
              </a:rPr>
              <a:t>objeto</a:t>
            </a:r>
            <a:r>
              <a:rPr lang="en-GB" sz="2800" dirty="0">
                <a:latin typeface="Barlow" panose="00000500000000000000" pitchFamily="2" charset="0"/>
                <a:ea typeface="Inter" panose="020B0604020202020204" charset="0"/>
                <a:cs typeface="Segoe UI" panose="020B0502040204020203" pitchFamily="34" charset="0"/>
              </a:rPr>
              <a:t> (</a:t>
            </a:r>
            <a:r>
              <a:rPr lang="en-GB" sz="2800" dirty="0" err="1">
                <a:latin typeface="Barlow" panose="00000500000000000000" pitchFamily="2" charset="0"/>
                <a:ea typeface="Inter" panose="020B0604020202020204" charset="0"/>
                <a:cs typeface="Segoe UI" panose="020B0502040204020203" pitchFamily="34" charset="0"/>
              </a:rPr>
              <a:t>objeto</a:t>
            </a:r>
            <a:r>
              <a:rPr lang="en-GB" sz="2800" dirty="0">
                <a:latin typeface="Barlow" panose="00000500000000000000" pitchFamily="2" charset="0"/>
                <a:ea typeface="Inter" panose="020B0604020202020204" charset="0"/>
                <a:cs typeface="Segoe UI" panose="020B0502040204020203" pitchFamily="34" charset="0"/>
              </a:rPr>
              <a:t> </a:t>
            </a:r>
            <a:r>
              <a:rPr lang="en-GB" sz="2800" dirty="0" err="1">
                <a:latin typeface="Barlow" panose="00000500000000000000" pitchFamily="2" charset="0"/>
                <a:ea typeface="Inter" panose="020B0604020202020204" charset="0"/>
                <a:cs typeface="Segoe UI" panose="020B0502040204020203" pitchFamily="34" charset="0"/>
              </a:rPr>
              <a:t>dentro</a:t>
            </a:r>
            <a:r>
              <a:rPr lang="en-GB" sz="2800" dirty="0">
                <a:latin typeface="Barlow" panose="00000500000000000000" pitchFamily="2" charset="0"/>
                <a:ea typeface="Inter" panose="020B0604020202020204" charset="0"/>
                <a:cs typeface="Segoe UI" panose="020B0502040204020203" pitchFamily="34" charset="0"/>
              </a:rPr>
              <a:t> da pasta data-raw)</a:t>
            </a:r>
          </a:p>
          <a:p>
            <a:pPr marL="971550" lvl="1" indent="-514350">
              <a:buClr>
                <a:srgbClr val="AD6237"/>
              </a:buClr>
              <a:buFont typeface="+mj-lt"/>
              <a:buAutoNum type="arabicPeriod"/>
            </a:pPr>
            <a:r>
              <a:rPr lang="en-GB" sz="2800" dirty="0" err="1">
                <a:latin typeface="Barlow" panose="00000500000000000000" pitchFamily="2" charset="0"/>
                <a:ea typeface="Inter" panose="020B0604020202020204" charset="0"/>
                <a:cs typeface="Segoe UI" panose="020B0502040204020203" pitchFamily="34" charset="0"/>
              </a:rPr>
              <a:t>bd_mh_fake</a:t>
            </a:r>
            <a:r>
              <a:rPr lang="en-GB" sz="2800" dirty="0">
                <a:latin typeface="Barlow" panose="00000500000000000000" pitchFamily="2" charset="0"/>
                <a:ea typeface="Inter" panose="020B0604020202020204" charset="0"/>
                <a:cs typeface="Segoe UI" panose="020B0502040204020203" pitchFamily="34" charset="0"/>
              </a:rPr>
              <a:t> &lt;- </a:t>
            </a:r>
            <a:r>
              <a:rPr lang="en-GB" sz="2800" dirty="0" err="1">
                <a:latin typeface="Barlow" panose="00000500000000000000" pitchFamily="2" charset="0"/>
                <a:ea typeface="Inter" panose="020B0604020202020204" charset="0"/>
                <a:cs typeface="Segoe UI" panose="020B0502040204020203" pitchFamily="34" charset="0"/>
              </a:rPr>
              <a:t>read_excel</a:t>
            </a:r>
            <a:r>
              <a:rPr lang="en-GB" sz="2800" dirty="0">
                <a:latin typeface="Barlow" panose="00000500000000000000" pitchFamily="2" charset="0"/>
                <a:ea typeface="Inter" panose="020B0604020202020204" charset="0"/>
                <a:cs typeface="Segoe UI" panose="020B0502040204020203" pitchFamily="34" charset="0"/>
              </a:rPr>
              <a:t>("</a:t>
            </a:r>
            <a:r>
              <a:rPr lang="en-GB" sz="2800" dirty="0" err="1">
                <a:latin typeface="Barlow" panose="00000500000000000000" pitchFamily="2" charset="0"/>
                <a:ea typeface="Inter" panose="020B0604020202020204" charset="0"/>
                <a:cs typeface="Segoe UI" panose="020B0502040204020203" pitchFamily="34" charset="0"/>
              </a:rPr>
              <a:t>data_raw</a:t>
            </a:r>
            <a:r>
              <a:rPr lang="en-GB" sz="2800" dirty="0">
                <a:latin typeface="Barlow" panose="00000500000000000000" pitchFamily="2" charset="0"/>
                <a:ea typeface="Inter" panose="020B0604020202020204" charset="0"/>
                <a:cs typeface="Segoe UI" panose="020B0502040204020203" pitchFamily="34" charset="0"/>
              </a:rPr>
              <a:t>/data_raw_ias.xlsx“) </a:t>
            </a:r>
          </a:p>
          <a:p>
            <a:pPr marL="914400" lvl="1" indent="-457200">
              <a:buClr>
                <a:srgbClr val="AD6237"/>
              </a:buClr>
              <a:buFont typeface="+mj-lt"/>
              <a:buAutoNum type="arabicPeriod"/>
            </a:pPr>
            <a:r>
              <a:rPr lang="en-GB" sz="2400" b="1" dirty="0">
                <a:latin typeface="Barlow" panose="00000500000000000000" pitchFamily="2" charset="0"/>
                <a:ea typeface="Inter" panose="020B0604020202020204" charset="0"/>
                <a:cs typeface="Segoe UI" panose="020B0502040204020203" pitchFamily="34" charset="0"/>
              </a:rPr>
              <a:t># </a:t>
            </a:r>
            <a:r>
              <a:rPr lang="en-GB" sz="2400" b="1" dirty="0" err="1">
                <a:latin typeface="Barlow" panose="00000500000000000000" pitchFamily="2" charset="0"/>
                <a:ea typeface="Inter" panose="020B0604020202020204" charset="0"/>
                <a:cs typeface="Segoe UI" panose="020B0502040204020203" pitchFamily="34" charset="0"/>
              </a:rPr>
              <a:t>caso</a:t>
            </a:r>
            <a:r>
              <a:rPr lang="en-GB" sz="2400" b="1" dirty="0">
                <a:latin typeface="Barlow" panose="00000500000000000000" pitchFamily="2" charset="0"/>
                <a:ea typeface="Inter" panose="020B0604020202020204" charset="0"/>
                <a:cs typeface="Segoe UI" panose="020B0502040204020203" pitchFamily="34" charset="0"/>
              </a:rPr>
              <a:t> o </a:t>
            </a:r>
            <a:r>
              <a:rPr lang="en-GB" sz="2400" b="1" dirty="0" err="1">
                <a:latin typeface="Barlow" panose="00000500000000000000" pitchFamily="2" charset="0"/>
                <a:ea typeface="Inter" panose="020B0604020202020204" charset="0"/>
                <a:cs typeface="Segoe UI" panose="020B0502040204020203" pitchFamily="34" charset="0"/>
              </a:rPr>
              <a:t>valor</a:t>
            </a:r>
            <a:r>
              <a:rPr lang="en-GB" sz="2400" b="1" dirty="0">
                <a:latin typeface="Barlow" panose="00000500000000000000" pitchFamily="2" charset="0"/>
                <a:ea typeface="Inter" panose="020B0604020202020204" charset="0"/>
                <a:cs typeface="Segoe UI" panose="020B0502040204020203" pitchFamily="34" charset="0"/>
              </a:rPr>
              <a:t> de NA fosse “99” </a:t>
            </a:r>
            <a:r>
              <a:rPr lang="en-GB" sz="2400" b="1" dirty="0" err="1">
                <a:latin typeface="Barlow" panose="00000500000000000000" pitchFamily="2" charset="0"/>
                <a:ea typeface="Inter" panose="020B0604020202020204" charset="0"/>
                <a:cs typeface="Segoe UI" panose="020B0502040204020203" pitchFamily="34" charset="0"/>
              </a:rPr>
              <a:t>ou</a:t>
            </a:r>
            <a:r>
              <a:rPr lang="en-GB" sz="2400" b="1" dirty="0">
                <a:latin typeface="Barlow" panose="00000500000000000000" pitchFamily="2" charset="0"/>
                <a:ea typeface="Inter" panose="020B0604020202020204" charset="0"/>
                <a:cs typeface="Segoe UI" panose="020B0502040204020203" pitchFamily="34" charset="0"/>
              </a:rPr>
              <a:t> </a:t>
            </a:r>
            <a:r>
              <a:rPr lang="en-GB" sz="2400" b="1" dirty="0" err="1">
                <a:latin typeface="Barlow" panose="00000500000000000000" pitchFamily="2" charset="0"/>
                <a:ea typeface="Inter" panose="020B0604020202020204" charset="0"/>
                <a:cs typeface="Segoe UI" panose="020B0502040204020203" pitchFamily="34" charset="0"/>
              </a:rPr>
              <a:t>algo</a:t>
            </a:r>
            <a:r>
              <a:rPr lang="en-GB" sz="2400" b="1" dirty="0">
                <a:latin typeface="Barlow" panose="00000500000000000000" pitchFamily="2" charset="0"/>
                <a:ea typeface="Inter" panose="020B0604020202020204" charset="0"/>
                <a:cs typeface="Segoe UI" panose="020B0502040204020203" pitchFamily="34" charset="0"/>
              </a:rPr>
              <a:t> similar, a </a:t>
            </a:r>
            <a:r>
              <a:rPr lang="en-GB" sz="2400" b="1" dirty="0" err="1">
                <a:latin typeface="Barlow" panose="00000500000000000000" pitchFamily="2" charset="0"/>
                <a:ea typeface="Inter" panose="020B0604020202020204" charset="0"/>
                <a:cs typeface="Segoe UI" panose="020B0502040204020203" pitchFamily="34" charset="0"/>
              </a:rPr>
              <a:t>função</a:t>
            </a:r>
            <a:r>
              <a:rPr lang="en-GB" sz="2400" b="1" dirty="0">
                <a:latin typeface="Barlow" panose="00000500000000000000" pitchFamily="2" charset="0"/>
                <a:ea typeface="Inter" panose="020B0604020202020204" charset="0"/>
                <a:cs typeface="Segoe UI" panose="020B0502040204020203" pitchFamily="34" charset="0"/>
              </a:rPr>
              <a:t> </a:t>
            </a:r>
            <a:r>
              <a:rPr lang="en-GB" sz="2400" b="1" dirty="0" err="1">
                <a:latin typeface="Barlow" panose="00000500000000000000" pitchFamily="2" charset="0"/>
                <a:ea typeface="Inter" panose="020B0604020202020204" charset="0"/>
                <a:cs typeface="Segoe UI" panose="020B0502040204020203" pitchFamily="34" charset="0"/>
              </a:rPr>
              <a:t>read_excel</a:t>
            </a:r>
            <a:r>
              <a:rPr lang="en-GB" sz="2400" b="1" dirty="0">
                <a:latin typeface="Barlow" panose="00000500000000000000" pitchFamily="2" charset="0"/>
                <a:ea typeface="Inter" panose="020B0604020202020204" charset="0"/>
                <a:cs typeface="Segoe UI" panose="020B0502040204020203" pitchFamily="34" charset="0"/>
              </a:rPr>
              <a:t> </a:t>
            </a:r>
            <a:r>
              <a:rPr lang="en-GB" sz="2400" b="1" dirty="0" err="1">
                <a:latin typeface="Barlow" panose="00000500000000000000" pitchFamily="2" charset="0"/>
                <a:ea typeface="Inter" panose="020B0604020202020204" charset="0"/>
                <a:cs typeface="Segoe UI" panose="020B0502040204020203" pitchFamily="34" charset="0"/>
              </a:rPr>
              <a:t>poderia</a:t>
            </a:r>
            <a:r>
              <a:rPr lang="en-GB" sz="2400" b="1" dirty="0">
                <a:latin typeface="Barlow" panose="00000500000000000000" pitchFamily="2" charset="0"/>
                <a:ea typeface="Inter" panose="020B0604020202020204" charset="0"/>
                <a:cs typeface="Segoe UI" panose="020B0502040204020203" pitchFamily="34" charset="0"/>
              </a:rPr>
              <a:t> </a:t>
            </a:r>
            <a:r>
              <a:rPr lang="en-GB" sz="2400" b="1" dirty="0" err="1">
                <a:latin typeface="Barlow" panose="00000500000000000000" pitchFamily="2" charset="0"/>
                <a:ea typeface="Inter" panose="020B0604020202020204" charset="0"/>
                <a:cs typeface="Segoe UI" panose="020B0502040204020203" pitchFamily="34" charset="0"/>
              </a:rPr>
              <a:t>ser</a:t>
            </a:r>
            <a:r>
              <a:rPr lang="en-GB" sz="2400" b="1" dirty="0">
                <a:latin typeface="Barlow" panose="00000500000000000000" pitchFamily="2" charset="0"/>
                <a:ea typeface="Inter" panose="020B0604020202020204" charset="0"/>
                <a:cs typeface="Segoe UI" panose="020B0502040204020203" pitchFamily="34" charset="0"/>
              </a:rPr>
              <a:t> </a:t>
            </a:r>
            <a:r>
              <a:rPr lang="en-GB" sz="2400" b="1" dirty="0" err="1">
                <a:latin typeface="Barlow" panose="00000500000000000000" pitchFamily="2" charset="0"/>
                <a:ea typeface="Inter" panose="020B0604020202020204" charset="0"/>
                <a:cs typeface="Segoe UI" panose="020B0502040204020203" pitchFamily="34" charset="0"/>
              </a:rPr>
              <a:t>adaptada</a:t>
            </a:r>
            <a:r>
              <a:rPr lang="en-GB" sz="2400" b="1" dirty="0">
                <a:latin typeface="Barlow" panose="00000500000000000000" pitchFamily="2" charset="0"/>
                <a:ea typeface="Inter" panose="020B0604020202020204" charset="0"/>
                <a:cs typeface="Segoe UI" panose="020B0502040204020203" pitchFamily="34" charset="0"/>
              </a:rPr>
              <a:t> </a:t>
            </a:r>
            <a:r>
              <a:rPr lang="en-GB" sz="2400" b="1" dirty="0" err="1">
                <a:latin typeface="Barlow" panose="00000500000000000000" pitchFamily="2" charset="0"/>
                <a:ea typeface="Inter" panose="020B0604020202020204" charset="0"/>
                <a:cs typeface="Segoe UI" panose="020B0502040204020203" pitchFamily="34" charset="0"/>
              </a:rPr>
              <a:t>incluindo</a:t>
            </a:r>
            <a:r>
              <a:rPr lang="en-GB" sz="2400" b="1" dirty="0">
                <a:latin typeface="Barlow" panose="00000500000000000000" pitchFamily="2" charset="0"/>
                <a:ea typeface="Inter" panose="020B0604020202020204" charset="0"/>
                <a:cs typeface="Segoe UI" panose="020B0502040204020203" pitchFamily="34" charset="0"/>
              </a:rPr>
              <a:t> o </a:t>
            </a:r>
            <a:r>
              <a:rPr lang="en-GB" sz="2400" b="1" dirty="0" err="1">
                <a:latin typeface="Barlow" panose="00000500000000000000" pitchFamily="2" charset="0"/>
                <a:ea typeface="Inter" panose="020B0604020202020204" charset="0"/>
                <a:cs typeface="Segoe UI" panose="020B0502040204020203" pitchFamily="34" charset="0"/>
              </a:rPr>
              <a:t>argumento</a:t>
            </a:r>
            <a:r>
              <a:rPr lang="en-GB" sz="2400" b="1" dirty="0">
                <a:latin typeface="Barlow" panose="00000500000000000000" pitchFamily="2" charset="0"/>
                <a:ea typeface="Inter" panose="020B0604020202020204" charset="0"/>
                <a:cs typeface="Segoe UI" panose="020B0502040204020203" pitchFamily="34" charset="0"/>
              </a:rPr>
              <a:t> </a:t>
            </a:r>
            <a:r>
              <a:rPr lang="en-GB" sz="2400" b="1" dirty="0" err="1">
                <a:latin typeface="Barlow" panose="00000500000000000000" pitchFamily="2" charset="0"/>
                <a:ea typeface="Inter" panose="020B0604020202020204" charset="0"/>
                <a:cs typeface="Segoe UI" panose="020B0502040204020203" pitchFamily="34" charset="0"/>
              </a:rPr>
              <a:t>na</a:t>
            </a:r>
            <a:r>
              <a:rPr lang="en-GB" sz="2400" b="1" dirty="0">
                <a:latin typeface="Barlow" panose="00000500000000000000" pitchFamily="2" charset="0"/>
                <a:ea typeface="Inter" panose="020B0604020202020204" charset="0"/>
                <a:cs typeface="Segoe UI" panose="020B0502040204020203" pitchFamily="34" charset="0"/>
              </a:rPr>
              <a:t> = “99”99</a:t>
            </a:r>
            <a:r>
              <a:rPr lang="en-GB" sz="2800" b="1" dirty="0">
                <a:latin typeface="Barlow" panose="00000500000000000000" pitchFamily="2" charset="0"/>
                <a:ea typeface="Inter" panose="020B0604020202020204" charset="0"/>
                <a:cs typeface="Segoe UI" panose="020B0502040204020203" pitchFamily="34" charset="0"/>
              </a:rPr>
              <a:t>”</a:t>
            </a:r>
          </a:p>
          <a:p>
            <a:pPr marL="514350" indent="-514350">
              <a:buClr>
                <a:srgbClr val="AD6237"/>
              </a:buClr>
              <a:buFont typeface="+mj-lt"/>
              <a:buAutoNum type="arabicPeriod"/>
            </a:pPr>
            <a:endParaRPr lang="pt-BR" sz="2800" dirty="0">
              <a:latin typeface="Barlow" panose="00000500000000000000" pitchFamily="2" charset="0"/>
              <a:ea typeface="Inter" panose="020B0604020202020204" charset="0"/>
              <a:cs typeface="Segoe UI" panose="020B0502040204020203" pitchFamily="34" charset="0"/>
            </a:endParaRP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Vamos olhar o banco de dados importado?</a:t>
            </a:r>
            <a:endParaRPr lang="en-GB" sz="2800" dirty="0">
              <a:latin typeface="Barlow" panose="00000500000000000000" pitchFamily="2" charset="0"/>
              <a:ea typeface="Inter" panose="020B0604020202020204" charset="0"/>
              <a:cs typeface="Segoe UI" panose="020B0502040204020203" pitchFamily="34" charset="0"/>
            </a:endParaRPr>
          </a:p>
          <a:p>
            <a:pPr marL="514350" indent="-514350">
              <a:buClr>
                <a:srgbClr val="AD6237"/>
              </a:buClr>
              <a:buFont typeface="+mj-lt"/>
              <a:buAutoNum type="arabicPeriod"/>
            </a:pPr>
            <a:r>
              <a:rPr lang="en-GB" sz="2800" dirty="0">
                <a:latin typeface="Barlow" panose="00000500000000000000" pitchFamily="2" charset="0"/>
                <a:ea typeface="Inter" panose="020B0604020202020204" charset="0"/>
                <a:cs typeface="Segoe UI" panose="020B0502040204020203" pitchFamily="34" charset="0"/>
              </a:rPr>
              <a:t>       View(</a:t>
            </a:r>
            <a:r>
              <a:rPr lang="en-GB" sz="2800" dirty="0" err="1">
                <a:latin typeface="Barlow" panose="00000500000000000000" pitchFamily="2" charset="0"/>
                <a:ea typeface="Inter" panose="020B0604020202020204" charset="0"/>
                <a:cs typeface="Segoe UI" panose="020B0502040204020203" pitchFamily="34" charset="0"/>
              </a:rPr>
              <a:t>bd_mh_fake</a:t>
            </a:r>
            <a:r>
              <a:rPr lang="en-GB" sz="2800" dirty="0">
                <a:latin typeface="Barlow" panose="00000500000000000000" pitchFamily="2" charset="0"/>
                <a:ea typeface="Inter" panose="020B0604020202020204" charset="0"/>
                <a:cs typeface="Segoe UI" panose="020B0502040204020203" pitchFamily="34" charset="0"/>
              </a:rPr>
              <a:t>)</a:t>
            </a:r>
          </a:p>
          <a:p>
            <a:pPr marL="514350" lvl="0" indent="-514350">
              <a:buClr>
                <a:srgbClr val="AD6237"/>
              </a:buClr>
              <a:buFont typeface="+mj-lt"/>
              <a:buAutoNum type="arabicPeriod"/>
            </a:pPr>
            <a:endParaRPr lang="pt-BR" sz="2600" dirty="0">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19" name="Elipse 18"/>
          <p:cNvSpPr/>
          <p:nvPr/>
        </p:nvSpPr>
        <p:spPr>
          <a:xfrm>
            <a:off x="17225990" y="4877950"/>
            <a:ext cx="681010" cy="526564"/>
          </a:xfrm>
          <a:prstGeom prst="ellipse">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AD6237"/>
              </a:solidFill>
            </a:endParaRPr>
          </a:p>
        </p:txBody>
      </p:sp>
      <p:sp>
        <p:nvSpPr>
          <p:cNvPr id="12" name="CaixaDeTexto 11">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Abrir</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o banco de dados: a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odisséia</a:t>
            </a:r>
            <a:endParaRPr lang="pt-BR" sz="4000" i="1" dirty="0">
              <a:solidFill>
                <a:srgbClr val="AD6237"/>
              </a:solidFill>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128691302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Espaço Reservado para Conteúdo 2"/>
          <p:cNvSpPr txBox="1">
            <a:spLocks/>
          </p:cNvSpPr>
          <p:nvPr/>
        </p:nvSpPr>
        <p:spPr>
          <a:xfrm>
            <a:off x="1028700" y="3567801"/>
            <a:ext cx="16649700" cy="5384368"/>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Clr>
                <a:srgbClr val="AD6237"/>
              </a:buClr>
              <a:buFont typeface="+mj-lt"/>
              <a:buAutoNum type="arabicPeriod"/>
            </a:pPr>
            <a:r>
              <a:rPr lang="en-GB" sz="2800" b="1" dirty="0" err="1">
                <a:latin typeface="Barlow" panose="00000500000000000000" pitchFamily="2" charset="0"/>
                <a:ea typeface="Inter" panose="020B0604020202020204" charset="0"/>
                <a:cs typeface="Segoe UI" panose="020B0502040204020203" pitchFamily="34" charset="0"/>
              </a:rPr>
              <a:t>Abrir</a:t>
            </a:r>
            <a:r>
              <a:rPr lang="en-GB" sz="2800" b="1" dirty="0">
                <a:latin typeface="Barlow" panose="00000500000000000000" pitchFamily="2" charset="0"/>
                <a:ea typeface="Inter" panose="020B0604020202020204" charset="0"/>
                <a:cs typeface="Segoe UI" panose="020B0502040204020203" pitchFamily="34" charset="0"/>
              </a:rPr>
              <a:t> o banco de dados de </a:t>
            </a:r>
            <a:r>
              <a:rPr lang="en-GB" sz="2800" b="1" dirty="0" err="1">
                <a:latin typeface="Barlow" panose="00000500000000000000" pitchFamily="2" charset="0"/>
                <a:ea typeface="Inter" panose="020B0604020202020204" charset="0"/>
                <a:cs typeface="Segoe UI" panose="020B0502040204020203" pitchFamily="34" charset="0"/>
              </a:rPr>
              <a:t>acordo</a:t>
            </a:r>
            <a:r>
              <a:rPr lang="en-GB" sz="2800" b="1" dirty="0">
                <a:latin typeface="Barlow" panose="00000500000000000000" pitchFamily="2" charset="0"/>
                <a:ea typeface="Inter" panose="020B0604020202020204" charset="0"/>
                <a:cs typeface="Segoe UI" panose="020B0502040204020203" pitchFamily="34" charset="0"/>
              </a:rPr>
              <a:t> com o </a:t>
            </a:r>
            <a:r>
              <a:rPr lang="en-GB" sz="2800" b="1" dirty="0" err="1">
                <a:latin typeface="Barlow" panose="00000500000000000000" pitchFamily="2" charset="0"/>
                <a:ea typeface="Inter" panose="020B0604020202020204" charset="0"/>
                <a:cs typeface="Segoe UI" panose="020B0502040204020203" pitchFamily="34" charset="0"/>
              </a:rPr>
              <a:t>formato</a:t>
            </a:r>
            <a:r>
              <a:rPr lang="en-GB" sz="2800" b="1" dirty="0">
                <a:latin typeface="Barlow" panose="00000500000000000000" pitchFamily="2" charset="0"/>
                <a:ea typeface="Inter" panose="020B0604020202020204" charset="0"/>
                <a:cs typeface="Segoe UI" panose="020B0502040204020203" pitchFamily="34" charset="0"/>
              </a:rPr>
              <a:t> do </a:t>
            </a:r>
            <a:r>
              <a:rPr lang="en-GB" sz="2800" b="1" dirty="0" err="1">
                <a:latin typeface="Barlow" panose="00000500000000000000" pitchFamily="2" charset="0"/>
                <a:ea typeface="Inter" panose="020B0604020202020204" charset="0"/>
                <a:cs typeface="Segoe UI" panose="020B0502040204020203" pitchFamily="34" charset="0"/>
              </a:rPr>
              <a:t>objeto</a:t>
            </a:r>
            <a:endParaRPr lang="pt-BR" sz="2800" b="1" dirty="0">
              <a:latin typeface="Barlow" panose="00000500000000000000" pitchFamily="2" charset="0"/>
              <a:ea typeface="Inter" panose="020B0604020202020204" charset="0"/>
              <a:cs typeface="Segoe UI" panose="020B0502040204020203" pitchFamily="34" charset="0"/>
            </a:endParaRPr>
          </a:p>
          <a:p>
            <a:pPr marL="514350" indent="-514350">
              <a:buClr>
                <a:srgbClr val="AD6237"/>
              </a:buClr>
              <a:buFont typeface="+mj-lt"/>
              <a:buAutoNum type="arabicPeriod"/>
            </a:pPr>
            <a:r>
              <a:rPr lang="pt-BR" sz="2800" b="1" dirty="0">
                <a:solidFill>
                  <a:srgbClr val="AD6237"/>
                </a:solidFill>
                <a:latin typeface="Barlow" panose="00000500000000000000" pitchFamily="2" charset="0"/>
                <a:ea typeface="Inter" panose="020B0604020202020204" charset="0"/>
                <a:cs typeface="Segoe UI" panose="020B0502040204020203" pitchFamily="34" charset="0"/>
              </a:rPr>
              <a:t>Verificar se o banco segue os princípios de </a:t>
            </a:r>
            <a:r>
              <a:rPr lang="pt-BR" sz="2800" b="1" i="1" dirty="0" err="1">
                <a:solidFill>
                  <a:srgbClr val="AD6237"/>
                </a:solidFill>
                <a:latin typeface="Barlow" panose="00000500000000000000" pitchFamily="2" charset="0"/>
                <a:ea typeface="Inter" panose="020B0604020202020204" charset="0"/>
                <a:cs typeface="Segoe UI" panose="020B0502040204020203" pitchFamily="34" charset="0"/>
              </a:rPr>
              <a:t>tidy</a:t>
            </a:r>
            <a:r>
              <a:rPr lang="pt-BR" sz="2800" b="1" i="1" dirty="0">
                <a:solidFill>
                  <a:srgbClr val="AD6237"/>
                </a:solidFill>
                <a:latin typeface="Barlow" panose="00000500000000000000" pitchFamily="2" charset="0"/>
                <a:ea typeface="Inter" panose="020B0604020202020204" charset="0"/>
                <a:cs typeface="Segoe UI" panose="020B0502040204020203" pitchFamily="34" charset="0"/>
              </a:rPr>
              <a:t> data</a:t>
            </a:r>
          </a:p>
          <a:p>
            <a:pPr marL="971550" lvl="1" indent="-514350">
              <a:buClr>
                <a:srgbClr val="AD6237"/>
              </a:buClr>
              <a:buFont typeface="+mj-lt"/>
              <a:buAutoNum type="arabicPeriod"/>
            </a:pPr>
            <a:r>
              <a:rPr lang="pt-BR" sz="2600" dirty="0">
                <a:latin typeface="Barlow" panose="00000500000000000000" pitchFamily="2" charset="0"/>
                <a:ea typeface="Inter" panose="020B0604020202020204" charset="0"/>
                <a:cs typeface="Segoe UI" panose="020B0502040204020203" pitchFamily="34" charset="0"/>
              </a:rPr>
              <a:t>Cada coluna é uma variável; Cada linha é uma observação; Cada célula representa apenas um valor</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nome das variáveis e ajustar os nomes (se necessário)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Verificar quantidade de variáveis por instrumento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tipos das variáveis/colunas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dados faltantes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Criar variável de identificação (se necessário)</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observações/linhas duplicadas </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respostas descuidadas</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dados socioeconômicos relevantes que atendam critérios de amostragem (e.g. idade mínima ou máxima)</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Salvar o objeto final em RDA ou RDS</a:t>
            </a:r>
          </a:p>
          <a:p>
            <a:pPr marL="457200" indent="-457200">
              <a:buClr>
                <a:srgbClr val="AD6237"/>
              </a:buClr>
              <a:buFont typeface="+mj-lt"/>
              <a:buAutoNum type="arabicPeriod"/>
            </a:pPr>
            <a:endParaRPr lang="pt-BR" sz="2400"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pt-BR" sz="2400" i="1"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en-GB" sz="2400" i="1" dirty="0">
              <a:latin typeface="Barlow" panose="00000500000000000000" pitchFamily="2" charset="0"/>
              <a:ea typeface="Inter" panose="020B0604020202020204" charset="0"/>
              <a:cs typeface="Segoe UI" panose="020B0502040204020203" pitchFamily="34" charset="0"/>
            </a:endParaRPr>
          </a:p>
        </p:txBody>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Corrigir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erros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estruturais</a:t>
            </a:r>
            <a:r>
              <a:rPr lang="en-GB" sz="2800" i="1">
                <a:latin typeface="Barlow" panose="00000500000000000000" pitchFamily="2" charset="0"/>
                <a:ea typeface="Inter" panose="020B0604020202020204" charset="0"/>
                <a:cs typeface="Segoe UI" panose="020B0502040204020203" pitchFamily="34" charset="0"/>
              </a:rPr>
              <a:t> do banco de dados e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integridade</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no </a:t>
            </a:r>
            <a:r>
              <a:rPr lang="en-GB" sz="2800" i="1" err="1">
                <a:latin typeface="Barlow" panose="00000500000000000000" pitchFamily="2" charset="0"/>
                <a:ea typeface="Inter" panose="020B0604020202020204" charset="0"/>
                <a:cs typeface="Segoe UI" panose="020B0502040204020203" pitchFamily="34" charset="0"/>
              </a:rPr>
              <a:t>objeto</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data_raw</a:t>
            </a:r>
            <a:endParaRPr lang="pt-BR" sz="2800" i="1">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117043617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a:solidFill>
                  <a:srgbClr val="AD6237"/>
                </a:solidFill>
                <a:latin typeface="Barlow" panose="00000500000000000000" pitchFamily="2" charset="0"/>
                <a:ea typeface="Inter" panose="020B0604020202020204" charset="0"/>
                <a:cs typeface="Segoe UI" panose="020B0502040204020203" pitchFamily="34" charset="0"/>
              </a:rPr>
              <a:t>O banco segue as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premissas</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de tidy data?</a:t>
            </a:r>
            <a:endParaRPr lang="pt-BR" sz="4000" i="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0" name="CaixaDeTexto 9">
            <a:extLst>
              <a:ext uri="{FF2B5EF4-FFF2-40B4-BE49-F238E27FC236}">
                <a16:creationId xmlns:a16="http://schemas.microsoft.com/office/drawing/2014/main" id="{D1E54111-0149-440A-9B15-02CF3A820A44}"/>
              </a:ext>
            </a:extLst>
          </p:cNvPr>
          <p:cNvSpPr txBox="1"/>
          <p:nvPr/>
        </p:nvSpPr>
        <p:spPr>
          <a:xfrm>
            <a:off x="1134873" y="3527673"/>
            <a:ext cx="16607124" cy="738664"/>
          </a:xfrm>
          <a:prstGeom prst="rect">
            <a:avLst/>
          </a:prstGeom>
          <a:noFill/>
        </p:spPr>
        <p:txBody>
          <a:bodyPr wrap="square">
            <a:spAutoFit/>
          </a:bodyPr>
          <a:lstStyle/>
          <a:p>
            <a:pPr>
              <a:buClr>
                <a:srgbClr val="04A07B"/>
              </a:buClr>
            </a:pPr>
            <a:r>
              <a:rPr lang="pt-BR" sz="4200" i="1" err="1">
                <a:latin typeface="Inter" panose="020B0604020202020204" charset="0"/>
                <a:ea typeface="Inter" panose="020B0604020202020204" charset="0"/>
                <a:cs typeface="Segoe UI" panose="020B0502040204020203" pitchFamily="34" charset="0"/>
              </a:rPr>
              <a:t>Tidy</a:t>
            </a:r>
            <a:r>
              <a:rPr lang="pt-BR" sz="4200" i="1">
                <a:latin typeface="Inter" panose="020B0604020202020204" charset="0"/>
                <a:ea typeface="Inter" panose="020B0604020202020204" charset="0"/>
                <a:cs typeface="Segoe UI" panose="020B0502040204020203" pitchFamily="34" charset="0"/>
              </a:rPr>
              <a:t> data </a:t>
            </a:r>
            <a:r>
              <a:rPr lang="pt-BR" sz="4200">
                <a:latin typeface="Inter" panose="020B0604020202020204" charset="0"/>
                <a:ea typeface="Inter" panose="020B0604020202020204" charset="0"/>
                <a:cs typeface="Segoe UI" panose="020B0502040204020203" pitchFamily="34" charset="0"/>
              </a:rPr>
              <a:t>é</a:t>
            </a:r>
          </a:p>
        </p:txBody>
      </p:sp>
      <p:sp>
        <p:nvSpPr>
          <p:cNvPr id="11" name="CaixaDeTexto 10">
            <a:extLst>
              <a:ext uri="{FF2B5EF4-FFF2-40B4-BE49-F238E27FC236}">
                <a16:creationId xmlns:a16="http://schemas.microsoft.com/office/drawing/2014/main" id="{9C40571F-C3DA-4E81-89FC-537FB19E49D0}"/>
              </a:ext>
            </a:extLst>
          </p:cNvPr>
          <p:cNvSpPr txBox="1"/>
          <p:nvPr/>
        </p:nvSpPr>
        <p:spPr>
          <a:xfrm>
            <a:off x="1134873" y="4415680"/>
            <a:ext cx="16607124" cy="1754326"/>
          </a:xfrm>
          <a:prstGeom prst="rect">
            <a:avLst/>
          </a:prstGeom>
          <a:noFill/>
        </p:spPr>
        <p:txBody>
          <a:bodyPr wrap="square">
            <a:spAutoFit/>
          </a:bodyPr>
          <a:lstStyle/>
          <a:p>
            <a:pPr marL="771525" indent="-771525">
              <a:buClr>
                <a:srgbClr val="AD6237"/>
              </a:buClr>
              <a:buAutoNum type="arabicPeriod"/>
            </a:pPr>
            <a:r>
              <a:rPr lang="pt-BR" sz="3600" dirty="0">
                <a:latin typeface="Inter" panose="020B0604020202020204" charset="0"/>
                <a:ea typeface="Inter" panose="020B0604020202020204" charset="0"/>
                <a:cs typeface="Segoe UI" panose="020B0502040204020203" pitchFamily="34" charset="0"/>
              </a:rPr>
              <a:t>Cada coluna é uma variável</a:t>
            </a:r>
          </a:p>
          <a:p>
            <a:pPr marL="771525" indent="-771525">
              <a:buClr>
                <a:srgbClr val="AD6237"/>
              </a:buClr>
              <a:buAutoNum type="arabicPeriod"/>
            </a:pPr>
            <a:r>
              <a:rPr lang="pt-BR" sz="3600" dirty="0">
                <a:latin typeface="Inter" panose="020B0604020202020204" charset="0"/>
                <a:ea typeface="Inter" panose="020B0604020202020204" charset="0"/>
                <a:cs typeface="Segoe UI" panose="020B0502040204020203" pitchFamily="34" charset="0"/>
              </a:rPr>
              <a:t>Cada linha é uma observação</a:t>
            </a:r>
          </a:p>
          <a:p>
            <a:pPr marL="771525" indent="-771525">
              <a:buClr>
                <a:srgbClr val="AD6237"/>
              </a:buClr>
              <a:buAutoNum type="arabicPeriod"/>
            </a:pPr>
            <a:r>
              <a:rPr lang="pt-BR" sz="3600" dirty="0">
                <a:latin typeface="Inter" panose="020B0604020202020204" charset="0"/>
                <a:ea typeface="Inter" panose="020B0604020202020204" charset="0"/>
                <a:cs typeface="Segoe UI" panose="020B0502040204020203" pitchFamily="34" charset="0"/>
              </a:rPr>
              <a:t>Cada célula representa apenas um valor</a:t>
            </a:r>
          </a:p>
        </p:txBody>
      </p:sp>
      <p:sp>
        <p:nvSpPr>
          <p:cNvPr id="12" name="CaixaDeTexto 11">
            <a:extLst>
              <a:ext uri="{FF2B5EF4-FFF2-40B4-BE49-F238E27FC236}">
                <a16:creationId xmlns:a16="http://schemas.microsoft.com/office/drawing/2014/main" id="{B8B05E44-8B55-4D52-96C0-21411EEC6C0B}"/>
              </a:ext>
            </a:extLst>
          </p:cNvPr>
          <p:cNvSpPr txBox="1"/>
          <p:nvPr/>
        </p:nvSpPr>
        <p:spPr>
          <a:xfrm>
            <a:off x="1134873" y="7214519"/>
            <a:ext cx="16607124" cy="738664"/>
          </a:xfrm>
          <a:prstGeom prst="rect">
            <a:avLst/>
          </a:prstGeom>
          <a:noFill/>
        </p:spPr>
        <p:txBody>
          <a:bodyPr wrap="square">
            <a:spAutoFit/>
          </a:bodyPr>
          <a:lstStyle/>
          <a:p>
            <a:pPr>
              <a:buClr>
                <a:srgbClr val="04A07B"/>
              </a:buClr>
            </a:pPr>
            <a:r>
              <a:rPr lang="pt-BR" sz="4200" i="1" err="1">
                <a:latin typeface="Inter" panose="020B0604020202020204" charset="0"/>
                <a:ea typeface="Inter" panose="020B0604020202020204" charset="0"/>
                <a:cs typeface="Segoe UI" panose="020B0502040204020203" pitchFamily="34" charset="0"/>
              </a:rPr>
              <a:t>Messy</a:t>
            </a:r>
            <a:r>
              <a:rPr lang="pt-BR" sz="4200" i="1">
                <a:latin typeface="Inter" panose="020B0604020202020204" charset="0"/>
                <a:ea typeface="Inter" panose="020B0604020202020204" charset="0"/>
                <a:cs typeface="Segoe UI" panose="020B0502040204020203" pitchFamily="34" charset="0"/>
              </a:rPr>
              <a:t> data </a:t>
            </a:r>
            <a:r>
              <a:rPr lang="pt-BR" sz="4200">
                <a:latin typeface="Inter" panose="020B0604020202020204" charset="0"/>
                <a:ea typeface="Inter" panose="020B0604020202020204" charset="0"/>
                <a:cs typeface="Segoe UI" panose="020B0502040204020203" pitchFamily="34" charset="0"/>
              </a:rPr>
              <a:t>é</a:t>
            </a:r>
          </a:p>
        </p:txBody>
      </p:sp>
      <p:sp>
        <p:nvSpPr>
          <p:cNvPr id="13" name="CaixaDeTexto 12">
            <a:extLst>
              <a:ext uri="{FF2B5EF4-FFF2-40B4-BE49-F238E27FC236}">
                <a16:creationId xmlns:a16="http://schemas.microsoft.com/office/drawing/2014/main" id="{F65C5DCF-0960-43AA-A14F-844087C13172}"/>
              </a:ext>
            </a:extLst>
          </p:cNvPr>
          <p:cNvSpPr txBox="1"/>
          <p:nvPr/>
        </p:nvSpPr>
        <p:spPr>
          <a:xfrm>
            <a:off x="1134873" y="7995991"/>
            <a:ext cx="16607124" cy="646331"/>
          </a:xfrm>
          <a:prstGeom prst="rect">
            <a:avLst/>
          </a:prstGeom>
          <a:noFill/>
        </p:spPr>
        <p:txBody>
          <a:bodyPr wrap="square">
            <a:spAutoFit/>
          </a:bodyPr>
          <a:lstStyle/>
          <a:p>
            <a:pPr marL="771525" indent="-771525">
              <a:buClr>
                <a:srgbClr val="AD6237"/>
              </a:buClr>
              <a:buAutoNum type="arabicPeriod"/>
            </a:pPr>
            <a:r>
              <a:rPr lang="pt-BR" sz="3600">
                <a:latin typeface="Inter" panose="020B0604020202020204" charset="0"/>
                <a:ea typeface="Inter" panose="020B0604020202020204" charset="0"/>
                <a:cs typeface="Segoe UI" panose="020B0502040204020203" pitchFamily="34" charset="0"/>
              </a:rPr>
              <a:t>Qualquer outra organização dos dados que seja diferente do </a:t>
            </a:r>
            <a:r>
              <a:rPr lang="pt-BR" sz="3600" i="1" err="1">
                <a:latin typeface="Inter" panose="020B0604020202020204" charset="0"/>
                <a:ea typeface="Inter" panose="020B0604020202020204" charset="0"/>
                <a:cs typeface="Segoe UI" panose="020B0502040204020203" pitchFamily="34" charset="0"/>
              </a:rPr>
              <a:t>tidy</a:t>
            </a:r>
            <a:r>
              <a:rPr lang="pt-BR" sz="3600" i="1">
                <a:latin typeface="Inter" panose="020B0604020202020204" charset="0"/>
                <a:ea typeface="Inter" panose="020B0604020202020204" charset="0"/>
                <a:cs typeface="Segoe UI" panose="020B0502040204020203" pitchFamily="34" charset="0"/>
              </a:rPr>
              <a:t> data</a:t>
            </a:r>
            <a:r>
              <a:rPr lang="pt-BR" sz="3600">
                <a:latin typeface="Inter" panose="020B0604020202020204" charset="0"/>
                <a:ea typeface="Inter" panose="020B0604020202020204" charset="0"/>
                <a:cs typeface="Segoe UI" panose="020B0502040204020203" pitchFamily="34" charset="0"/>
              </a:rPr>
              <a:t>.</a:t>
            </a:r>
          </a:p>
        </p:txBody>
      </p:sp>
      <p:sp>
        <p:nvSpPr>
          <p:cNvPr id="14"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Tree>
    <p:extLst>
      <p:ext uri="{BB962C8B-B14F-4D97-AF65-F5344CB8AC3E}">
        <p14:creationId xmlns:p14="http://schemas.microsoft.com/office/powerpoint/2010/main" val="17564941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p:cNvPicPr>
            <a:picLocks noChangeAspect="1"/>
          </p:cNvPicPr>
          <p:nvPr/>
        </p:nvPicPr>
        <p:blipFill>
          <a:blip r:embed="rId2"/>
          <a:stretch>
            <a:fillRect/>
          </a:stretch>
        </p:blipFill>
        <p:spPr>
          <a:xfrm>
            <a:off x="8193398" y="2852512"/>
            <a:ext cx="9426010" cy="5912704"/>
          </a:xfrm>
          <a:prstGeom prst="rect">
            <a:avLst/>
          </a:prstGeom>
        </p:spPr>
      </p:pic>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Tidy data</a:t>
            </a:r>
            <a:endParaRPr lang="pt-BR" sz="4000" i="1" dirty="0">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4" name="Retângulo 13"/>
          <p:cNvSpPr/>
          <p:nvPr/>
        </p:nvSpPr>
        <p:spPr>
          <a:xfrm>
            <a:off x="1143000" y="3458381"/>
            <a:ext cx="6758796" cy="5447645"/>
          </a:xfrm>
          <a:prstGeom prst="rect">
            <a:avLst/>
          </a:prstGeom>
        </p:spPr>
        <p:txBody>
          <a:bodyPr wrap="square">
            <a:spAutoFit/>
          </a:bodyPr>
          <a:lstStyle/>
          <a:p>
            <a:pPr>
              <a:buClr>
                <a:srgbClr val="003C78"/>
              </a:buClr>
            </a:pPr>
            <a:r>
              <a:rPr lang="pt-BR" sz="3200" dirty="0">
                <a:latin typeface="Barlow" panose="00000500000000000000" pitchFamily="2" charset="0"/>
                <a:ea typeface="Inter" panose="020B0604020202020204" charset="0"/>
                <a:cs typeface="Segoe UI" panose="020B0502040204020203" pitchFamily="34" charset="0"/>
              </a:rPr>
              <a:t>Verificar se o banco segue os princípios de </a:t>
            </a:r>
            <a:r>
              <a:rPr lang="pt-BR" sz="3200" i="1" dirty="0" err="1">
                <a:latin typeface="Barlow" panose="00000500000000000000" pitchFamily="2" charset="0"/>
                <a:ea typeface="Inter" panose="020B0604020202020204" charset="0"/>
                <a:cs typeface="Segoe UI" panose="020B0502040204020203" pitchFamily="34" charset="0"/>
              </a:rPr>
              <a:t>tidy</a:t>
            </a:r>
            <a:r>
              <a:rPr lang="pt-BR" sz="3200" i="1" dirty="0">
                <a:latin typeface="Barlow" panose="00000500000000000000" pitchFamily="2" charset="0"/>
                <a:ea typeface="Inter" panose="020B0604020202020204" charset="0"/>
                <a:cs typeface="Segoe UI" panose="020B0502040204020203" pitchFamily="34" charset="0"/>
              </a:rPr>
              <a:t> data: c</a:t>
            </a:r>
            <a:r>
              <a:rPr lang="pt-BR" sz="3200" dirty="0">
                <a:latin typeface="Barlow" panose="00000500000000000000" pitchFamily="2" charset="0"/>
                <a:ea typeface="Inter" panose="020B0604020202020204" charset="0"/>
                <a:cs typeface="Segoe UI" panose="020B0502040204020203" pitchFamily="34" charset="0"/>
              </a:rPr>
              <a:t>ada coluna é uma variável; cada linha é uma observação; cada célula representa apenas um valor.</a:t>
            </a:r>
            <a:endParaRPr lang="en-GB" sz="3200" dirty="0">
              <a:latin typeface="Barlow" panose="00000500000000000000" pitchFamily="2" charset="0"/>
              <a:ea typeface="Inter" panose="020B0604020202020204" charset="0"/>
              <a:cs typeface="Segoe UI" panose="020B0502040204020203" pitchFamily="34" charset="0"/>
            </a:endParaRPr>
          </a:p>
          <a:p>
            <a:pPr>
              <a:buClr>
                <a:srgbClr val="003C78"/>
              </a:buClr>
            </a:pPr>
            <a:r>
              <a:rPr lang="en-GB" sz="3200" dirty="0">
                <a:solidFill>
                  <a:prstClr val="black"/>
                </a:solidFill>
                <a:latin typeface="Barlow" panose="00000500000000000000" pitchFamily="2" charset="0"/>
                <a:ea typeface="Inter" panose="020B0604020202020204" charset="0"/>
                <a:cs typeface="Segoe UI" panose="020B0502040204020203" pitchFamily="34" charset="0"/>
              </a:rPr>
              <a:t>glimpse(</a:t>
            </a:r>
            <a:r>
              <a:rPr lang="en-GB" sz="3200" dirty="0" err="1">
                <a:solidFill>
                  <a:prstClr val="black"/>
                </a:solidFill>
                <a:latin typeface="Barlow" panose="00000500000000000000" pitchFamily="2" charset="0"/>
                <a:ea typeface="Inter" panose="020B0604020202020204" charset="0"/>
                <a:cs typeface="Segoe UI" panose="020B0502040204020203" pitchFamily="34" charset="0"/>
              </a:rPr>
              <a:t>bd_mh_fake</a:t>
            </a:r>
            <a:r>
              <a:rPr lang="en-GB" sz="3200" dirty="0">
                <a:solidFill>
                  <a:prstClr val="black"/>
                </a:solidFill>
                <a:latin typeface="Barlow" panose="00000500000000000000" pitchFamily="2" charset="0"/>
                <a:ea typeface="Inter" panose="020B0604020202020204" charset="0"/>
                <a:cs typeface="Segoe UI" panose="020B0502040204020203" pitchFamily="34" charset="0"/>
              </a:rPr>
              <a:t>)</a:t>
            </a:r>
          </a:p>
          <a:p>
            <a:pPr>
              <a:buClr>
                <a:srgbClr val="003C78"/>
              </a:buClr>
            </a:pPr>
            <a:endParaRPr lang="en-GB" sz="3200" dirty="0">
              <a:solidFill>
                <a:prstClr val="black"/>
              </a:solidFill>
              <a:latin typeface="Barlow" panose="00000500000000000000" pitchFamily="2" charset="0"/>
              <a:ea typeface="Inter" panose="020B0604020202020204" charset="0"/>
              <a:cs typeface="Segoe UI" panose="020B0502040204020203" pitchFamily="34" charset="0"/>
            </a:endParaRPr>
          </a:p>
          <a:p>
            <a:pPr>
              <a:buClr>
                <a:srgbClr val="003C78"/>
              </a:buClr>
            </a:pPr>
            <a:endParaRPr lang="en-GB" sz="3200" dirty="0">
              <a:solidFill>
                <a:prstClr val="black"/>
              </a:solidFill>
              <a:latin typeface="Barlow" panose="00000500000000000000" pitchFamily="2" charset="0"/>
              <a:ea typeface="Inter" panose="020B0604020202020204" charset="0"/>
              <a:cs typeface="Segoe UI" panose="020B0502040204020203" pitchFamily="34" charset="0"/>
            </a:endParaRPr>
          </a:p>
          <a:p>
            <a:pPr lvl="0">
              <a:buClr>
                <a:srgbClr val="003C78"/>
              </a:buClr>
            </a:pPr>
            <a:endParaRPr lang="en-GB" sz="3200" dirty="0">
              <a:solidFill>
                <a:prstClr val="black"/>
              </a:solidFill>
              <a:latin typeface="Barlow" panose="00000500000000000000" pitchFamily="2" charset="0"/>
              <a:ea typeface="Inter" panose="020B0604020202020204" charset="0"/>
              <a:cs typeface="Segoe UI" panose="020B0502040204020203" pitchFamily="34" charset="0"/>
            </a:endParaRPr>
          </a:p>
          <a:p>
            <a:pPr lvl="0">
              <a:buClr>
                <a:srgbClr val="003C78"/>
              </a:buClr>
            </a:pPr>
            <a:endParaRPr lang="en-GB" sz="3200" dirty="0">
              <a:solidFill>
                <a:prstClr val="black"/>
              </a:solidFill>
              <a:latin typeface="Barlow" panose="00000500000000000000" pitchFamily="2" charset="0"/>
              <a:ea typeface="Inter" panose="020B0604020202020204" charset="0"/>
              <a:cs typeface="Segoe UI" panose="020B0502040204020203" pitchFamily="34" charset="0"/>
            </a:endParaRPr>
          </a:p>
          <a:p>
            <a:pPr lvl="0">
              <a:buClr>
                <a:srgbClr val="003C78"/>
              </a:buClr>
            </a:pPr>
            <a:endParaRPr lang="pt-BR" sz="2800" dirty="0">
              <a:solidFill>
                <a:prstClr val="black"/>
              </a:solidFill>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4" name="Retângulo 3">
            <a:extLst>
              <a:ext uri="{FF2B5EF4-FFF2-40B4-BE49-F238E27FC236}">
                <a16:creationId xmlns:a16="http://schemas.microsoft.com/office/drawing/2014/main" id="{1AF75929-BCB7-4B41-106D-E2B486ACF1D9}"/>
              </a:ext>
            </a:extLst>
          </p:cNvPr>
          <p:cNvSpPr/>
          <p:nvPr/>
        </p:nvSpPr>
        <p:spPr>
          <a:xfrm>
            <a:off x="1220525" y="7132556"/>
            <a:ext cx="6681271" cy="1384995"/>
          </a:xfrm>
          <a:prstGeom prst="rect">
            <a:avLst/>
          </a:prstGeom>
          <a:solidFill>
            <a:srgbClr val="C6A28D"/>
          </a:solidFill>
        </p:spPr>
        <p:txBody>
          <a:bodyPr wrap="square">
            <a:spAutoFit/>
          </a:bodyPr>
          <a:lstStyle/>
          <a:p>
            <a:pPr lvl="0">
              <a:buClr>
                <a:srgbClr val="003C78"/>
              </a:buClr>
            </a:pPr>
            <a:r>
              <a:rPr lang="pt-BR" sz="2800" dirty="0">
                <a:latin typeface="Barlow" panose="00000500000000000000" pitchFamily="2" charset="0"/>
                <a:ea typeface="Inter" panose="020B0604020202020204" charset="0"/>
                <a:cs typeface="Segoe UI" panose="020B0502040204020203" pitchFamily="34" charset="0"/>
              </a:rPr>
              <a:t>Ponto de atenção: a variável de sexo aparece por último no fim do banco de dados.</a:t>
            </a:r>
            <a:endParaRPr lang="en-GB" sz="2800" dirty="0">
              <a:latin typeface="Barlow" panose="00000500000000000000" pitchFamily="2" charset="0"/>
              <a:ea typeface="Inter" panose="020B0604020202020204" charset="0"/>
              <a:cs typeface="Segoe UI" panose="020B0502040204020203" pitchFamily="34" charset="0"/>
            </a:endParaRPr>
          </a:p>
        </p:txBody>
      </p:sp>
      <p:sp>
        <p:nvSpPr>
          <p:cNvPr id="9" name="Elipse 8">
            <a:extLst>
              <a:ext uri="{FF2B5EF4-FFF2-40B4-BE49-F238E27FC236}">
                <a16:creationId xmlns:a16="http://schemas.microsoft.com/office/drawing/2014/main" id="{E3078A72-D7DF-C92C-0C7E-E250723B70E5}"/>
              </a:ext>
            </a:extLst>
          </p:cNvPr>
          <p:cNvSpPr/>
          <p:nvPr/>
        </p:nvSpPr>
        <p:spPr>
          <a:xfrm>
            <a:off x="16428272" y="5890289"/>
            <a:ext cx="955503" cy="655524"/>
          </a:xfrm>
          <a:prstGeom prst="ellipse">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Elipse 14">
            <a:extLst>
              <a:ext uri="{FF2B5EF4-FFF2-40B4-BE49-F238E27FC236}">
                <a16:creationId xmlns:a16="http://schemas.microsoft.com/office/drawing/2014/main" id="{E3078A72-D7DF-C92C-0C7E-E250723B70E5}"/>
              </a:ext>
            </a:extLst>
          </p:cNvPr>
          <p:cNvSpPr/>
          <p:nvPr/>
        </p:nvSpPr>
        <p:spPr>
          <a:xfrm>
            <a:off x="11509173" y="5464261"/>
            <a:ext cx="639809" cy="532374"/>
          </a:xfrm>
          <a:prstGeom prst="ellipse">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764249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Espaço Reservado para Conteúdo 2"/>
          <p:cNvSpPr txBox="1">
            <a:spLocks/>
          </p:cNvSpPr>
          <p:nvPr/>
        </p:nvSpPr>
        <p:spPr>
          <a:xfrm>
            <a:off x="1028700" y="3567801"/>
            <a:ext cx="16649700" cy="5384368"/>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Clr>
                <a:srgbClr val="AD6237"/>
              </a:buClr>
              <a:buFont typeface="+mj-lt"/>
              <a:buAutoNum type="arabicPeriod"/>
            </a:pPr>
            <a:r>
              <a:rPr lang="en-GB" sz="2800" b="1" dirty="0" err="1">
                <a:latin typeface="Barlow" panose="00000500000000000000" pitchFamily="2" charset="0"/>
                <a:ea typeface="Inter" panose="020B0604020202020204" charset="0"/>
                <a:cs typeface="Segoe UI" panose="020B0502040204020203" pitchFamily="34" charset="0"/>
              </a:rPr>
              <a:t>Abrir</a:t>
            </a:r>
            <a:r>
              <a:rPr lang="en-GB" sz="2800" b="1" dirty="0">
                <a:latin typeface="Barlow" panose="00000500000000000000" pitchFamily="2" charset="0"/>
                <a:ea typeface="Inter" panose="020B0604020202020204" charset="0"/>
                <a:cs typeface="Segoe UI" panose="020B0502040204020203" pitchFamily="34" charset="0"/>
              </a:rPr>
              <a:t> o banco de dados de </a:t>
            </a:r>
            <a:r>
              <a:rPr lang="en-GB" sz="2800" b="1" dirty="0" err="1">
                <a:latin typeface="Barlow" panose="00000500000000000000" pitchFamily="2" charset="0"/>
                <a:ea typeface="Inter" panose="020B0604020202020204" charset="0"/>
                <a:cs typeface="Segoe UI" panose="020B0502040204020203" pitchFamily="34" charset="0"/>
              </a:rPr>
              <a:t>acordo</a:t>
            </a:r>
            <a:r>
              <a:rPr lang="en-GB" sz="2800" b="1" dirty="0">
                <a:latin typeface="Barlow" panose="00000500000000000000" pitchFamily="2" charset="0"/>
                <a:ea typeface="Inter" panose="020B0604020202020204" charset="0"/>
                <a:cs typeface="Segoe UI" panose="020B0502040204020203" pitchFamily="34" charset="0"/>
              </a:rPr>
              <a:t> com o </a:t>
            </a:r>
            <a:r>
              <a:rPr lang="en-GB" sz="2800" b="1" dirty="0" err="1">
                <a:latin typeface="Barlow" panose="00000500000000000000" pitchFamily="2" charset="0"/>
                <a:ea typeface="Inter" panose="020B0604020202020204" charset="0"/>
                <a:cs typeface="Segoe UI" panose="020B0502040204020203" pitchFamily="34" charset="0"/>
              </a:rPr>
              <a:t>formato</a:t>
            </a:r>
            <a:r>
              <a:rPr lang="en-GB" sz="2800" b="1" dirty="0">
                <a:latin typeface="Barlow" panose="00000500000000000000" pitchFamily="2" charset="0"/>
                <a:ea typeface="Inter" panose="020B0604020202020204" charset="0"/>
                <a:cs typeface="Segoe UI" panose="020B0502040204020203" pitchFamily="34" charset="0"/>
              </a:rPr>
              <a:t> do </a:t>
            </a:r>
            <a:r>
              <a:rPr lang="en-GB" sz="2800" b="1" dirty="0" err="1">
                <a:latin typeface="Barlow" panose="00000500000000000000" pitchFamily="2" charset="0"/>
                <a:ea typeface="Inter" panose="020B0604020202020204" charset="0"/>
                <a:cs typeface="Segoe UI" panose="020B0502040204020203" pitchFamily="34" charset="0"/>
              </a:rPr>
              <a:t>objeto</a:t>
            </a:r>
            <a:endParaRPr lang="pt-BR" sz="2800" b="1" dirty="0">
              <a:latin typeface="Barlow" panose="00000500000000000000" pitchFamily="2" charset="0"/>
              <a:ea typeface="Inter" panose="020B0604020202020204" charset="0"/>
              <a:cs typeface="Segoe UI" panose="020B0502040204020203" pitchFamily="34" charset="0"/>
            </a:endParaRP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se o banco segue os princípios de </a:t>
            </a:r>
            <a:r>
              <a:rPr lang="pt-BR" sz="2800" b="1" i="1" dirty="0" err="1">
                <a:latin typeface="Barlow" panose="00000500000000000000" pitchFamily="2" charset="0"/>
                <a:ea typeface="Inter" panose="020B0604020202020204" charset="0"/>
                <a:cs typeface="Segoe UI" panose="020B0502040204020203" pitchFamily="34" charset="0"/>
              </a:rPr>
              <a:t>tidy</a:t>
            </a:r>
            <a:r>
              <a:rPr lang="pt-BR" sz="2800" b="1" i="1" dirty="0">
                <a:latin typeface="Barlow" panose="00000500000000000000" pitchFamily="2" charset="0"/>
                <a:ea typeface="Inter" panose="020B0604020202020204" charset="0"/>
                <a:cs typeface="Segoe UI" panose="020B0502040204020203" pitchFamily="34" charset="0"/>
              </a:rPr>
              <a:t> data</a:t>
            </a:r>
          </a:p>
          <a:p>
            <a:pPr marL="971550" lvl="1" indent="-514350">
              <a:buClr>
                <a:srgbClr val="AD6237"/>
              </a:buClr>
              <a:buFont typeface="+mj-lt"/>
              <a:buAutoNum type="arabicPeriod"/>
            </a:pPr>
            <a:r>
              <a:rPr lang="pt-BR" sz="2600" dirty="0">
                <a:latin typeface="Barlow" panose="00000500000000000000" pitchFamily="2" charset="0"/>
                <a:ea typeface="Inter" panose="020B0604020202020204" charset="0"/>
                <a:cs typeface="Segoe UI" panose="020B0502040204020203" pitchFamily="34" charset="0"/>
              </a:rPr>
              <a:t>Cada coluna é uma variável; Cada linha é uma observação; Cada célula representa apenas um valor</a:t>
            </a:r>
          </a:p>
          <a:p>
            <a:pPr marL="514350" indent="-514350">
              <a:buClr>
                <a:srgbClr val="AD6237"/>
              </a:buClr>
              <a:buFont typeface="+mj-lt"/>
              <a:buAutoNum type="arabicPeriod"/>
            </a:pPr>
            <a:r>
              <a:rPr lang="pt-BR" sz="2800" b="1" dirty="0">
                <a:solidFill>
                  <a:srgbClr val="AD6237"/>
                </a:solidFill>
                <a:latin typeface="Barlow" panose="00000500000000000000" pitchFamily="2" charset="0"/>
                <a:ea typeface="Inter" panose="020B0604020202020204" charset="0"/>
                <a:cs typeface="Segoe UI" panose="020B0502040204020203" pitchFamily="34" charset="0"/>
              </a:rPr>
              <a:t>Verificar nome das variáveis e ajustar os nomes (se necessário)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Verificar quantidade de variáveis por instrumento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tipos das variáveis/colunas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dados faltantes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Criar variável de identificação (se necessário)</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observações/linhas duplicadas </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respostas descuidadas</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dados socioeconômicos relevantes que atendam critérios de amostragem (e.g. idade mínima ou máxima)</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Salvar o objeto final em RDA ou RDS</a:t>
            </a:r>
          </a:p>
          <a:p>
            <a:pPr marL="457200" indent="-457200">
              <a:buClr>
                <a:srgbClr val="AD6237"/>
              </a:buClr>
              <a:buFont typeface="+mj-lt"/>
              <a:buAutoNum type="arabicPeriod"/>
            </a:pPr>
            <a:endParaRPr lang="pt-BR" sz="2400"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pt-BR" sz="2400" i="1"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en-GB" sz="2400" i="1" dirty="0">
              <a:latin typeface="Barlow" panose="00000500000000000000" pitchFamily="2" charset="0"/>
              <a:ea typeface="Inter" panose="020B0604020202020204" charset="0"/>
              <a:cs typeface="Segoe UI" panose="020B0502040204020203" pitchFamily="34" charset="0"/>
            </a:endParaRPr>
          </a:p>
        </p:txBody>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Corrigir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erros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estruturais</a:t>
            </a:r>
            <a:r>
              <a:rPr lang="en-GB" sz="2800" i="1">
                <a:latin typeface="Barlow" panose="00000500000000000000" pitchFamily="2" charset="0"/>
                <a:ea typeface="Inter" panose="020B0604020202020204" charset="0"/>
                <a:cs typeface="Segoe UI" panose="020B0502040204020203" pitchFamily="34" charset="0"/>
              </a:rPr>
              <a:t> do banco de dados e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integridade</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no </a:t>
            </a:r>
            <a:r>
              <a:rPr lang="en-GB" sz="2800" i="1" err="1">
                <a:latin typeface="Barlow" panose="00000500000000000000" pitchFamily="2" charset="0"/>
                <a:ea typeface="Inter" panose="020B0604020202020204" charset="0"/>
                <a:cs typeface="Segoe UI" panose="020B0502040204020203" pitchFamily="34" charset="0"/>
              </a:rPr>
              <a:t>objeto</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data_raw</a:t>
            </a:r>
            <a:endParaRPr lang="pt-BR" sz="2800" i="1">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27588487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a:blip r:embed="rId2"/>
          <a:stretch>
            <a:fillRect/>
          </a:stretch>
        </p:blipFill>
        <p:spPr>
          <a:xfrm>
            <a:off x="888110" y="5070563"/>
            <a:ext cx="17399890" cy="3154598"/>
          </a:xfrm>
          <a:prstGeom prst="rect">
            <a:avLst/>
          </a:prstGeom>
        </p:spPr>
      </p:pic>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Nomes</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e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tipos</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de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variáveis</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dos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instrumentos</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e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características</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pessoais</a:t>
            </a:r>
            <a:endParaRPr lang="pt-BR" sz="4000" i="1" dirty="0">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4" name="Retângulo 13"/>
          <p:cNvSpPr/>
          <p:nvPr/>
        </p:nvSpPr>
        <p:spPr>
          <a:xfrm>
            <a:off x="1028700" y="3384162"/>
            <a:ext cx="9486900" cy="2492990"/>
          </a:xfrm>
          <a:prstGeom prst="rect">
            <a:avLst/>
          </a:prstGeom>
        </p:spPr>
        <p:txBody>
          <a:bodyPr wrap="square">
            <a:spAutoFit/>
          </a:bodyPr>
          <a:lstStyle/>
          <a:p>
            <a:pPr marL="457200" lvl="0" indent="-457200">
              <a:buClr>
                <a:srgbClr val="AD6237"/>
              </a:buClr>
              <a:buFont typeface="Arial" panose="020B0604020202020204" pitchFamily="34" charset="0"/>
              <a:buChar char="•"/>
            </a:pPr>
            <a:r>
              <a:rPr lang="en-GB" sz="3200" dirty="0" err="1">
                <a:latin typeface="Barlow" panose="00000500000000000000" pitchFamily="2" charset="0"/>
                <a:ea typeface="Inter" panose="020B0604020202020204" charset="0"/>
                <a:cs typeface="Segoe UI" panose="020B0502040204020203" pitchFamily="34" charset="0"/>
              </a:rPr>
              <a:t>Nomes</a:t>
            </a:r>
            <a:r>
              <a:rPr lang="en-GB" sz="3200" dirty="0">
                <a:latin typeface="Barlow" panose="00000500000000000000" pitchFamily="2" charset="0"/>
                <a:ea typeface="Inter" panose="020B0604020202020204" charset="0"/>
                <a:cs typeface="Segoe UI" panose="020B0502040204020203" pitchFamily="34" charset="0"/>
              </a:rPr>
              <a:t> das </a:t>
            </a:r>
            <a:r>
              <a:rPr lang="en-GB" sz="3200" dirty="0" err="1">
                <a:latin typeface="Barlow" panose="00000500000000000000" pitchFamily="2" charset="0"/>
                <a:ea typeface="Inter" panose="020B0604020202020204" charset="0"/>
                <a:cs typeface="Segoe UI" panose="020B0502040204020203" pitchFamily="34" charset="0"/>
              </a:rPr>
              <a:t>variáveis</a:t>
            </a:r>
            <a:r>
              <a:rPr lang="en-GB" sz="3200" dirty="0">
                <a:latin typeface="Barlow" panose="00000500000000000000" pitchFamily="2" charset="0"/>
                <a:ea typeface="Inter" panose="020B0604020202020204" charset="0"/>
                <a:cs typeface="Segoe UI" panose="020B0502040204020203" pitchFamily="34" charset="0"/>
              </a:rPr>
              <a:t> e </a:t>
            </a:r>
            <a:r>
              <a:rPr lang="en-GB" sz="3200" dirty="0" err="1">
                <a:latin typeface="Barlow" panose="00000500000000000000" pitchFamily="2" charset="0"/>
                <a:ea typeface="Inter" panose="020B0604020202020204" charset="0"/>
                <a:cs typeface="Segoe UI" panose="020B0502040204020203" pitchFamily="34" charset="0"/>
              </a:rPr>
              <a:t>variável</a:t>
            </a:r>
            <a:r>
              <a:rPr lang="en-GB" sz="3200" dirty="0">
                <a:latin typeface="Barlow" panose="00000500000000000000" pitchFamily="2" charset="0"/>
                <a:ea typeface="Inter" panose="020B0604020202020204" charset="0"/>
                <a:cs typeface="Segoe UI" panose="020B0502040204020203" pitchFamily="34" charset="0"/>
              </a:rPr>
              <a:t> de </a:t>
            </a:r>
            <a:r>
              <a:rPr lang="en-GB" sz="3200" dirty="0" err="1">
                <a:latin typeface="Barlow" panose="00000500000000000000" pitchFamily="2" charset="0"/>
                <a:ea typeface="Inter" panose="020B0604020202020204" charset="0"/>
                <a:cs typeface="Segoe UI" panose="020B0502040204020203" pitchFamily="34" charset="0"/>
              </a:rPr>
              <a:t>identificação</a:t>
            </a:r>
            <a:endParaRPr lang="en-GB" sz="3200" dirty="0">
              <a:latin typeface="Barlow" panose="00000500000000000000" pitchFamily="2" charset="0"/>
              <a:ea typeface="Inter" panose="020B0604020202020204" charset="0"/>
              <a:cs typeface="Segoe UI" panose="020B0502040204020203" pitchFamily="34" charset="0"/>
            </a:endParaRPr>
          </a:p>
          <a:p>
            <a:pPr lvl="0">
              <a:buClr>
                <a:srgbClr val="003C78"/>
              </a:buClr>
            </a:pPr>
            <a:r>
              <a:rPr lang="en-GB" sz="3200" dirty="0">
                <a:latin typeface="Barlow" panose="00000500000000000000" pitchFamily="2" charset="0"/>
                <a:ea typeface="Inter" panose="020B0604020202020204" charset="0"/>
                <a:cs typeface="Segoe UI" panose="020B0502040204020203" pitchFamily="34" charset="0"/>
              </a:rPr>
              <a:t>       names(</a:t>
            </a:r>
            <a:r>
              <a:rPr lang="en-GB" sz="3200" dirty="0" err="1">
                <a:latin typeface="Barlow" panose="00000500000000000000" pitchFamily="2" charset="0"/>
                <a:ea typeface="Inter" panose="020B0604020202020204" charset="0"/>
                <a:cs typeface="Segoe UI" panose="020B0502040204020203" pitchFamily="34" charset="0"/>
              </a:rPr>
              <a:t>bd_mh_fake</a:t>
            </a:r>
            <a:r>
              <a:rPr lang="en-GB" sz="3200" dirty="0">
                <a:latin typeface="Barlow" panose="00000500000000000000" pitchFamily="2" charset="0"/>
                <a:ea typeface="Inter" panose="020B0604020202020204" charset="0"/>
                <a:cs typeface="Segoe UI" panose="020B0502040204020203" pitchFamily="34" charset="0"/>
              </a:rPr>
              <a:t>)</a:t>
            </a:r>
          </a:p>
          <a:p>
            <a:pPr marL="514350" indent="-514350">
              <a:buClr>
                <a:srgbClr val="003C78"/>
              </a:buClr>
              <a:buFont typeface="Arial" panose="020B0604020202020204" pitchFamily="34" charset="0"/>
              <a:buChar char="•"/>
            </a:pPr>
            <a:endParaRPr lang="pt-BR" sz="3200" dirty="0">
              <a:latin typeface="Barlow" panose="00000500000000000000" pitchFamily="2" charset="0"/>
              <a:ea typeface="Inter" panose="020B0604020202020204" charset="0"/>
              <a:cs typeface="Segoe UI" panose="020B0502040204020203" pitchFamily="34" charset="0"/>
            </a:endParaRPr>
          </a:p>
          <a:p>
            <a:pPr marL="457200" lvl="0" indent="-457200">
              <a:buClr>
                <a:srgbClr val="003C78"/>
              </a:buClr>
              <a:buFont typeface="Arial" panose="020B0604020202020204" pitchFamily="34" charset="0"/>
              <a:buChar char="•"/>
            </a:pPr>
            <a:endParaRPr lang="en-GB" sz="3200" dirty="0">
              <a:latin typeface="Barlow" panose="00000500000000000000" pitchFamily="2" charset="0"/>
              <a:ea typeface="Inter" panose="020B0604020202020204" charset="0"/>
              <a:cs typeface="Segoe UI" panose="020B0502040204020203" pitchFamily="34" charset="0"/>
            </a:endParaRPr>
          </a:p>
          <a:p>
            <a:pPr marL="457200" lvl="0" indent="-457200">
              <a:buClr>
                <a:srgbClr val="003C78"/>
              </a:buClr>
              <a:buFont typeface="Arial" panose="020B0604020202020204" pitchFamily="34" charset="0"/>
              <a:buChar char="•"/>
            </a:pPr>
            <a:endParaRPr lang="pt-BR" sz="2800" dirty="0">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11" name="Elipse 10"/>
          <p:cNvSpPr/>
          <p:nvPr/>
        </p:nvSpPr>
        <p:spPr>
          <a:xfrm>
            <a:off x="1796716" y="5308209"/>
            <a:ext cx="611605" cy="457201"/>
          </a:xfrm>
          <a:prstGeom prst="ellipse">
            <a:avLst/>
          </a:prstGeom>
          <a:noFill/>
          <a:ln w="57150">
            <a:solidFill>
              <a:srgbClr val="C6A2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Elipse 12"/>
          <p:cNvSpPr/>
          <p:nvPr/>
        </p:nvSpPr>
        <p:spPr>
          <a:xfrm>
            <a:off x="6126079" y="5250607"/>
            <a:ext cx="11473627" cy="950406"/>
          </a:xfrm>
          <a:prstGeom prst="ellipse">
            <a:avLst/>
          </a:prstGeom>
          <a:noFill/>
          <a:ln w="57150">
            <a:solidFill>
              <a:srgbClr val="C6A2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4285247" y="5268609"/>
            <a:ext cx="611605" cy="457201"/>
          </a:xfrm>
          <a:prstGeom prst="ellipse">
            <a:avLst/>
          </a:prstGeom>
          <a:noFill/>
          <a:ln w="57150">
            <a:solidFill>
              <a:srgbClr val="C6A2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180534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a:blip r:embed="rId2"/>
          <a:stretch>
            <a:fillRect/>
          </a:stretch>
        </p:blipFill>
        <p:spPr>
          <a:xfrm>
            <a:off x="1143000" y="4348023"/>
            <a:ext cx="15765074" cy="4282859"/>
          </a:xfrm>
          <a:prstGeom prst="rect">
            <a:avLst/>
          </a:prstGeom>
        </p:spPr>
      </p:pic>
      <p:sp>
        <p:nvSpPr>
          <p:cNvPr id="2" name="TextBox 2"/>
          <p:cNvSpPr txBox="1"/>
          <p:nvPr/>
        </p:nvSpPr>
        <p:spPr>
          <a:xfrm>
            <a:off x="1064795" y="1243771"/>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47025" y="2084484"/>
            <a:ext cx="16230600" cy="707886"/>
          </a:xfrm>
          <a:prstGeom prst="rect">
            <a:avLst/>
          </a:prstGeom>
          <a:noFill/>
        </p:spPr>
        <p:txBody>
          <a:bodyPr wrap="square">
            <a:spAutoFit/>
          </a:bodyPr>
          <a:lstStyle/>
          <a:p>
            <a:pPr marL="0" indent="0">
              <a:buNone/>
            </a:pP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Pontos</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de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atenção</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encontrados</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até</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o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momento</a:t>
            </a:r>
            <a:endParaRPr lang="pt-BR" sz="4000" i="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4" name="Retângulo 13"/>
          <p:cNvSpPr/>
          <p:nvPr/>
        </p:nvSpPr>
        <p:spPr>
          <a:xfrm>
            <a:off x="1028700" y="3119480"/>
            <a:ext cx="16287510" cy="892552"/>
          </a:xfrm>
          <a:prstGeom prst="rect">
            <a:avLst/>
          </a:prstGeom>
        </p:spPr>
        <p:txBody>
          <a:bodyPr wrap="square">
            <a:spAutoFit/>
          </a:bodyPr>
          <a:lstStyle/>
          <a:p>
            <a:pPr marL="457200" indent="-457200">
              <a:buClr>
                <a:srgbClr val="AD6237"/>
              </a:buClr>
              <a:buFont typeface="Arial" panose="020B0604020202020204" pitchFamily="34" charset="0"/>
              <a:buChar char="•"/>
            </a:pPr>
            <a:r>
              <a:rPr lang="en-GB" sz="2800" b="1" dirty="0" err="1">
                <a:latin typeface="Barlow" panose="00000500000000000000" pitchFamily="2" charset="0"/>
                <a:ea typeface="Inter" panose="020B0604020202020204" charset="0"/>
                <a:cs typeface="Segoe UI" panose="020B0502040204020203" pitchFamily="34" charset="0"/>
              </a:rPr>
              <a:t>Algumas</a:t>
            </a:r>
            <a:r>
              <a:rPr lang="en-GB" sz="2800" b="1" dirty="0">
                <a:latin typeface="Barlow" panose="00000500000000000000" pitchFamily="2" charset="0"/>
                <a:ea typeface="Inter" panose="020B0604020202020204" charset="0"/>
                <a:cs typeface="Segoe UI" panose="020B0502040204020203" pitchFamily="34" charset="0"/>
              </a:rPr>
              <a:t> </a:t>
            </a:r>
            <a:r>
              <a:rPr lang="en-GB" sz="2800" b="1" dirty="0" err="1">
                <a:latin typeface="Barlow" panose="00000500000000000000" pitchFamily="2" charset="0"/>
                <a:ea typeface="Inter" panose="020B0604020202020204" charset="0"/>
                <a:cs typeface="Segoe UI" panose="020B0502040204020203" pitchFamily="34" charset="0"/>
              </a:rPr>
              <a:t>variáveis</a:t>
            </a:r>
            <a:r>
              <a:rPr lang="en-GB" sz="2800" b="1" dirty="0">
                <a:latin typeface="Barlow" panose="00000500000000000000" pitchFamily="2" charset="0"/>
                <a:ea typeface="Inter" panose="020B0604020202020204" charset="0"/>
                <a:cs typeface="Segoe UI" panose="020B0502040204020203" pitchFamily="34" charset="0"/>
              </a:rPr>
              <a:t> </a:t>
            </a:r>
            <a:r>
              <a:rPr lang="en-GB" sz="2800" b="1" dirty="0" err="1">
                <a:latin typeface="Barlow" panose="00000500000000000000" pitchFamily="2" charset="0"/>
                <a:ea typeface="Inter" panose="020B0604020202020204" charset="0"/>
                <a:cs typeface="Segoe UI" panose="020B0502040204020203" pitchFamily="34" charset="0"/>
              </a:rPr>
              <a:t>estão</a:t>
            </a:r>
            <a:r>
              <a:rPr lang="en-GB" sz="2800" b="1" dirty="0">
                <a:latin typeface="Barlow" panose="00000500000000000000" pitchFamily="2" charset="0"/>
                <a:ea typeface="Inter" panose="020B0604020202020204" charset="0"/>
                <a:cs typeface="Segoe UI" panose="020B0502040204020203" pitchFamily="34" charset="0"/>
              </a:rPr>
              <a:t> com </a:t>
            </a:r>
            <a:r>
              <a:rPr lang="en-GB" sz="2800" b="1" dirty="0" err="1">
                <a:latin typeface="Barlow" panose="00000500000000000000" pitchFamily="2" charset="0"/>
                <a:ea typeface="Inter" panose="020B0604020202020204" charset="0"/>
                <a:cs typeface="Segoe UI" panose="020B0502040204020203" pitchFamily="34" charset="0"/>
              </a:rPr>
              <a:t>acento</a:t>
            </a:r>
            <a:r>
              <a:rPr lang="en-GB" sz="2800" b="1" dirty="0">
                <a:latin typeface="Barlow" panose="00000500000000000000" pitchFamily="2" charset="0"/>
                <a:ea typeface="Inter" panose="020B0604020202020204" charset="0"/>
                <a:cs typeface="Segoe UI" panose="020B0502040204020203" pitchFamily="34" charset="0"/>
              </a:rPr>
              <a:t> e </a:t>
            </a:r>
            <a:r>
              <a:rPr lang="en-GB" sz="2800" b="1" dirty="0" err="1">
                <a:latin typeface="Barlow" panose="00000500000000000000" pitchFamily="2" charset="0"/>
                <a:ea typeface="Inter" panose="020B0604020202020204" charset="0"/>
                <a:cs typeface="Segoe UI" panose="020B0502040204020203" pitchFamily="34" charset="0"/>
              </a:rPr>
              <a:t>outras</a:t>
            </a:r>
            <a:r>
              <a:rPr lang="en-GB" sz="2800" b="1" dirty="0">
                <a:latin typeface="Barlow" panose="00000500000000000000" pitchFamily="2" charset="0"/>
                <a:ea typeface="Inter" panose="020B0604020202020204" charset="0"/>
                <a:cs typeface="Segoe UI" panose="020B0502040204020203" pitchFamily="34" charset="0"/>
              </a:rPr>
              <a:t> </a:t>
            </a:r>
            <a:r>
              <a:rPr lang="en-GB" sz="2800" b="1" dirty="0" err="1">
                <a:latin typeface="Barlow" panose="00000500000000000000" pitchFamily="2" charset="0"/>
                <a:ea typeface="Inter" panose="020B0604020202020204" charset="0"/>
                <a:cs typeface="Segoe UI" panose="020B0502040204020203" pitchFamily="34" charset="0"/>
              </a:rPr>
              <a:t>estão</a:t>
            </a:r>
            <a:r>
              <a:rPr lang="en-GB" sz="2800" b="1" dirty="0">
                <a:latin typeface="Barlow" panose="00000500000000000000" pitchFamily="2" charset="0"/>
                <a:ea typeface="Inter" panose="020B0604020202020204" charset="0"/>
                <a:cs typeface="Segoe UI" panose="020B0502040204020203" pitchFamily="34" charset="0"/>
              </a:rPr>
              <a:t> com </a:t>
            </a:r>
            <a:r>
              <a:rPr lang="en-GB" sz="2800" b="1" dirty="0" err="1">
                <a:latin typeface="Barlow" panose="00000500000000000000" pitchFamily="2" charset="0"/>
                <a:ea typeface="Inter" panose="020B0604020202020204" charset="0"/>
                <a:cs typeface="Segoe UI" panose="020B0502040204020203" pitchFamily="34" charset="0"/>
              </a:rPr>
              <a:t>espaço</a:t>
            </a:r>
            <a:r>
              <a:rPr lang="en-GB" sz="2800" b="1" dirty="0">
                <a:latin typeface="Barlow" panose="00000500000000000000" pitchFamily="2" charset="0"/>
                <a:ea typeface="Inter" panose="020B0604020202020204" charset="0"/>
                <a:cs typeface="Segoe UI" panose="020B0502040204020203" pitchFamily="34" charset="0"/>
              </a:rPr>
              <a:t> entre as </a:t>
            </a:r>
            <a:r>
              <a:rPr lang="en-GB" sz="2800" b="1" dirty="0" err="1">
                <a:latin typeface="Barlow" panose="00000500000000000000" pitchFamily="2" charset="0"/>
                <a:ea typeface="Inter" panose="020B0604020202020204" charset="0"/>
                <a:cs typeface="Segoe UI" panose="020B0502040204020203" pitchFamily="34" charset="0"/>
              </a:rPr>
              <a:t>palavras</a:t>
            </a:r>
            <a:endParaRPr lang="en-GB" sz="2800" b="1" dirty="0">
              <a:latin typeface="Barlow" panose="00000500000000000000" pitchFamily="2" charset="0"/>
              <a:ea typeface="Inter" panose="020B0604020202020204" charset="0"/>
              <a:cs typeface="Segoe UI" panose="020B0502040204020203" pitchFamily="34" charset="0"/>
            </a:endParaRPr>
          </a:p>
          <a:p>
            <a:pPr marL="342900" lvl="0" indent="-342900">
              <a:buClr>
                <a:srgbClr val="AD6237"/>
              </a:buClr>
              <a:buFont typeface="Arial" panose="020B0604020202020204" pitchFamily="34" charset="0"/>
              <a:buChar char="•"/>
            </a:pPr>
            <a:r>
              <a:rPr lang="en-GB" sz="2000" dirty="0">
                <a:latin typeface="Barlow" panose="00000500000000000000" pitchFamily="2" charset="0"/>
                <a:ea typeface="Inter" panose="020B0604020202020204" charset="0"/>
                <a:cs typeface="Segoe UI" panose="020B0502040204020203" pitchFamily="34" charset="0"/>
              </a:rPr>
              <a:t>       </a:t>
            </a:r>
            <a:r>
              <a:rPr lang="en-US" sz="2400" dirty="0" err="1">
                <a:latin typeface="Barlow" panose="00000500000000000000" pitchFamily="2" charset="0"/>
                <a:ea typeface="Inter" panose="020B0604020202020204" charset="0"/>
                <a:cs typeface="Segoe UI" panose="020B0502040204020203" pitchFamily="34" charset="0"/>
              </a:rPr>
              <a:t>bd_mh_fake</a:t>
            </a:r>
            <a:r>
              <a:rPr lang="en-US" sz="2400" dirty="0">
                <a:latin typeface="Barlow" panose="00000500000000000000" pitchFamily="2" charset="0"/>
                <a:ea typeface="Inter" panose="020B0604020202020204" charset="0"/>
                <a:cs typeface="Segoe UI" panose="020B0502040204020203" pitchFamily="34" charset="0"/>
              </a:rPr>
              <a:t> &lt;- </a:t>
            </a:r>
            <a:r>
              <a:rPr lang="en-US" sz="2400" dirty="0" err="1">
                <a:latin typeface="Barlow" panose="00000500000000000000" pitchFamily="2" charset="0"/>
                <a:ea typeface="Inter" panose="020B0604020202020204" charset="0"/>
                <a:cs typeface="Segoe UI" panose="020B0502040204020203" pitchFamily="34" charset="0"/>
              </a:rPr>
              <a:t>bd_mh_fake</a:t>
            </a:r>
            <a:r>
              <a:rPr lang="en-US" sz="2400" dirty="0">
                <a:latin typeface="Barlow" panose="00000500000000000000" pitchFamily="2" charset="0"/>
                <a:ea typeface="Inter" panose="020B0604020202020204" charset="0"/>
                <a:cs typeface="Segoe UI" panose="020B0502040204020203" pitchFamily="34" charset="0"/>
              </a:rPr>
              <a:t> %&gt;%   </a:t>
            </a:r>
            <a:r>
              <a:rPr lang="en-US" sz="2400" dirty="0" err="1">
                <a:latin typeface="Barlow" panose="00000500000000000000" pitchFamily="2" charset="0"/>
                <a:ea typeface="Inter" panose="020B0604020202020204" charset="0"/>
                <a:cs typeface="Segoe UI" panose="020B0502040204020203" pitchFamily="34" charset="0"/>
              </a:rPr>
              <a:t>clean_names</a:t>
            </a:r>
            <a:r>
              <a:rPr lang="en-US" sz="2400" dirty="0">
                <a:latin typeface="Barlow" panose="00000500000000000000" pitchFamily="2" charset="0"/>
                <a:ea typeface="Inter" panose="020B0604020202020204" charset="0"/>
                <a:cs typeface="Segoe UI" panose="020B0502040204020203" pitchFamily="34" charset="0"/>
              </a:rPr>
              <a:t>(case = "none", replace = c("é" = "e"," " = "_"))</a:t>
            </a:r>
            <a:endParaRPr lang="pt-BR" sz="2400" dirty="0">
              <a:solidFill>
                <a:srgbClr val="003C78"/>
              </a:solidFill>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11" name="Elipse 10"/>
          <p:cNvSpPr/>
          <p:nvPr/>
        </p:nvSpPr>
        <p:spPr>
          <a:xfrm>
            <a:off x="4566778" y="4683861"/>
            <a:ext cx="611605" cy="457201"/>
          </a:xfrm>
          <a:prstGeom prst="ellipse">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Elipse 16"/>
          <p:cNvSpPr/>
          <p:nvPr/>
        </p:nvSpPr>
        <p:spPr>
          <a:xfrm>
            <a:off x="8197655" y="4662090"/>
            <a:ext cx="611605" cy="457201"/>
          </a:xfrm>
          <a:prstGeom prst="ellipse">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24559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Pontos</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de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atenção</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encontrados</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até</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o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momento</a:t>
            </a:r>
            <a:endParaRPr lang="pt-BR" sz="4000" i="1" dirty="0">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4" name="Retângulo 13"/>
          <p:cNvSpPr/>
          <p:nvPr/>
        </p:nvSpPr>
        <p:spPr>
          <a:xfrm>
            <a:off x="1028700" y="3341780"/>
            <a:ext cx="16230600" cy="954107"/>
          </a:xfrm>
          <a:prstGeom prst="rect">
            <a:avLst/>
          </a:prstGeom>
        </p:spPr>
        <p:txBody>
          <a:bodyPr wrap="square">
            <a:spAutoFit/>
          </a:bodyPr>
          <a:lstStyle/>
          <a:p>
            <a:pPr marL="457200" indent="-457200">
              <a:buClr>
                <a:srgbClr val="AD6237"/>
              </a:buClr>
              <a:buFont typeface="Arial" panose="020B0604020202020204" pitchFamily="34" charset="0"/>
              <a:buChar char="•"/>
            </a:pPr>
            <a:r>
              <a:rPr lang="pt-BR" sz="2800" b="1" dirty="0">
                <a:latin typeface="Barlow" panose="00000500000000000000" pitchFamily="2" charset="0"/>
                <a:ea typeface="Inter" panose="020B0604020202020204" charset="0"/>
                <a:cs typeface="Segoe UI" panose="020B0502040204020203" pitchFamily="34" charset="0"/>
              </a:rPr>
              <a:t>As características pessoais estão fora de ordem no banco de dados</a:t>
            </a:r>
          </a:p>
          <a:p>
            <a:pPr marL="457200" indent="-457200">
              <a:buClr>
                <a:srgbClr val="AD6237"/>
              </a:buClr>
              <a:buFont typeface="Arial" panose="020B0604020202020204" pitchFamily="34" charset="0"/>
              <a:buChar char="•"/>
            </a:pPr>
            <a:r>
              <a:rPr lang="pt-BR" sz="2800" dirty="0">
                <a:solidFill>
                  <a:srgbClr val="003C78"/>
                </a:solidFill>
                <a:latin typeface="Barlow" panose="00000500000000000000" pitchFamily="2" charset="0"/>
                <a:ea typeface="Inter" panose="020B0604020202020204" charset="0"/>
                <a:cs typeface="Segoe UI" panose="020B0502040204020203" pitchFamily="34" charset="0"/>
              </a:rPr>
              <a:t>       </a:t>
            </a:r>
            <a:r>
              <a:rPr lang="pt-BR" sz="2800" dirty="0" err="1">
                <a:latin typeface="Barlow" panose="00000500000000000000" pitchFamily="2" charset="0"/>
                <a:ea typeface="Inter" panose="020B0604020202020204" charset="0"/>
                <a:cs typeface="Segoe UI" panose="020B0502040204020203" pitchFamily="34" charset="0"/>
              </a:rPr>
              <a:t>bd_mh_fake</a:t>
            </a:r>
            <a:r>
              <a:rPr lang="pt-BR" sz="2800" dirty="0">
                <a:latin typeface="Barlow" panose="00000500000000000000" pitchFamily="2" charset="0"/>
                <a:ea typeface="Inter" panose="020B0604020202020204" charset="0"/>
                <a:cs typeface="Segoe UI" panose="020B0502040204020203" pitchFamily="34" charset="0"/>
              </a:rPr>
              <a:t> &lt;- </a:t>
            </a:r>
            <a:r>
              <a:rPr lang="pt-BR" sz="2800" dirty="0" err="1">
                <a:latin typeface="Barlow" panose="00000500000000000000" pitchFamily="2" charset="0"/>
                <a:ea typeface="Inter" panose="020B0604020202020204" charset="0"/>
                <a:cs typeface="Segoe UI" panose="020B0502040204020203" pitchFamily="34" charset="0"/>
              </a:rPr>
              <a:t>relocate</a:t>
            </a:r>
            <a:r>
              <a:rPr lang="pt-BR" sz="2800" dirty="0">
                <a:latin typeface="Barlow" panose="00000500000000000000" pitchFamily="2" charset="0"/>
                <a:ea typeface="Inter" panose="020B0604020202020204" charset="0"/>
                <a:cs typeface="Segoe UI" panose="020B0502040204020203" pitchFamily="34" charset="0"/>
              </a:rPr>
              <a:t>(</a:t>
            </a:r>
            <a:r>
              <a:rPr lang="pt-BR" sz="2800" dirty="0" err="1">
                <a:latin typeface="Barlow" panose="00000500000000000000" pitchFamily="2" charset="0"/>
                <a:ea typeface="Inter" panose="020B0604020202020204" charset="0"/>
                <a:cs typeface="Segoe UI" panose="020B0502040204020203" pitchFamily="34" charset="0"/>
              </a:rPr>
              <a:t>bd_mh_fake</a:t>
            </a:r>
            <a:r>
              <a:rPr lang="pt-BR" sz="2800" dirty="0">
                <a:latin typeface="Barlow" panose="00000500000000000000" pitchFamily="2" charset="0"/>
                <a:ea typeface="Inter" panose="020B0604020202020204" charset="0"/>
                <a:cs typeface="Segoe UI" panose="020B0502040204020203" pitchFamily="34" charset="0"/>
              </a:rPr>
              <a:t>, c("sexo"), .</a:t>
            </a:r>
            <a:r>
              <a:rPr lang="pt-BR" sz="2800" dirty="0" err="1">
                <a:latin typeface="Barlow" panose="00000500000000000000" pitchFamily="2" charset="0"/>
                <a:ea typeface="Inter" panose="020B0604020202020204" charset="0"/>
                <a:cs typeface="Segoe UI" panose="020B0502040204020203" pitchFamily="34" charset="0"/>
              </a:rPr>
              <a:t>before</a:t>
            </a:r>
            <a:r>
              <a:rPr lang="pt-BR" sz="2800" dirty="0">
                <a:latin typeface="Barlow" panose="00000500000000000000" pitchFamily="2" charset="0"/>
                <a:ea typeface="Inter" panose="020B0604020202020204" charset="0"/>
                <a:cs typeface="Segoe UI" panose="020B0502040204020203" pitchFamily="34" charset="0"/>
              </a:rPr>
              <a:t> = "Mtl_Hth_01")</a:t>
            </a:r>
            <a:endParaRPr lang="pt-BR" sz="2800" dirty="0">
              <a:solidFill>
                <a:srgbClr val="003C78"/>
              </a:solidFill>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pic>
        <p:nvPicPr>
          <p:cNvPr id="8" name="Imagem 7"/>
          <p:cNvPicPr>
            <a:picLocks noChangeAspect="1"/>
          </p:cNvPicPr>
          <p:nvPr/>
        </p:nvPicPr>
        <p:blipFill>
          <a:blip r:embed="rId2"/>
          <a:stretch>
            <a:fillRect/>
          </a:stretch>
        </p:blipFill>
        <p:spPr>
          <a:xfrm>
            <a:off x="620485" y="4751376"/>
            <a:ext cx="17047029" cy="3100592"/>
          </a:xfrm>
          <a:prstGeom prst="rect">
            <a:avLst/>
          </a:prstGeom>
        </p:spPr>
      </p:pic>
    </p:spTree>
    <p:extLst>
      <p:ext uri="{BB962C8B-B14F-4D97-AF65-F5344CB8AC3E}">
        <p14:creationId xmlns:p14="http://schemas.microsoft.com/office/powerpoint/2010/main" val="4209946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COMO TUDO ISSO FUNCIONA?</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6" name="Espaço Reservado para Conteúdo 2"/>
          <p:cNvSpPr>
            <a:spLocks noGrp="1"/>
          </p:cNvSpPr>
          <p:nvPr>
            <p:ph idx="1"/>
          </p:nvPr>
        </p:nvSpPr>
        <p:spPr>
          <a:xfrm>
            <a:off x="1455510" y="3207931"/>
            <a:ext cx="16122627" cy="6429365"/>
          </a:xfrm>
        </p:spPr>
        <p:txBody>
          <a:bodyPr>
            <a:normAutofit/>
          </a:bodyPr>
          <a:lstStyle/>
          <a:p>
            <a:pPr>
              <a:lnSpc>
                <a:spcPct val="100000"/>
              </a:lnSpc>
              <a:buClr>
                <a:srgbClr val="C6A28D"/>
              </a:buClr>
              <a:buFont typeface="Arial" panose="020B0604020202020204" pitchFamily="34" charset="0"/>
              <a:buChar char="•"/>
            </a:pPr>
            <a:r>
              <a:rPr lang="pt-BR" sz="4400" b="1" dirty="0">
                <a:solidFill>
                  <a:srgbClr val="000000"/>
                </a:solidFill>
                <a:latin typeface="Inter" panose="020B0604020202020204" charset="0"/>
                <a:ea typeface="Inter" panose="020B0604020202020204" charset="0"/>
                <a:cs typeface="Segoe UI" panose="020B0502040204020203" pitchFamily="34" charset="0"/>
              </a:rPr>
              <a:t> </a:t>
            </a:r>
            <a:r>
              <a:rPr lang="pt-BR" sz="4400" b="1" dirty="0" err="1">
                <a:solidFill>
                  <a:srgbClr val="868668"/>
                </a:solidFill>
                <a:latin typeface="Inter" panose="020B0604020202020204" charset="0"/>
                <a:ea typeface="Inter" panose="020B0604020202020204" charset="0"/>
                <a:cs typeface="Segoe UI" panose="020B0502040204020203" pitchFamily="34" charset="0"/>
              </a:rPr>
              <a:t>RStudio</a:t>
            </a:r>
            <a:r>
              <a:rPr lang="pt-BR" sz="4400" dirty="0">
                <a:solidFill>
                  <a:srgbClr val="000000"/>
                </a:solidFill>
                <a:latin typeface="Inter" panose="020B0604020202020204" charset="0"/>
                <a:ea typeface="Inter" panose="020B0604020202020204" charset="0"/>
                <a:cs typeface="Segoe UI" panose="020B0502040204020203" pitchFamily="34" charset="0"/>
              </a:rPr>
              <a:t> é o IDE (</a:t>
            </a:r>
            <a:r>
              <a:rPr lang="pt-BR" sz="4400" b="1" dirty="0" err="1">
                <a:solidFill>
                  <a:srgbClr val="000000"/>
                </a:solidFill>
                <a:latin typeface="Inter" panose="020B0604020202020204" charset="0"/>
                <a:ea typeface="Inter" panose="020B0604020202020204" charset="0"/>
                <a:cs typeface="Segoe UI" panose="020B0502040204020203" pitchFamily="34" charset="0"/>
              </a:rPr>
              <a:t>i</a:t>
            </a:r>
            <a:r>
              <a:rPr lang="pt-BR" sz="4400" dirty="0" err="1">
                <a:solidFill>
                  <a:srgbClr val="000000"/>
                </a:solidFill>
                <a:latin typeface="Inter" panose="020B0604020202020204" charset="0"/>
                <a:ea typeface="Inter" panose="020B0604020202020204" charset="0"/>
                <a:cs typeface="Segoe UI" panose="020B0502040204020203" pitchFamily="34" charset="0"/>
              </a:rPr>
              <a:t>ntegrated</a:t>
            </a:r>
            <a:r>
              <a:rPr lang="pt-BR" sz="4400" dirty="0">
                <a:solidFill>
                  <a:srgbClr val="000000"/>
                </a:solidFill>
                <a:latin typeface="Inter" panose="020B0604020202020204" charset="0"/>
                <a:ea typeface="Inter" panose="020B0604020202020204" charset="0"/>
                <a:cs typeface="Segoe UI" panose="020B0502040204020203" pitchFamily="34" charset="0"/>
              </a:rPr>
              <a:t> </a:t>
            </a:r>
            <a:r>
              <a:rPr lang="pt-BR" sz="4400" b="1" dirty="0" err="1">
                <a:solidFill>
                  <a:srgbClr val="000000"/>
                </a:solidFill>
                <a:latin typeface="Inter" panose="020B0604020202020204" charset="0"/>
                <a:ea typeface="Inter" panose="020B0604020202020204" charset="0"/>
                <a:cs typeface="Segoe UI" panose="020B0502040204020203" pitchFamily="34" charset="0"/>
              </a:rPr>
              <a:t>d</a:t>
            </a:r>
            <a:r>
              <a:rPr lang="pt-BR" sz="4400" dirty="0" err="1">
                <a:solidFill>
                  <a:srgbClr val="000000"/>
                </a:solidFill>
                <a:latin typeface="Inter" panose="020B0604020202020204" charset="0"/>
                <a:ea typeface="Inter" panose="020B0604020202020204" charset="0"/>
                <a:cs typeface="Segoe UI" panose="020B0502040204020203" pitchFamily="34" charset="0"/>
              </a:rPr>
              <a:t>evelopment</a:t>
            </a:r>
            <a:r>
              <a:rPr lang="pt-BR" sz="4400" dirty="0">
                <a:solidFill>
                  <a:srgbClr val="000000"/>
                </a:solidFill>
                <a:latin typeface="Inter" panose="020B0604020202020204" charset="0"/>
                <a:ea typeface="Inter" panose="020B0604020202020204" charset="0"/>
                <a:cs typeface="Segoe UI" panose="020B0502040204020203" pitchFamily="34" charset="0"/>
              </a:rPr>
              <a:t> </a:t>
            </a:r>
            <a:r>
              <a:rPr lang="pt-BR" sz="4400" b="1" dirty="0" err="1">
                <a:solidFill>
                  <a:srgbClr val="000000"/>
                </a:solidFill>
                <a:latin typeface="Inter" panose="020B0604020202020204" charset="0"/>
                <a:ea typeface="Inter" panose="020B0604020202020204" charset="0"/>
                <a:cs typeface="Segoe UI" panose="020B0502040204020203" pitchFamily="34" charset="0"/>
              </a:rPr>
              <a:t>e</a:t>
            </a:r>
            <a:r>
              <a:rPr lang="pt-BR" sz="4400" dirty="0" err="1">
                <a:solidFill>
                  <a:srgbClr val="000000"/>
                </a:solidFill>
                <a:latin typeface="Inter" panose="020B0604020202020204" charset="0"/>
                <a:ea typeface="Inter" panose="020B0604020202020204" charset="0"/>
                <a:cs typeface="Segoe UI" panose="020B0502040204020203" pitchFamily="34" charset="0"/>
              </a:rPr>
              <a:t>nvironment</a:t>
            </a:r>
            <a:r>
              <a:rPr lang="pt-BR" sz="4400" dirty="0">
                <a:solidFill>
                  <a:srgbClr val="000000"/>
                </a:solidFill>
                <a:latin typeface="Inter" panose="020B0604020202020204" charset="0"/>
                <a:ea typeface="Inter" panose="020B0604020202020204" charset="0"/>
                <a:cs typeface="Segoe UI" panose="020B0502040204020203" pitchFamily="34" charset="0"/>
              </a:rPr>
              <a:t>) da Linguagem R, ou seja, o ambiente que utilizamos para editar e executar os códigos em R</a:t>
            </a:r>
          </a:p>
          <a:p>
            <a:pPr>
              <a:lnSpc>
                <a:spcPct val="100000"/>
              </a:lnSpc>
              <a:buClr>
                <a:srgbClr val="04A07B"/>
              </a:buClr>
              <a:buFont typeface="Arial" panose="020B0604020202020204" pitchFamily="34" charset="0"/>
              <a:buChar char="•"/>
            </a:pPr>
            <a:endParaRPr lang="pt-BR" sz="4400" dirty="0">
              <a:solidFill>
                <a:srgbClr val="000000"/>
              </a:solidFill>
              <a:latin typeface="Inter" panose="020B0604020202020204" charset="0"/>
              <a:ea typeface="Inter" panose="020B0604020202020204" charset="0"/>
              <a:cs typeface="Segoe UI" panose="020B0502040204020203" pitchFamily="34" charset="0"/>
            </a:endParaRPr>
          </a:p>
          <a:p>
            <a:pPr>
              <a:lnSpc>
                <a:spcPct val="100000"/>
              </a:lnSpc>
              <a:buClr>
                <a:srgbClr val="04A07B"/>
              </a:buClr>
              <a:buFont typeface="Arial" panose="020B0604020202020204" pitchFamily="34" charset="0"/>
              <a:buChar char="•"/>
            </a:pPr>
            <a:r>
              <a:rPr lang="pt-BR" sz="4400" dirty="0">
                <a:solidFill>
                  <a:srgbClr val="000000"/>
                </a:solidFill>
                <a:latin typeface="Inter" panose="020B0604020202020204" charset="0"/>
                <a:ea typeface="Inter" panose="020B0604020202020204" charset="0"/>
                <a:cs typeface="Segoe UI" panose="020B0502040204020203" pitchFamily="34" charset="0"/>
              </a:rPr>
              <a:t> E como todo ambiente, ele é dividido em algumas partes, como console, editor, arquivos, etc.</a:t>
            </a:r>
          </a:p>
          <a:p>
            <a:pPr>
              <a:lnSpc>
                <a:spcPct val="100000"/>
              </a:lnSpc>
              <a:buClr>
                <a:srgbClr val="04A07B"/>
              </a:buClr>
              <a:buFont typeface="Arial" panose="020B0604020202020204" pitchFamily="34" charset="0"/>
              <a:buChar char="•"/>
            </a:pPr>
            <a:endParaRPr lang="pt-BR" sz="4400" dirty="0">
              <a:latin typeface="Inter" panose="020B0604020202020204" charset="0"/>
              <a:ea typeface="Inter" panose="020B0604020202020204" charset="0"/>
              <a:cs typeface="Segoe UI" panose="020B0502040204020203" pitchFamily="34" charset="0"/>
            </a:endParaRPr>
          </a:p>
          <a:p>
            <a:pPr>
              <a:lnSpc>
                <a:spcPct val="100000"/>
              </a:lnSpc>
              <a:buClr>
                <a:srgbClr val="04A07B"/>
              </a:buClr>
              <a:buFont typeface="Arial" panose="020B0604020202020204" pitchFamily="34" charset="0"/>
              <a:buChar char="•"/>
            </a:pPr>
            <a:endParaRPr lang="en-GB" sz="44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97439000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Espaço Reservado para Conteúdo 2"/>
          <p:cNvSpPr txBox="1">
            <a:spLocks/>
          </p:cNvSpPr>
          <p:nvPr/>
        </p:nvSpPr>
        <p:spPr>
          <a:xfrm>
            <a:off x="1028700" y="3567801"/>
            <a:ext cx="16649700" cy="5384368"/>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Clr>
                <a:srgbClr val="AD6237"/>
              </a:buClr>
              <a:buFont typeface="+mj-lt"/>
              <a:buAutoNum type="arabicPeriod"/>
            </a:pPr>
            <a:r>
              <a:rPr lang="en-GB" sz="2800" b="1" dirty="0" err="1">
                <a:latin typeface="Barlow" panose="00000500000000000000" pitchFamily="2" charset="0"/>
                <a:ea typeface="Inter" panose="020B0604020202020204" charset="0"/>
                <a:cs typeface="Segoe UI" panose="020B0502040204020203" pitchFamily="34" charset="0"/>
              </a:rPr>
              <a:t>Abrir</a:t>
            </a:r>
            <a:r>
              <a:rPr lang="en-GB" sz="2800" b="1" dirty="0">
                <a:latin typeface="Barlow" panose="00000500000000000000" pitchFamily="2" charset="0"/>
                <a:ea typeface="Inter" panose="020B0604020202020204" charset="0"/>
                <a:cs typeface="Segoe UI" panose="020B0502040204020203" pitchFamily="34" charset="0"/>
              </a:rPr>
              <a:t> o banco de dados de </a:t>
            </a:r>
            <a:r>
              <a:rPr lang="en-GB" sz="2800" b="1" dirty="0" err="1">
                <a:latin typeface="Barlow" panose="00000500000000000000" pitchFamily="2" charset="0"/>
                <a:ea typeface="Inter" panose="020B0604020202020204" charset="0"/>
                <a:cs typeface="Segoe UI" panose="020B0502040204020203" pitchFamily="34" charset="0"/>
              </a:rPr>
              <a:t>acordo</a:t>
            </a:r>
            <a:r>
              <a:rPr lang="en-GB" sz="2800" b="1" dirty="0">
                <a:latin typeface="Barlow" panose="00000500000000000000" pitchFamily="2" charset="0"/>
                <a:ea typeface="Inter" panose="020B0604020202020204" charset="0"/>
                <a:cs typeface="Segoe UI" panose="020B0502040204020203" pitchFamily="34" charset="0"/>
              </a:rPr>
              <a:t> com o </a:t>
            </a:r>
            <a:r>
              <a:rPr lang="en-GB" sz="2800" b="1" dirty="0" err="1">
                <a:latin typeface="Barlow" panose="00000500000000000000" pitchFamily="2" charset="0"/>
                <a:ea typeface="Inter" panose="020B0604020202020204" charset="0"/>
                <a:cs typeface="Segoe UI" panose="020B0502040204020203" pitchFamily="34" charset="0"/>
              </a:rPr>
              <a:t>formato</a:t>
            </a:r>
            <a:r>
              <a:rPr lang="en-GB" sz="2800" b="1" dirty="0">
                <a:latin typeface="Barlow" panose="00000500000000000000" pitchFamily="2" charset="0"/>
                <a:ea typeface="Inter" panose="020B0604020202020204" charset="0"/>
                <a:cs typeface="Segoe UI" panose="020B0502040204020203" pitchFamily="34" charset="0"/>
              </a:rPr>
              <a:t> do </a:t>
            </a:r>
            <a:r>
              <a:rPr lang="en-GB" sz="2800" b="1" dirty="0" err="1">
                <a:latin typeface="Barlow" panose="00000500000000000000" pitchFamily="2" charset="0"/>
                <a:ea typeface="Inter" panose="020B0604020202020204" charset="0"/>
                <a:cs typeface="Segoe UI" panose="020B0502040204020203" pitchFamily="34" charset="0"/>
              </a:rPr>
              <a:t>objeto</a:t>
            </a:r>
            <a:endParaRPr lang="pt-BR" sz="2800" b="1" dirty="0">
              <a:latin typeface="Barlow" panose="00000500000000000000" pitchFamily="2" charset="0"/>
              <a:ea typeface="Inter" panose="020B0604020202020204" charset="0"/>
              <a:cs typeface="Segoe UI" panose="020B0502040204020203" pitchFamily="34" charset="0"/>
            </a:endParaRP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se o banco segue os princípios de </a:t>
            </a:r>
            <a:r>
              <a:rPr lang="pt-BR" sz="2800" b="1" i="1" dirty="0" err="1">
                <a:latin typeface="Barlow" panose="00000500000000000000" pitchFamily="2" charset="0"/>
                <a:ea typeface="Inter" panose="020B0604020202020204" charset="0"/>
                <a:cs typeface="Segoe UI" panose="020B0502040204020203" pitchFamily="34" charset="0"/>
              </a:rPr>
              <a:t>tidy</a:t>
            </a:r>
            <a:r>
              <a:rPr lang="pt-BR" sz="2800" b="1" i="1" dirty="0">
                <a:latin typeface="Barlow" panose="00000500000000000000" pitchFamily="2" charset="0"/>
                <a:ea typeface="Inter" panose="020B0604020202020204" charset="0"/>
                <a:cs typeface="Segoe UI" panose="020B0502040204020203" pitchFamily="34" charset="0"/>
              </a:rPr>
              <a:t> data</a:t>
            </a:r>
          </a:p>
          <a:p>
            <a:pPr marL="971550" lvl="1" indent="-514350">
              <a:buClr>
                <a:srgbClr val="AD6237"/>
              </a:buClr>
              <a:buFont typeface="+mj-lt"/>
              <a:buAutoNum type="arabicPeriod"/>
            </a:pPr>
            <a:r>
              <a:rPr lang="pt-BR" sz="2600" dirty="0">
                <a:latin typeface="Barlow" panose="00000500000000000000" pitchFamily="2" charset="0"/>
                <a:ea typeface="Inter" panose="020B0604020202020204" charset="0"/>
                <a:cs typeface="Segoe UI" panose="020B0502040204020203" pitchFamily="34" charset="0"/>
              </a:rPr>
              <a:t>Cada coluna é uma variável; Cada linha é uma observação; Cada célula representa apenas um valor</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nome das variáveis e ajustar os nomes (se necessário)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Verificar quantidade de variáveis por instrumento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tipos das variáveis/colunas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dados faltantes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Criar variável de identificação (se necessário)</a:t>
            </a:r>
          </a:p>
          <a:p>
            <a:pPr marL="514350" indent="-514350">
              <a:buClr>
                <a:srgbClr val="AD6237"/>
              </a:buClr>
              <a:buFont typeface="+mj-lt"/>
              <a:buAutoNum type="arabicPeriod"/>
            </a:pPr>
            <a:r>
              <a:rPr lang="pt-BR" sz="2800" b="1" dirty="0">
                <a:solidFill>
                  <a:srgbClr val="AD6237"/>
                </a:solidFill>
                <a:latin typeface="Barlow" panose="00000500000000000000" pitchFamily="2" charset="0"/>
                <a:ea typeface="Inter" panose="020B0604020202020204" charset="0"/>
                <a:cs typeface="Segoe UI" panose="020B0502040204020203" pitchFamily="34" charset="0"/>
              </a:rPr>
              <a:t>Verificar observações/linhas duplicadas </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respostas descuidadas</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dados socioeconômicos relevantes que atendam critérios de amostragem (e.g. idade mínima ou máxima)</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Salvar o objeto final em RDA ou RDS</a:t>
            </a:r>
          </a:p>
          <a:p>
            <a:pPr marL="457200" indent="-457200">
              <a:buClr>
                <a:srgbClr val="AD6237"/>
              </a:buClr>
              <a:buFont typeface="+mj-lt"/>
              <a:buAutoNum type="arabicPeriod"/>
            </a:pPr>
            <a:endParaRPr lang="pt-BR" sz="2400"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pt-BR" sz="2400" i="1"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en-GB" sz="2400" i="1" dirty="0">
              <a:latin typeface="Barlow" panose="00000500000000000000" pitchFamily="2" charset="0"/>
              <a:ea typeface="Inter" panose="020B0604020202020204" charset="0"/>
              <a:cs typeface="Segoe UI" panose="020B0502040204020203" pitchFamily="34" charset="0"/>
            </a:endParaRPr>
          </a:p>
        </p:txBody>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dirty="0" err="1">
                <a:latin typeface="Barlow" panose="00000500000000000000" pitchFamily="2" charset="0"/>
                <a:ea typeface="Inter" panose="020B0604020202020204" charset="0"/>
                <a:cs typeface="Segoe UI" panose="020B0502040204020203" pitchFamily="34" charset="0"/>
              </a:rPr>
              <a:t>Objetivo</a:t>
            </a:r>
            <a:r>
              <a:rPr lang="en-GB" sz="2800" b="1" i="1" dirty="0">
                <a:latin typeface="Barlow" panose="00000500000000000000" pitchFamily="2" charset="0"/>
                <a:ea typeface="Inter" panose="020B0604020202020204" charset="0"/>
                <a:cs typeface="Segoe UI" panose="020B0502040204020203" pitchFamily="34" charset="0"/>
              </a:rPr>
              <a:t>: </a:t>
            </a:r>
            <a:r>
              <a:rPr lang="en-GB" sz="2800" i="1" dirty="0" err="1">
                <a:latin typeface="Barlow" panose="00000500000000000000" pitchFamily="2" charset="0"/>
                <a:ea typeface="Inter" panose="020B0604020202020204" charset="0"/>
                <a:cs typeface="Segoe UI" panose="020B0502040204020203" pitchFamily="34" charset="0"/>
              </a:rPr>
              <a:t>Corrigir</a:t>
            </a:r>
            <a:r>
              <a:rPr lang="en-GB" sz="2800" i="1" dirty="0">
                <a:latin typeface="Barlow" panose="00000500000000000000" pitchFamily="2" charset="0"/>
                <a:ea typeface="Inter" panose="020B0604020202020204" charset="0"/>
                <a:cs typeface="Segoe UI" panose="020B0502040204020203" pitchFamily="34" charset="0"/>
              </a:rPr>
              <a:t> </a:t>
            </a:r>
            <a:r>
              <a:rPr lang="en-GB" sz="2800" i="1" dirty="0" err="1">
                <a:latin typeface="Barlow" panose="00000500000000000000" pitchFamily="2" charset="0"/>
                <a:ea typeface="Inter" panose="020B0604020202020204" charset="0"/>
                <a:cs typeface="Segoe UI" panose="020B0502040204020203" pitchFamily="34" charset="0"/>
              </a:rPr>
              <a:t>erros</a:t>
            </a:r>
            <a:r>
              <a:rPr lang="en-GB" sz="2800" i="1" dirty="0">
                <a:latin typeface="Barlow" panose="00000500000000000000" pitchFamily="2" charset="0"/>
                <a:ea typeface="Inter" panose="020B0604020202020204" charset="0"/>
                <a:cs typeface="Segoe UI" panose="020B0502040204020203" pitchFamily="34" charset="0"/>
              </a:rPr>
              <a:t> </a:t>
            </a:r>
            <a:r>
              <a:rPr lang="en-GB" sz="2800" i="1" dirty="0" err="1">
                <a:latin typeface="Barlow" panose="00000500000000000000" pitchFamily="2" charset="0"/>
                <a:ea typeface="Inter" panose="020B0604020202020204" charset="0"/>
                <a:cs typeface="Segoe UI" panose="020B0502040204020203" pitchFamily="34" charset="0"/>
              </a:rPr>
              <a:t>estruturais</a:t>
            </a:r>
            <a:r>
              <a:rPr lang="en-GB" sz="2800" i="1" dirty="0">
                <a:latin typeface="Barlow" panose="00000500000000000000" pitchFamily="2" charset="0"/>
                <a:ea typeface="Inter" panose="020B0604020202020204" charset="0"/>
                <a:cs typeface="Segoe UI" panose="020B0502040204020203" pitchFamily="34" charset="0"/>
              </a:rPr>
              <a:t> do banco de dados e </a:t>
            </a:r>
            <a:r>
              <a:rPr lang="en-GB" sz="2800" i="1" dirty="0" err="1">
                <a:latin typeface="Barlow" panose="00000500000000000000" pitchFamily="2" charset="0"/>
                <a:ea typeface="Inter" panose="020B0604020202020204" charset="0"/>
                <a:cs typeface="Segoe UI" panose="020B0502040204020203" pitchFamily="34" charset="0"/>
              </a:rPr>
              <a:t>verificar</a:t>
            </a:r>
            <a:r>
              <a:rPr lang="en-GB" sz="2800" i="1" dirty="0">
                <a:latin typeface="Barlow" panose="00000500000000000000" pitchFamily="2" charset="0"/>
                <a:ea typeface="Inter" panose="020B0604020202020204" charset="0"/>
                <a:cs typeface="Segoe UI" panose="020B0502040204020203" pitchFamily="34" charset="0"/>
              </a:rPr>
              <a:t> a </a:t>
            </a:r>
            <a:r>
              <a:rPr lang="en-GB" sz="2800" i="1" dirty="0" err="1">
                <a:latin typeface="Barlow" panose="00000500000000000000" pitchFamily="2" charset="0"/>
                <a:ea typeface="Inter" panose="020B0604020202020204" charset="0"/>
                <a:cs typeface="Segoe UI" panose="020B0502040204020203" pitchFamily="34" charset="0"/>
              </a:rPr>
              <a:t>integridade</a:t>
            </a:r>
            <a:r>
              <a:rPr lang="en-GB" sz="2800" i="1" dirty="0">
                <a:latin typeface="Barlow" panose="00000500000000000000" pitchFamily="2" charset="0"/>
                <a:ea typeface="Inter" panose="020B0604020202020204" charset="0"/>
                <a:cs typeface="Segoe UI" panose="020B0502040204020203" pitchFamily="34" charset="0"/>
              </a:rPr>
              <a:t> das </a:t>
            </a:r>
            <a:r>
              <a:rPr lang="en-GB" sz="2800" i="1" dirty="0" err="1">
                <a:latin typeface="Barlow" panose="00000500000000000000" pitchFamily="2" charset="0"/>
                <a:ea typeface="Inter" panose="020B0604020202020204" charset="0"/>
                <a:cs typeface="Segoe UI" panose="020B0502040204020203" pitchFamily="34" charset="0"/>
              </a:rPr>
              <a:t>respostas</a:t>
            </a:r>
            <a:r>
              <a:rPr lang="en-GB" sz="2800" i="1" dirty="0">
                <a:latin typeface="Barlow" panose="00000500000000000000" pitchFamily="2" charset="0"/>
                <a:ea typeface="Inter" panose="020B0604020202020204" charset="0"/>
                <a:cs typeface="Segoe UI" panose="020B0502040204020203" pitchFamily="34" charset="0"/>
              </a:rPr>
              <a:t> no </a:t>
            </a:r>
            <a:r>
              <a:rPr lang="en-GB" sz="2800" i="1" dirty="0" err="1">
                <a:latin typeface="Barlow" panose="00000500000000000000" pitchFamily="2" charset="0"/>
                <a:ea typeface="Inter" panose="020B0604020202020204" charset="0"/>
                <a:cs typeface="Segoe UI" panose="020B0502040204020203" pitchFamily="34" charset="0"/>
              </a:rPr>
              <a:t>objeto</a:t>
            </a:r>
            <a:r>
              <a:rPr lang="en-GB" sz="2800" i="1" dirty="0">
                <a:latin typeface="Barlow" panose="00000500000000000000" pitchFamily="2" charset="0"/>
                <a:ea typeface="Inter" panose="020B0604020202020204" charset="0"/>
                <a:cs typeface="Segoe UI" panose="020B0502040204020203" pitchFamily="34" charset="0"/>
              </a:rPr>
              <a:t> </a:t>
            </a:r>
            <a:r>
              <a:rPr lang="en-GB" sz="2800" i="1" dirty="0" err="1">
                <a:latin typeface="Barlow" panose="00000500000000000000" pitchFamily="2" charset="0"/>
                <a:ea typeface="Inter" panose="020B0604020202020204" charset="0"/>
                <a:cs typeface="Segoe UI" panose="020B0502040204020203" pitchFamily="34" charset="0"/>
              </a:rPr>
              <a:t>data_raw</a:t>
            </a:r>
            <a:endParaRPr lang="pt-BR" sz="2800" i="1" dirty="0">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34769665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Linhas</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duplicadas</a:t>
            </a:r>
            <a:endParaRPr lang="pt-BR" sz="4000" i="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4" name="Retângulo 13"/>
          <p:cNvSpPr/>
          <p:nvPr/>
        </p:nvSpPr>
        <p:spPr>
          <a:xfrm>
            <a:off x="1028699" y="3272405"/>
            <a:ext cx="15872703" cy="2246769"/>
          </a:xfrm>
          <a:prstGeom prst="rect">
            <a:avLst/>
          </a:prstGeom>
        </p:spPr>
        <p:txBody>
          <a:bodyPr wrap="square">
            <a:spAutoFit/>
          </a:bodyPr>
          <a:lstStyle/>
          <a:p>
            <a:pPr marL="457200" indent="-457200">
              <a:buClr>
                <a:srgbClr val="AD6237"/>
              </a:buClr>
              <a:buFont typeface="Arial" panose="020B0604020202020204" pitchFamily="34" charset="0"/>
              <a:buChar char="•"/>
            </a:pPr>
            <a:r>
              <a:rPr lang="pt-BR" sz="2800" b="1" dirty="0">
                <a:latin typeface="Barlow" panose="00000500000000000000" pitchFamily="2" charset="0"/>
                <a:ea typeface="Inter" panose="020B0604020202020204" charset="0"/>
                <a:cs typeface="Segoe UI" panose="020B0502040204020203" pitchFamily="34" charset="0"/>
              </a:rPr>
              <a:t>Usando a função </a:t>
            </a:r>
            <a:r>
              <a:rPr lang="pt-BR" sz="2800" b="1" dirty="0" err="1">
                <a:latin typeface="Barlow" panose="00000500000000000000" pitchFamily="2" charset="0"/>
                <a:ea typeface="Inter" panose="020B0604020202020204" charset="0"/>
                <a:cs typeface="Segoe UI" panose="020B0502040204020203" pitchFamily="34" charset="0"/>
              </a:rPr>
              <a:t>get_dupes</a:t>
            </a:r>
            <a:r>
              <a:rPr lang="pt-BR" sz="2800" b="1" dirty="0">
                <a:latin typeface="Barlow" panose="00000500000000000000" pitchFamily="2" charset="0"/>
                <a:ea typeface="Inter" panose="020B0604020202020204" charset="0"/>
                <a:cs typeface="Segoe UI" panose="020B0502040204020203" pitchFamily="34" charset="0"/>
              </a:rPr>
              <a:t> para linhas duplicadas por erros no sistema de coleta </a:t>
            </a:r>
            <a:endParaRPr lang="en-GB" sz="2800" b="1" dirty="0">
              <a:latin typeface="Barlow" panose="00000500000000000000" pitchFamily="2" charset="0"/>
              <a:ea typeface="Inter" panose="020B0604020202020204" charset="0"/>
              <a:cs typeface="Segoe UI" panose="020B0502040204020203" pitchFamily="34" charset="0"/>
            </a:endParaRPr>
          </a:p>
          <a:p>
            <a:pPr marL="457200" indent="-457200">
              <a:buClr>
                <a:srgbClr val="AD6237"/>
              </a:buClr>
              <a:buFont typeface="Arial" panose="020B0604020202020204" pitchFamily="34" charset="0"/>
              <a:buChar char="•"/>
            </a:pPr>
            <a:r>
              <a:rPr lang="en-GB" sz="2800" dirty="0">
                <a:solidFill>
                  <a:prstClr val="black"/>
                </a:solidFill>
                <a:latin typeface="Barlow" panose="00000500000000000000" pitchFamily="2" charset="0"/>
                <a:ea typeface="Inter" panose="020B0604020202020204" charset="0"/>
                <a:cs typeface="Segoe UI" panose="020B0502040204020203" pitchFamily="34" charset="0"/>
              </a:rPr>
              <a:t>       </a:t>
            </a:r>
            <a:r>
              <a:rPr lang="en-GB" sz="2800" dirty="0" err="1">
                <a:solidFill>
                  <a:prstClr val="black"/>
                </a:solidFill>
                <a:latin typeface="Barlow" panose="00000500000000000000" pitchFamily="2" charset="0"/>
                <a:ea typeface="Inter" panose="020B0604020202020204" charset="0"/>
                <a:cs typeface="Segoe UI" panose="020B0502040204020203" pitchFamily="34" charset="0"/>
              </a:rPr>
              <a:t>get_dupes</a:t>
            </a:r>
            <a:r>
              <a:rPr lang="en-GB" sz="2800" dirty="0">
                <a:solidFill>
                  <a:prstClr val="black"/>
                </a:solidFill>
                <a:latin typeface="Barlow" panose="00000500000000000000" pitchFamily="2" charset="0"/>
                <a:ea typeface="Inter" panose="020B0604020202020204" charset="0"/>
                <a:cs typeface="Segoe UI" panose="020B0502040204020203" pitchFamily="34" charset="0"/>
              </a:rPr>
              <a:t>(</a:t>
            </a:r>
            <a:r>
              <a:rPr lang="en-GB" sz="2800" dirty="0" err="1">
                <a:solidFill>
                  <a:prstClr val="black"/>
                </a:solidFill>
                <a:latin typeface="Barlow" panose="00000500000000000000" pitchFamily="2" charset="0"/>
                <a:ea typeface="Inter" panose="020B0604020202020204" charset="0"/>
                <a:cs typeface="Segoe UI" panose="020B0502040204020203" pitchFamily="34" charset="0"/>
              </a:rPr>
              <a:t>bd_mh_fake</a:t>
            </a:r>
            <a:r>
              <a:rPr lang="en-GB" sz="2800" dirty="0">
                <a:solidFill>
                  <a:prstClr val="black"/>
                </a:solidFill>
                <a:latin typeface="Barlow" panose="00000500000000000000" pitchFamily="2" charset="0"/>
                <a:ea typeface="Inter" panose="020B0604020202020204" charset="0"/>
                <a:cs typeface="Segoe UI" panose="020B0502040204020203" pitchFamily="34" charset="0"/>
              </a:rPr>
              <a:t>)</a:t>
            </a:r>
          </a:p>
          <a:p>
            <a:pPr marL="457200" indent="-457200">
              <a:buClr>
                <a:srgbClr val="AD6237"/>
              </a:buClr>
              <a:buFont typeface="Arial" panose="020B0604020202020204" pitchFamily="34" charset="0"/>
              <a:buChar char="•"/>
            </a:pPr>
            <a:endParaRPr lang="en-GB" sz="2800" dirty="0">
              <a:solidFill>
                <a:prstClr val="black"/>
              </a:solidFill>
              <a:latin typeface="Barlow" panose="00000500000000000000" pitchFamily="2" charset="0"/>
              <a:ea typeface="Inter" panose="020B0604020202020204" charset="0"/>
              <a:cs typeface="Segoe UI" panose="020B0502040204020203" pitchFamily="34" charset="0"/>
            </a:endParaRPr>
          </a:p>
          <a:p>
            <a:pPr marL="457200" indent="-457200">
              <a:buClr>
                <a:srgbClr val="AD6237"/>
              </a:buClr>
              <a:buFont typeface="Arial" panose="020B0604020202020204" pitchFamily="34" charset="0"/>
              <a:buChar char="•"/>
            </a:pPr>
            <a:endParaRPr lang="en-GB" sz="2800" dirty="0">
              <a:solidFill>
                <a:prstClr val="black"/>
              </a:solidFill>
              <a:latin typeface="Barlow" panose="00000500000000000000" pitchFamily="2" charset="0"/>
              <a:ea typeface="Inter" panose="020B0604020202020204" charset="0"/>
              <a:cs typeface="Segoe UI" panose="020B0502040204020203" pitchFamily="34" charset="0"/>
            </a:endParaRPr>
          </a:p>
          <a:p>
            <a:pPr marL="457200" lvl="0" indent="-457200">
              <a:buClr>
                <a:srgbClr val="AD6237"/>
              </a:buClr>
              <a:buFont typeface="Arial" panose="020B0604020202020204" pitchFamily="34" charset="0"/>
              <a:buChar char="•"/>
            </a:pPr>
            <a:endParaRPr lang="pt-BR" sz="2800" dirty="0">
              <a:solidFill>
                <a:prstClr val="black"/>
              </a:solidFill>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pic>
        <p:nvPicPr>
          <p:cNvPr id="9" name="Imagem 8"/>
          <p:cNvPicPr>
            <a:picLocks noChangeAspect="1"/>
          </p:cNvPicPr>
          <p:nvPr/>
        </p:nvPicPr>
        <p:blipFill rotWithShape="1">
          <a:blip r:embed="rId2"/>
          <a:srcRect t="5545"/>
          <a:stretch/>
        </p:blipFill>
        <p:spPr>
          <a:xfrm>
            <a:off x="1257301" y="4748777"/>
            <a:ext cx="16649700" cy="1207259"/>
          </a:xfrm>
          <a:prstGeom prst="rect">
            <a:avLst/>
          </a:prstGeom>
        </p:spPr>
      </p:pic>
    </p:spTree>
    <p:extLst>
      <p:ext uri="{BB962C8B-B14F-4D97-AF65-F5344CB8AC3E}">
        <p14:creationId xmlns:p14="http://schemas.microsoft.com/office/powerpoint/2010/main" val="406183673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Linhas</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duplicadas</a:t>
            </a:r>
            <a:endParaRPr lang="pt-BR" sz="4000" i="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4" name="Retângulo 13"/>
          <p:cNvSpPr/>
          <p:nvPr/>
        </p:nvSpPr>
        <p:spPr>
          <a:xfrm>
            <a:off x="1028699" y="3272405"/>
            <a:ext cx="15872703" cy="2246769"/>
          </a:xfrm>
          <a:prstGeom prst="rect">
            <a:avLst/>
          </a:prstGeom>
        </p:spPr>
        <p:txBody>
          <a:bodyPr wrap="square">
            <a:spAutoFit/>
          </a:bodyPr>
          <a:lstStyle/>
          <a:p>
            <a:pPr marL="457200" indent="-457200">
              <a:buClr>
                <a:srgbClr val="AD6237"/>
              </a:buClr>
              <a:buFont typeface="Arial" panose="020B0604020202020204" pitchFamily="34" charset="0"/>
              <a:buChar char="•"/>
            </a:pPr>
            <a:r>
              <a:rPr lang="pt-BR" sz="2800" b="1" dirty="0">
                <a:latin typeface="Barlow" panose="00000500000000000000" pitchFamily="2" charset="0"/>
                <a:ea typeface="Inter" panose="020B0604020202020204" charset="0"/>
                <a:cs typeface="Segoe UI" panose="020B0502040204020203" pitchFamily="34" charset="0"/>
              </a:rPr>
              <a:t>Usando a função </a:t>
            </a:r>
            <a:r>
              <a:rPr lang="pt-BR" sz="2800" b="1" dirty="0" err="1">
                <a:latin typeface="Barlow" panose="00000500000000000000" pitchFamily="2" charset="0"/>
                <a:ea typeface="Inter" panose="020B0604020202020204" charset="0"/>
                <a:cs typeface="Segoe UI" panose="020B0502040204020203" pitchFamily="34" charset="0"/>
              </a:rPr>
              <a:t>get_dupes</a:t>
            </a:r>
            <a:r>
              <a:rPr lang="pt-BR" sz="2800" b="1" dirty="0">
                <a:latin typeface="Barlow" panose="00000500000000000000" pitchFamily="2" charset="0"/>
                <a:ea typeface="Inter" panose="020B0604020202020204" charset="0"/>
                <a:cs typeface="Segoe UI" panose="020B0502040204020203" pitchFamily="34" charset="0"/>
              </a:rPr>
              <a:t> para linhas duplicadas por erros no sistema de coleta </a:t>
            </a:r>
            <a:endParaRPr lang="en-GB" sz="2800" b="1" dirty="0">
              <a:latin typeface="Barlow" panose="00000500000000000000" pitchFamily="2" charset="0"/>
              <a:ea typeface="Inter" panose="020B0604020202020204" charset="0"/>
              <a:cs typeface="Segoe UI" panose="020B0502040204020203" pitchFamily="34" charset="0"/>
            </a:endParaRPr>
          </a:p>
          <a:p>
            <a:pPr>
              <a:buClr>
                <a:srgbClr val="003C78"/>
              </a:buClr>
            </a:pPr>
            <a:r>
              <a:rPr lang="en-GB" sz="2800" dirty="0">
                <a:solidFill>
                  <a:prstClr val="black"/>
                </a:solidFill>
                <a:latin typeface="Barlow" panose="00000500000000000000" pitchFamily="2" charset="0"/>
                <a:ea typeface="Inter" panose="020B0604020202020204" charset="0"/>
                <a:cs typeface="Segoe UI" panose="020B0502040204020203" pitchFamily="34" charset="0"/>
              </a:rPr>
              <a:t>       </a:t>
            </a:r>
            <a:r>
              <a:rPr lang="en-GB" sz="2800" dirty="0" err="1">
                <a:solidFill>
                  <a:prstClr val="black"/>
                </a:solidFill>
                <a:latin typeface="Barlow" panose="00000500000000000000" pitchFamily="2" charset="0"/>
                <a:ea typeface="Inter" panose="020B0604020202020204" charset="0"/>
                <a:cs typeface="Segoe UI" panose="020B0502040204020203" pitchFamily="34" charset="0"/>
              </a:rPr>
              <a:t>get_dupes</a:t>
            </a:r>
            <a:r>
              <a:rPr lang="en-GB" sz="2800" dirty="0">
                <a:solidFill>
                  <a:prstClr val="black"/>
                </a:solidFill>
                <a:latin typeface="Barlow" panose="00000500000000000000" pitchFamily="2" charset="0"/>
                <a:ea typeface="Inter" panose="020B0604020202020204" charset="0"/>
                <a:cs typeface="Segoe UI" panose="020B0502040204020203" pitchFamily="34" charset="0"/>
              </a:rPr>
              <a:t>(</a:t>
            </a:r>
            <a:r>
              <a:rPr lang="en-GB" sz="2800" dirty="0" err="1">
                <a:solidFill>
                  <a:prstClr val="black"/>
                </a:solidFill>
                <a:latin typeface="Barlow" panose="00000500000000000000" pitchFamily="2" charset="0"/>
                <a:ea typeface="Inter" panose="020B0604020202020204" charset="0"/>
                <a:cs typeface="Segoe UI" panose="020B0502040204020203" pitchFamily="34" charset="0"/>
              </a:rPr>
              <a:t>bd_mh_fake</a:t>
            </a:r>
            <a:r>
              <a:rPr lang="en-GB" sz="2800" dirty="0">
                <a:solidFill>
                  <a:prstClr val="black"/>
                </a:solidFill>
                <a:latin typeface="Barlow" panose="00000500000000000000" pitchFamily="2" charset="0"/>
                <a:ea typeface="Inter" panose="020B0604020202020204" charset="0"/>
                <a:cs typeface="Segoe UI" panose="020B0502040204020203" pitchFamily="34" charset="0"/>
              </a:rPr>
              <a:t>, -id)</a:t>
            </a:r>
          </a:p>
          <a:p>
            <a:pPr>
              <a:buClr>
                <a:srgbClr val="003C78"/>
              </a:buClr>
            </a:pPr>
            <a:endParaRPr lang="en-GB" sz="2800" dirty="0">
              <a:solidFill>
                <a:prstClr val="black"/>
              </a:solidFill>
              <a:latin typeface="Barlow" panose="00000500000000000000" pitchFamily="2" charset="0"/>
              <a:ea typeface="Inter" panose="020B0604020202020204" charset="0"/>
              <a:cs typeface="Segoe UI" panose="020B0502040204020203" pitchFamily="34" charset="0"/>
            </a:endParaRPr>
          </a:p>
          <a:p>
            <a:pPr>
              <a:buClr>
                <a:srgbClr val="003C78"/>
              </a:buClr>
            </a:pPr>
            <a:endParaRPr lang="en-GB" sz="2800" dirty="0">
              <a:solidFill>
                <a:prstClr val="black"/>
              </a:solidFill>
              <a:latin typeface="Barlow" panose="00000500000000000000" pitchFamily="2" charset="0"/>
              <a:ea typeface="Inter" panose="020B0604020202020204" charset="0"/>
              <a:cs typeface="Segoe UI" panose="020B0502040204020203" pitchFamily="34" charset="0"/>
            </a:endParaRPr>
          </a:p>
          <a:p>
            <a:pPr lvl="0">
              <a:buClr>
                <a:srgbClr val="003C78"/>
              </a:buClr>
            </a:pPr>
            <a:endParaRPr lang="pt-BR" sz="2800" dirty="0">
              <a:solidFill>
                <a:prstClr val="black"/>
              </a:solidFill>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pic>
        <p:nvPicPr>
          <p:cNvPr id="9" name="Imagem 8"/>
          <p:cNvPicPr>
            <a:picLocks noChangeAspect="1"/>
          </p:cNvPicPr>
          <p:nvPr/>
        </p:nvPicPr>
        <p:blipFill>
          <a:blip r:embed="rId2"/>
          <a:stretch>
            <a:fillRect/>
          </a:stretch>
        </p:blipFill>
        <p:spPr>
          <a:xfrm>
            <a:off x="1485900" y="4395789"/>
            <a:ext cx="13677900" cy="4504501"/>
          </a:xfrm>
          <a:prstGeom prst="rect">
            <a:avLst/>
          </a:prstGeom>
        </p:spPr>
      </p:pic>
    </p:spTree>
    <p:extLst>
      <p:ext uri="{BB962C8B-B14F-4D97-AF65-F5344CB8AC3E}">
        <p14:creationId xmlns:p14="http://schemas.microsoft.com/office/powerpoint/2010/main" val="340331120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Removendo</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casos</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por</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duplicidade</a:t>
            </a:r>
            <a:endParaRPr lang="pt-BR" sz="4000" i="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4" name="Retângulo 13"/>
          <p:cNvSpPr/>
          <p:nvPr/>
        </p:nvSpPr>
        <p:spPr>
          <a:xfrm>
            <a:off x="952501" y="3383031"/>
            <a:ext cx="16230600" cy="5293757"/>
          </a:xfrm>
          <a:prstGeom prst="rect">
            <a:avLst/>
          </a:prstGeom>
        </p:spPr>
        <p:txBody>
          <a:bodyPr wrap="square">
            <a:spAutoFit/>
          </a:bodyPr>
          <a:lstStyle/>
          <a:p>
            <a:pPr marL="457200" indent="-457200">
              <a:buClr>
                <a:srgbClr val="AD6237"/>
              </a:buClr>
              <a:buFont typeface="Arial" panose="020B0604020202020204" pitchFamily="34" charset="0"/>
              <a:buChar char="•"/>
            </a:pPr>
            <a:r>
              <a:rPr lang="pt-BR" sz="2600" dirty="0">
                <a:latin typeface="Barlow" panose="00000500000000000000" pitchFamily="2" charset="0"/>
                <a:ea typeface="Inter" panose="020B0604020202020204" charset="0"/>
                <a:cs typeface="Segoe UI" panose="020B0502040204020203" pitchFamily="34" charset="0"/>
              </a:rPr>
              <a:t>Um critério a ser usado é apagar a segunda resposta (linha de observação completa) que o participante registrou ou que o sistema registrou erroneamente. Ou, nesse caso, foi escolhido apagar ambas observações pela quantidade de dados duplicados ser pequena e o N amostral ser grande. </a:t>
            </a:r>
            <a:r>
              <a:rPr lang="pt-BR" sz="2600" b="1" dirty="0">
                <a:latin typeface="Barlow" panose="00000500000000000000" pitchFamily="2" charset="0"/>
                <a:ea typeface="Inter" panose="020B0604020202020204" charset="0"/>
                <a:cs typeface="Segoe UI" panose="020B0502040204020203" pitchFamily="34" charset="0"/>
              </a:rPr>
              <a:t>O N resultante é de 2447 participantes.</a:t>
            </a:r>
          </a:p>
          <a:p>
            <a:pPr marL="457200" indent="-457200">
              <a:buClr>
                <a:srgbClr val="003C78"/>
              </a:buClr>
              <a:buFont typeface="Arial" panose="020B0604020202020204" pitchFamily="34" charset="0"/>
              <a:buChar char="•"/>
            </a:pPr>
            <a:endParaRPr lang="en-GB" sz="2600" dirty="0">
              <a:solidFill>
                <a:srgbClr val="003C78"/>
              </a:solidFill>
              <a:latin typeface="Barlow" panose="00000500000000000000" pitchFamily="2" charset="0"/>
              <a:ea typeface="Inter" panose="020B0604020202020204" charset="0"/>
              <a:cs typeface="Segoe UI" panose="020B0502040204020203" pitchFamily="34" charset="0"/>
            </a:endParaRPr>
          </a:p>
          <a:p>
            <a:pPr>
              <a:buClr>
                <a:srgbClr val="003C78"/>
              </a:buClr>
            </a:pPr>
            <a:r>
              <a:rPr lang="en-GB" sz="2600" dirty="0">
                <a:solidFill>
                  <a:prstClr val="black"/>
                </a:solidFill>
                <a:latin typeface="Barlow" panose="00000500000000000000" pitchFamily="2" charset="0"/>
                <a:ea typeface="Inter" panose="020B0604020202020204" charset="0"/>
                <a:cs typeface="Segoe UI" panose="020B0502040204020203" pitchFamily="34" charset="0"/>
              </a:rPr>
              <a: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bd_dupes</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 &lt;-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get_dupes</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bd_mh_fake</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 -id)</a:t>
            </a:r>
          </a:p>
          <a:p>
            <a:pPr>
              <a:buClr>
                <a:srgbClr val="003C78"/>
              </a:buClr>
            </a:pPr>
            <a:endParaRPr lang="en-GB" sz="2600" dirty="0">
              <a:solidFill>
                <a:prstClr val="black"/>
              </a:solidFill>
              <a:latin typeface="Barlow" panose="00000500000000000000" pitchFamily="2" charset="0"/>
              <a:ea typeface="Inter" panose="020B0604020202020204" charset="0"/>
              <a:cs typeface="Segoe UI" panose="020B0502040204020203" pitchFamily="34" charset="0"/>
            </a:endParaRPr>
          </a:p>
          <a:p>
            <a:pPr>
              <a:buClr>
                <a:srgbClr val="003C78"/>
              </a:buClr>
            </a:pPr>
            <a:r>
              <a:rPr lang="en-GB" sz="2600" dirty="0">
                <a:solidFill>
                  <a:prstClr val="black"/>
                </a:solidFill>
                <a:latin typeface="Barlow" panose="00000500000000000000" pitchFamily="2" charset="0"/>
                <a:ea typeface="Inter" panose="020B0604020202020204" charset="0"/>
                <a:cs typeface="Segoe UI" panose="020B0502040204020203" pitchFamily="34" charset="0"/>
              </a:rPr>
              <a: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v_dupes</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 &lt;-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bd_dupes$id</a:t>
            </a:r>
            <a:endParaRPr lang="en-GB" sz="2600" dirty="0">
              <a:solidFill>
                <a:prstClr val="black"/>
              </a:solidFill>
              <a:latin typeface="Barlow" panose="00000500000000000000" pitchFamily="2" charset="0"/>
              <a:ea typeface="Inter" panose="020B0604020202020204" charset="0"/>
              <a:cs typeface="Segoe UI" panose="020B0502040204020203" pitchFamily="34" charset="0"/>
            </a:endParaRPr>
          </a:p>
          <a:p>
            <a:pPr>
              <a:buClr>
                <a:srgbClr val="003C78"/>
              </a:buClr>
            </a:pPr>
            <a:endParaRPr lang="en-GB" sz="2600" dirty="0">
              <a:solidFill>
                <a:prstClr val="black"/>
              </a:solidFill>
              <a:latin typeface="Barlow" panose="00000500000000000000" pitchFamily="2" charset="0"/>
              <a:ea typeface="Inter" panose="020B0604020202020204" charset="0"/>
              <a:cs typeface="Segoe UI" panose="020B0502040204020203" pitchFamily="34" charset="0"/>
            </a:endParaRPr>
          </a:p>
          <a:p>
            <a:pPr>
              <a:buClr>
                <a:srgbClr val="003C78"/>
              </a:buClr>
            </a:pPr>
            <a:r>
              <a:rPr lang="en-GB" sz="2600" dirty="0">
                <a:solidFill>
                  <a:prstClr val="black"/>
                </a:solidFill>
                <a:latin typeface="Barlow" panose="00000500000000000000" pitchFamily="2" charset="0"/>
                <a:ea typeface="Inter" panose="020B0604020202020204" charset="0"/>
                <a:cs typeface="Segoe UI" panose="020B0502040204020203" pitchFamily="34" charset="0"/>
              </a:rPr>
              <a: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bd_mh_fake</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 &lt;-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bd_mh_fake</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 %&gt;%   filter(!id %in% c(</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v_dupes</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a:t>
            </a:r>
          </a:p>
          <a:p>
            <a:pPr>
              <a:buClr>
                <a:srgbClr val="003C78"/>
              </a:buClr>
            </a:pPr>
            <a:endParaRPr lang="en-GB" sz="2600" dirty="0">
              <a:solidFill>
                <a:prstClr val="black"/>
              </a:solidFill>
              <a:latin typeface="Barlow" panose="00000500000000000000" pitchFamily="2" charset="0"/>
              <a:ea typeface="Inter" panose="020B0604020202020204" charset="0"/>
              <a:cs typeface="Segoe UI" panose="020B0502040204020203" pitchFamily="34" charset="0"/>
            </a:endParaRPr>
          </a:p>
          <a:p>
            <a:pPr>
              <a:buClr>
                <a:srgbClr val="003C78"/>
              </a:buClr>
            </a:pPr>
            <a:r>
              <a:rPr lang="en-GB" sz="2600" dirty="0">
                <a:solidFill>
                  <a:prstClr val="black"/>
                </a:solidFill>
                <a:latin typeface="Barlow" panose="00000500000000000000" pitchFamily="2" charset="0"/>
                <a:ea typeface="Inter" panose="020B0604020202020204" charset="0"/>
                <a:cs typeface="Segoe UI" panose="020B0502040204020203" pitchFamily="34" charset="0"/>
              </a:rPr>
              <a: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get_dupes</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bd_mh_fake</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 -id)</a:t>
            </a:r>
          </a:p>
          <a:p>
            <a:pPr>
              <a:buClr>
                <a:srgbClr val="003C78"/>
              </a:buClr>
            </a:pPr>
            <a:endParaRPr lang="en-GB" sz="2600" dirty="0">
              <a:solidFill>
                <a:prstClr val="black"/>
              </a:solidFill>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pic>
        <p:nvPicPr>
          <p:cNvPr id="9" name="Imagem 8"/>
          <p:cNvPicPr>
            <a:picLocks noChangeAspect="1"/>
          </p:cNvPicPr>
          <p:nvPr/>
        </p:nvPicPr>
        <p:blipFill rotWithShape="1">
          <a:blip r:embed="rId2"/>
          <a:srcRect t="5349"/>
          <a:stretch/>
        </p:blipFill>
        <p:spPr>
          <a:xfrm>
            <a:off x="1028700" y="8478198"/>
            <a:ext cx="16154401" cy="645825"/>
          </a:xfrm>
          <a:prstGeom prst="rect">
            <a:avLst/>
          </a:prstGeom>
        </p:spPr>
      </p:pic>
    </p:spTree>
    <p:extLst>
      <p:ext uri="{BB962C8B-B14F-4D97-AF65-F5344CB8AC3E}">
        <p14:creationId xmlns:p14="http://schemas.microsoft.com/office/powerpoint/2010/main" val="20743988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Espaço Reservado para Conteúdo 2"/>
          <p:cNvSpPr txBox="1">
            <a:spLocks/>
          </p:cNvSpPr>
          <p:nvPr/>
        </p:nvSpPr>
        <p:spPr>
          <a:xfrm>
            <a:off x="1028700" y="3567801"/>
            <a:ext cx="16649700" cy="5384368"/>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Clr>
                <a:srgbClr val="AD6237"/>
              </a:buClr>
              <a:buFont typeface="+mj-lt"/>
              <a:buAutoNum type="arabicPeriod"/>
            </a:pPr>
            <a:r>
              <a:rPr lang="en-GB" sz="2800" b="1" dirty="0" err="1">
                <a:latin typeface="Barlow" panose="00000500000000000000" pitchFamily="2" charset="0"/>
                <a:ea typeface="Inter" panose="020B0604020202020204" charset="0"/>
                <a:cs typeface="Segoe UI" panose="020B0502040204020203" pitchFamily="34" charset="0"/>
              </a:rPr>
              <a:t>Abrir</a:t>
            </a:r>
            <a:r>
              <a:rPr lang="en-GB" sz="2800" b="1" dirty="0">
                <a:latin typeface="Barlow" panose="00000500000000000000" pitchFamily="2" charset="0"/>
                <a:ea typeface="Inter" panose="020B0604020202020204" charset="0"/>
                <a:cs typeface="Segoe UI" panose="020B0502040204020203" pitchFamily="34" charset="0"/>
              </a:rPr>
              <a:t> o banco de dados de </a:t>
            </a:r>
            <a:r>
              <a:rPr lang="en-GB" sz="2800" b="1" dirty="0" err="1">
                <a:latin typeface="Barlow" panose="00000500000000000000" pitchFamily="2" charset="0"/>
                <a:ea typeface="Inter" panose="020B0604020202020204" charset="0"/>
                <a:cs typeface="Segoe UI" panose="020B0502040204020203" pitchFamily="34" charset="0"/>
              </a:rPr>
              <a:t>acordo</a:t>
            </a:r>
            <a:r>
              <a:rPr lang="en-GB" sz="2800" b="1" dirty="0">
                <a:latin typeface="Barlow" panose="00000500000000000000" pitchFamily="2" charset="0"/>
                <a:ea typeface="Inter" panose="020B0604020202020204" charset="0"/>
                <a:cs typeface="Segoe UI" panose="020B0502040204020203" pitchFamily="34" charset="0"/>
              </a:rPr>
              <a:t> com o </a:t>
            </a:r>
            <a:r>
              <a:rPr lang="en-GB" sz="2800" b="1" dirty="0" err="1">
                <a:latin typeface="Barlow" panose="00000500000000000000" pitchFamily="2" charset="0"/>
                <a:ea typeface="Inter" panose="020B0604020202020204" charset="0"/>
                <a:cs typeface="Segoe UI" panose="020B0502040204020203" pitchFamily="34" charset="0"/>
              </a:rPr>
              <a:t>formato</a:t>
            </a:r>
            <a:r>
              <a:rPr lang="en-GB" sz="2800" b="1" dirty="0">
                <a:latin typeface="Barlow" panose="00000500000000000000" pitchFamily="2" charset="0"/>
                <a:ea typeface="Inter" panose="020B0604020202020204" charset="0"/>
                <a:cs typeface="Segoe UI" panose="020B0502040204020203" pitchFamily="34" charset="0"/>
              </a:rPr>
              <a:t> do </a:t>
            </a:r>
            <a:r>
              <a:rPr lang="en-GB" sz="2800" b="1" dirty="0" err="1">
                <a:latin typeface="Barlow" panose="00000500000000000000" pitchFamily="2" charset="0"/>
                <a:ea typeface="Inter" panose="020B0604020202020204" charset="0"/>
                <a:cs typeface="Segoe UI" panose="020B0502040204020203" pitchFamily="34" charset="0"/>
              </a:rPr>
              <a:t>objeto</a:t>
            </a:r>
            <a:endParaRPr lang="pt-BR" sz="2800" b="1" dirty="0">
              <a:latin typeface="Barlow" panose="00000500000000000000" pitchFamily="2" charset="0"/>
              <a:ea typeface="Inter" panose="020B0604020202020204" charset="0"/>
              <a:cs typeface="Segoe UI" panose="020B0502040204020203" pitchFamily="34" charset="0"/>
            </a:endParaRP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se o banco segue os princípios de </a:t>
            </a:r>
            <a:r>
              <a:rPr lang="pt-BR" sz="2800" b="1" i="1" dirty="0" err="1">
                <a:latin typeface="Barlow" panose="00000500000000000000" pitchFamily="2" charset="0"/>
                <a:ea typeface="Inter" panose="020B0604020202020204" charset="0"/>
                <a:cs typeface="Segoe UI" panose="020B0502040204020203" pitchFamily="34" charset="0"/>
              </a:rPr>
              <a:t>tidy</a:t>
            </a:r>
            <a:r>
              <a:rPr lang="pt-BR" sz="2800" b="1" i="1" dirty="0">
                <a:latin typeface="Barlow" panose="00000500000000000000" pitchFamily="2" charset="0"/>
                <a:ea typeface="Inter" panose="020B0604020202020204" charset="0"/>
                <a:cs typeface="Segoe UI" panose="020B0502040204020203" pitchFamily="34" charset="0"/>
              </a:rPr>
              <a:t> data</a:t>
            </a:r>
          </a:p>
          <a:p>
            <a:pPr marL="971550" lvl="1" indent="-514350">
              <a:buClr>
                <a:srgbClr val="AD6237"/>
              </a:buClr>
              <a:buFont typeface="+mj-lt"/>
              <a:buAutoNum type="arabicPeriod"/>
            </a:pPr>
            <a:r>
              <a:rPr lang="pt-BR" sz="2600" dirty="0">
                <a:latin typeface="Barlow" panose="00000500000000000000" pitchFamily="2" charset="0"/>
                <a:ea typeface="Inter" panose="020B0604020202020204" charset="0"/>
                <a:cs typeface="Segoe UI" panose="020B0502040204020203" pitchFamily="34" charset="0"/>
              </a:rPr>
              <a:t>Cada coluna é uma variável; Cada linha é uma observação; Cada célula representa apenas um valor</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nome das variáveis e ajustar os nomes (se necessário)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Verificar quantidade de variáveis por instrumento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tipos das variáveis/colunas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dados faltantes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Criar variável de identificação (se necessário)</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observações/linhas duplicadas </a:t>
            </a:r>
          </a:p>
          <a:p>
            <a:pPr marL="514350" indent="-514350">
              <a:buClr>
                <a:srgbClr val="AD6237"/>
              </a:buClr>
              <a:buFont typeface="+mj-lt"/>
              <a:buAutoNum type="arabicPeriod"/>
            </a:pPr>
            <a:r>
              <a:rPr lang="pt-BR" sz="2800" b="1" dirty="0">
                <a:solidFill>
                  <a:srgbClr val="AD6237"/>
                </a:solidFill>
                <a:latin typeface="Barlow" panose="00000500000000000000" pitchFamily="2" charset="0"/>
                <a:ea typeface="Inter" panose="020B0604020202020204" charset="0"/>
                <a:cs typeface="Segoe UI" panose="020B0502040204020203" pitchFamily="34" charset="0"/>
              </a:rPr>
              <a:t>Checar respostas descuidadas</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dados socioeconômicos relevantes que atendam critérios de amostragem (e.g. idade mínima ou máxima)</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Salvar o objeto final em RDA ou RDS</a:t>
            </a:r>
          </a:p>
          <a:p>
            <a:pPr marL="457200" indent="-457200">
              <a:buClr>
                <a:srgbClr val="AD6237"/>
              </a:buClr>
              <a:buFont typeface="+mj-lt"/>
              <a:buAutoNum type="arabicPeriod"/>
            </a:pPr>
            <a:endParaRPr lang="pt-BR" sz="2400"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pt-BR" sz="2400" i="1"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en-GB" sz="2400" i="1" dirty="0">
              <a:latin typeface="Barlow" panose="00000500000000000000" pitchFamily="2" charset="0"/>
              <a:ea typeface="Inter" panose="020B0604020202020204" charset="0"/>
              <a:cs typeface="Segoe UI" panose="020B0502040204020203" pitchFamily="34" charset="0"/>
            </a:endParaRPr>
          </a:p>
        </p:txBody>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Corrigir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erros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estruturais</a:t>
            </a:r>
            <a:r>
              <a:rPr lang="en-GB" sz="2800" i="1">
                <a:latin typeface="Barlow" panose="00000500000000000000" pitchFamily="2" charset="0"/>
                <a:ea typeface="Inter" panose="020B0604020202020204" charset="0"/>
                <a:cs typeface="Segoe UI" panose="020B0502040204020203" pitchFamily="34" charset="0"/>
              </a:rPr>
              <a:t> do banco de dados e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integridade</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no </a:t>
            </a:r>
            <a:r>
              <a:rPr lang="en-GB" sz="2800" i="1" err="1">
                <a:latin typeface="Barlow" panose="00000500000000000000" pitchFamily="2" charset="0"/>
                <a:ea typeface="Inter" panose="020B0604020202020204" charset="0"/>
                <a:cs typeface="Segoe UI" panose="020B0502040204020203" pitchFamily="34" charset="0"/>
              </a:rPr>
              <a:t>objeto</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data_raw</a:t>
            </a:r>
            <a:endParaRPr lang="pt-BR" sz="2800" i="1">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172497571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2"/>
          <a:stretch>
            <a:fillRect/>
          </a:stretch>
        </p:blipFill>
        <p:spPr>
          <a:xfrm>
            <a:off x="9509474" y="3034499"/>
            <a:ext cx="7442781" cy="5859713"/>
          </a:xfrm>
          <a:prstGeom prst="rect">
            <a:avLst/>
          </a:prstGeom>
        </p:spPr>
      </p:pic>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Respostas</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descuidadas</a:t>
            </a:r>
            <a:endParaRPr lang="pt-BR" sz="4000" i="1" dirty="0">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4" name="Retângulo 13"/>
          <p:cNvSpPr/>
          <p:nvPr/>
        </p:nvSpPr>
        <p:spPr>
          <a:xfrm>
            <a:off x="1028700" y="3425323"/>
            <a:ext cx="8173730" cy="6093976"/>
          </a:xfrm>
          <a:prstGeom prst="rect">
            <a:avLst/>
          </a:prstGeom>
        </p:spPr>
        <p:txBody>
          <a:bodyPr wrap="square">
            <a:spAutoFit/>
          </a:bodyPr>
          <a:lstStyle/>
          <a:p>
            <a:pPr marL="457200" indent="-457200">
              <a:buClr>
                <a:srgbClr val="AD6237"/>
              </a:buClr>
              <a:buFont typeface="Arial" panose="020B0604020202020204" pitchFamily="34" charset="0"/>
              <a:buChar char="•"/>
            </a:pPr>
            <a:r>
              <a:rPr lang="pt-BR" sz="2600" dirty="0">
                <a:latin typeface="Barlow" panose="00000500000000000000" pitchFamily="2" charset="0"/>
                <a:ea typeface="Inter" panose="020B0604020202020204" charset="0"/>
                <a:cs typeface="Segoe UI" panose="020B0502040204020203" pitchFamily="34" charset="0"/>
              </a:rPr>
              <a:t>Usando a função </a:t>
            </a:r>
            <a:r>
              <a:rPr lang="pt-BR" sz="2600" i="1" dirty="0" err="1">
                <a:latin typeface="Barlow" panose="00000500000000000000" pitchFamily="2" charset="0"/>
                <a:ea typeface="Inter" panose="020B0604020202020204" charset="0"/>
                <a:cs typeface="Segoe UI" panose="020B0502040204020203" pitchFamily="34" charset="0"/>
              </a:rPr>
              <a:t>longstring</a:t>
            </a:r>
            <a:r>
              <a:rPr lang="pt-BR" sz="2600" dirty="0">
                <a:latin typeface="Barlow" panose="00000500000000000000" pitchFamily="2" charset="0"/>
                <a:ea typeface="Inter" panose="020B0604020202020204" charset="0"/>
                <a:cs typeface="Segoe UI" panose="020B0502040204020203" pitchFamily="34" charset="0"/>
              </a:rPr>
              <a:t> do pacote </a:t>
            </a:r>
            <a:r>
              <a:rPr lang="pt-BR" sz="2600" i="1" dirty="0" err="1">
                <a:latin typeface="Barlow" panose="00000500000000000000" pitchFamily="2" charset="0"/>
                <a:ea typeface="Inter" panose="020B0604020202020204" charset="0"/>
                <a:cs typeface="Segoe UI" panose="020B0502040204020203" pitchFamily="34" charset="0"/>
              </a:rPr>
              <a:t>careless</a:t>
            </a:r>
            <a:r>
              <a:rPr lang="pt-BR" sz="2600" dirty="0">
                <a:latin typeface="Barlow" panose="00000500000000000000" pitchFamily="2" charset="0"/>
                <a:ea typeface="Inter" panose="020B0604020202020204" charset="0"/>
                <a:cs typeface="Segoe UI" panose="020B0502040204020203" pitchFamily="34" charset="0"/>
              </a:rPr>
              <a:t> é possível identificar quantas respostas repetidas foram indicadas pelos respondentes</a:t>
            </a:r>
            <a:endParaRPr lang="en-GB" sz="2600" dirty="0">
              <a:latin typeface="Barlow" panose="00000500000000000000" pitchFamily="2" charset="0"/>
              <a:ea typeface="Inter" panose="020B0604020202020204" charset="0"/>
              <a:cs typeface="Segoe UI" panose="020B0502040204020203" pitchFamily="34" charset="0"/>
            </a:endParaRPr>
          </a:p>
          <a:p>
            <a:pPr marL="457200" indent="-457200">
              <a:buClr>
                <a:srgbClr val="AD6237"/>
              </a:buClr>
              <a:buFont typeface="Arial" panose="020B0604020202020204" pitchFamily="34" charset="0"/>
              <a:buChar char="•"/>
            </a:pPr>
            <a:r>
              <a:rPr lang="en-GB" sz="2600" dirty="0">
                <a:latin typeface="Barlow" panose="00000500000000000000" pitchFamily="2" charset="0"/>
                <a:ea typeface="Inter" panose="020B0604020202020204" charset="0"/>
                <a:cs typeface="Segoe UI" panose="020B0502040204020203" pitchFamily="34" charset="0"/>
              </a:rPr>
              <a:t>       </a:t>
            </a:r>
            <a:r>
              <a:rPr lang="en-GB" sz="2600" dirty="0" err="1">
                <a:latin typeface="Barlow" panose="00000500000000000000" pitchFamily="2" charset="0"/>
                <a:ea typeface="Inter" panose="020B0604020202020204" charset="0"/>
                <a:cs typeface="Segoe UI" panose="020B0502040204020203" pitchFamily="34" charset="0"/>
              </a:rPr>
              <a:t>bd_mh_fake_careless</a:t>
            </a:r>
            <a:r>
              <a:rPr lang="en-GB" sz="2600" dirty="0">
                <a:latin typeface="Barlow" panose="00000500000000000000" pitchFamily="2" charset="0"/>
                <a:ea typeface="Inter" panose="020B0604020202020204" charset="0"/>
                <a:cs typeface="Segoe UI" panose="020B0502040204020203" pitchFamily="34" charset="0"/>
              </a:rPr>
              <a:t> &lt;- </a:t>
            </a:r>
            <a:r>
              <a:rPr lang="en-GB" sz="2600" dirty="0" err="1">
                <a:latin typeface="Barlow" panose="00000500000000000000" pitchFamily="2" charset="0"/>
                <a:ea typeface="Inter" panose="020B0604020202020204" charset="0"/>
                <a:cs typeface="Segoe UI" panose="020B0502040204020203" pitchFamily="34" charset="0"/>
              </a:rPr>
              <a:t>bd_mh_fake</a:t>
            </a:r>
            <a:r>
              <a:rPr lang="en-GB" sz="2600" dirty="0">
                <a:latin typeface="Barlow" panose="00000500000000000000" pitchFamily="2" charset="0"/>
                <a:ea typeface="Inter" panose="020B0604020202020204" charset="0"/>
                <a:cs typeface="Segoe UI" panose="020B0502040204020203" pitchFamily="34" charset="0"/>
              </a:rPr>
              <a:t> %&gt;%   select(id, Mtl_Hth_01:Mtl_Hth_12)</a:t>
            </a:r>
          </a:p>
          <a:p>
            <a:pPr marL="457200" indent="-457200">
              <a:buClr>
                <a:srgbClr val="AD6237"/>
              </a:buClr>
              <a:buFont typeface="Arial" panose="020B0604020202020204" pitchFamily="34" charset="0"/>
              <a:buChar char="•"/>
            </a:pPr>
            <a:endParaRPr lang="en-GB" sz="2600" dirty="0">
              <a:latin typeface="Barlow" panose="00000500000000000000" pitchFamily="2" charset="0"/>
              <a:ea typeface="Inter" panose="020B0604020202020204" charset="0"/>
              <a:cs typeface="Segoe UI" panose="020B0502040204020203" pitchFamily="34" charset="0"/>
            </a:endParaRPr>
          </a:p>
          <a:p>
            <a:pPr marL="457200" indent="-457200">
              <a:buClr>
                <a:srgbClr val="AD6237"/>
              </a:buClr>
              <a:buFont typeface="Arial" panose="020B0604020202020204" pitchFamily="34" charset="0"/>
              <a:buChar char="•"/>
            </a:pPr>
            <a:r>
              <a:rPr lang="en-GB" sz="2600" dirty="0">
                <a:latin typeface="Barlow" panose="00000500000000000000" pitchFamily="2" charset="0"/>
                <a:ea typeface="Inter" panose="020B0604020202020204" charset="0"/>
                <a:cs typeface="Segoe UI" panose="020B0502040204020203" pitchFamily="34" charset="0"/>
              </a:rPr>
              <a:t>      </a:t>
            </a:r>
            <a:r>
              <a:rPr lang="en-GB" sz="2600" dirty="0" err="1">
                <a:latin typeface="Barlow" panose="00000500000000000000" pitchFamily="2" charset="0"/>
                <a:ea typeface="Inter" panose="020B0604020202020204" charset="0"/>
                <a:cs typeface="Segoe UI" panose="020B0502040204020203" pitchFamily="34" charset="0"/>
              </a:rPr>
              <a:t>bd_mh_fake_careless$careless</a:t>
            </a:r>
            <a:r>
              <a:rPr lang="en-GB" sz="2600" dirty="0">
                <a:latin typeface="Barlow" panose="00000500000000000000" pitchFamily="2" charset="0"/>
                <a:ea typeface="Inter" panose="020B0604020202020204" charset="0"/>
                <a:cs typeface="Segoe UI" panose="020B0502040204020203" pitchFamily="34" charset="0"/>
              </a:rPr>
              <a:t> &lt;- </a:t>
            </a:r>
            <a:r>
              <a:rPr lang="en-GB" sz="2600" dirty="0" err="1">
                <a:latin typeface="Barlow" panose="00000500000000000000" pitchFamily="2" charset="0"/>
                <a:ea typeface="Inter" panose="020B0604020202020204" charset="0"/>
                <a:cs typeface="Segoe UI" panose="020B0502040204020203" pitchFamily="34" charset="0"/>
              </a:rPr>
              <a:t>longstring</a:t>
            </a:r>
            <a:r>
              <a:rPr lang="en-GB" sz="2600" dirty="0">
                <a:latin typeface="Barlow" panose="00000500000000000000" pitchFamily="2" charset="0"/>
                <a:ea typeface="Inter" panose="020B0604020202020204" charset="0"/>
                <a:cs typeface="Segoe UI" panose="020B0502040204020203" pitchFamily="34" charset="0"/>
              </a:rPr>
              <a:t>(</a:t>
            </a:r>
            <a:r>
              <a:rPr lang="en-GB" sz="2600" dirty="0" err="1">
                <a:latin typeface="Barlow" panose="00000500000000000000" pitchFamily="2" charset="0"/>
                <a:ea typeface="Inter" panose="020B0604020202020204" charset="0"/>
                <a:cs typeface="Segoe UI" panose="020B0502040204020203" pitchFamily="34" charset="0"/>
              </a:rPr>
              <a:t>bd_mh_fake_careless</a:t>
            </a:r>
            <a:r>
              <a:rPr lang="en-GB" sz="2600" dirty="0">
                <a:latin typeface="Barlow" panose="00000500000000000000" pitchFamily="2" charset="0"/>
                <a:ea typeface="Inter" panose="020B0604020202020204" charset="0"/>
                <a:cs typeface="Segoe UI" panose="020B0502040204020203" pitchFamily="34" charset="0"/>
              </a:rPr>
              <a:t>, </a:t>
            </a:r>
            <a:r>
              <a:rPr lang="en-GB" sz="2600" dirty="0" err="1">
                <a:latin typeface="Barlow" panose="00000500000000000000" pitchFamily="2" charset="0"/>
                <a:ea typeface="Inter" panose="020B0604020202020204" charset="0"/>
                <a:cs typeface="Segoe UI" panose="020B0502040204020203" pitchFamily="34" charset="0"/>
              </a:rPr>
              <a:t>avg</a:t>
            </a:r>
            <a:r>
              <a:rPr lang="en-GB" sz="2600" dirty="0">
                <a:latin typeface="Barlow" panose="00000500000000000000" pitchFamily="2" charset="0"/>
                <a:ea typeface="Inter" panose="020B0604020202020204" charset="0"/>
                <a:cs typeface="Segoe UI" panose="020B0502040204020203" pitchFamily="34" charset="0"/>
              </a:rPr>
              <a:t> = FALSE)</a:t>
            </a:r>
          </a:p>
          <a:p>
            <a:pPr marL="457200" indent="-457200">
              <a:buClr>
                <a:srgbClr val="AD6237"/>
              </a:buClr>
              <a:buFont typeface="Arial" panose="020B0604020202020204" pitchFamily="34" charset="0"/>
              <a:buChar char="•"/>
            </a:pPr>
            <a:endParaRPr lang="en-GB" sz="2600" dirty="0">
              <a:latin typeface="Barlow" panose="00000500000000000000" pitchFamily="2" charset="0"/>
              <a:ea typeface="Inter" panose="020B0604020202020204" charset="0"/>
              <a:cs typeface="Segoe UI" panose="020B0502040204020203" pitchFamily="34" charset="0"/>
            </a:endParaRPr>
          </a:p>
          <a:p>
            <a:pPr marL="457200" indent="-457200">
              <a:buClr>
                <a:srgbClr val="AD6237"/>
              </a:buClr>
              <a:buFont typeface="Arial" panose="020B0604020202020204" pitchFamily="34" charset="0"/>
              <a:buChar char="•"/>
            </a:pPr>
            <a:r>
              <a:rPr lang="en-GB" sz="2600" dirty="0">
                <a:latin typeface="Barlow" panose="00000500000000000000" pitchFamily="2" charset="0"/>
                <a:ea typeface="Inter" panose="020B0604020202020204" charset="0"/>
                <a:cs typeface="Segoe UI" panose="020B0502040204020203" pitchFamily="34" charset="0"/>
              </a:rPr>
              <a:t>       </a:t>
            </a:r>
            <a:r>
              <a:rPr lang="en-GB" sz="2600" dirty="0" err="1">
                <a:latin typeface="Barlow" panose="00000500000000000000" pitchFamily="2" charset="0"/>
                <a:ea typeface="Inter" panose="020B0604020202020204" charset="0"/>
                <a:cs typeface="Segoe UI" panose="020B0502040204020203" pitchFamily="34" charset="0"/>
              </a:rPr>
              <a:t>frq</a:t>
            </a:r>
            <a:r>
              <a:rPr lang="en-GB" sz="2600" dirty="0">
                <a:latin typeface="Barlow" panose="00000500000000000000" pitchFamily="2" charset="0"/>
                <a:ea typeface="Inter" panose="020B0604020202020204" charset="0"/>
                <a:cs typeface="Segoe UI" panose="020B0502040204020203" pitchFamily="34" charset="0"/>
              </a:rPr>
              <a:t>(</a:t>
            </a:r>
            <a:r>
              <a:rPr lang="en-GB" sz="2600" dirty="0" err="1">
                <a:latin typeface="Barlow" panose="00000500000000000000" pitchFamily="2" charset="0"/>
                <a:ea typeface="Inter" panose="020B0604020202020204" charset="0"/>
                <a:cs typeface="Segoe UI" panose="020B0502040204020203" pitchFamily="34" charset="0"/>
              </a:rPr>
              <a:t>bd_mh_fake_careless$careless</a:t>
            </a:r>
            <a:r>
              <a:rPr lang="en-GB" sz="2600" dirty="0">
                <a:latin typeface="Barlow" panose="00000500000000000000" pitchFamily="2" charset="0"/>
                <a:ea typeface="Inter" panose="020B0604020202020204" charset="0"/>
                <a:cs typeface="Segoe UI" panose="020B0502040204020203" pitchFamily="34" charset="0"/>
              </a:rPr>
              <a:t>)</a:t>
            </a:r>
          </a:p>
          <a:p>
            <a:pPr marL="457200" indent="-457200">
              <a:buClr>
                <a:srgbClr val="AD6237"/>
              </a:buClr>
              <a:buFont typeface="Arial" panose="020B0604020202020204" pitchFamily="34" charset="0"/>
              <a:buChar char="•"/>
            </a:pPr>
            <a:endParaRPr lang="en-GB" sz="2600" dirty="0">
              <a:latin typeface="Barlow" panose="00000500000000000000" pitchFamily="2" charset="0"/>
              <a:ea typeface="Inter" panose="020B0604020202020204" charset="0"/>
              <a:cs typeface="Segoe UI" panose="020B0502040204020203" pitchFamily="34" charset="0"/>
            </a:endParaRPr>
          </a:p>
          <a:p>
            <a:pPr marL="457200" indent="-457200">
              <a:buClr>
                <a:srgbClr val="AD6237"/>
              </a:buClr>
              <a:buFont typeface="Arial" panose="020B0604020202020204" pitchFamily="34" charset="0"/>
              <a:buChar char="•"/>
            </a:pPr>
            <a:r>
              <a:rPr lang="pt-BR" sz="2600" b="1" dirty="0">
                <a:latin typeface="Barlow" panose="00000500000000000000" pitchFamily="2" charset="0"/>
                <a:ea typeface="Inter" panose="020B0604020202020204" charset="0"/>
                <a:cs typeface="Segoe UI" panose="020B0502040204020203" pitchFamily="34" charset="0"/>
              </a:rPr>
              <a:t>6,7% da amostra respondeu mais do que a metade do questionário com as mesmas respostas.</a:t>
            </a:r>
          </a:p>
          <a:p>
            <a:pPr marL="457200" indent="-457200">
              <a:buClr>
                <a:srgbClr val="AD6237"/>
              </a:buClr>
              <a:buFont typeface="Arial" panose="020B0604020202020204" pitchFamily="34" charset="0"/>
              <a:buChar char="•"/>
            </a:pPr>
            <a:endParaRPr lang="en-GB" sz="2600" dirty="0">
              <a:latin typeface="Barlow" panose="00000500000000000000" pitchFamily="2" charset="0"/>
              <a:ea typeface="Inter" panose="020B0604020202020204" charset="0"/>
              <a:cs typeface="Segoe UI" panose="020B0502040204020203" pitchFamily="34" charset="0"/>
            </a:endParaRPr>
          </a:p>
          <a:p>
            <a:pPr marL="457200" indent="-457200">
              <a:buClr>
                <a:srgbClr val="AD6237"/>
              </a:buClr>
              <a:buFont typeface="Arial" panose="020B0604020202020204" pitchFamily="34" charset="0"/>
              <a:buChar char="•"/>
            </a:pPr>
            <a:endParaRPr lang="en-GB" sz="2600" dirty="0">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13" name="Retângulo 12"/>
          <p:cNvSpPr/>
          <p:nvPr/>
        </p:nvSpPr>
        <p:spPr>
          <a:xfrm>
            <a:off x="9658349" y="6191249"/>
            <a:ext cx="7293905" cy="2760575"/>
          </a:xfrm>
          <a:prstGeom prst="rect">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33EA00F7-3D80-969C-FEE1-39D5C16DF184}"/>
              </a:ext>
            </a:extLst>
          </p:cNvPr>
          <p:cNvSpPr txBox="1"/>
          <p:nvPr/>
        </p:nvSpPr>
        <p:spPr>
          <a:xfrm>
            <a:off x="3657600" y="24486"/>
            <a:ext cx="16070395" cy="707886"/>
          </a:xfrm>
          <a:prstGeom prst="rect">
            <a:avLst/>
          </a:prstGeom>
          <a:noFill/>
        </p:spPr>
        <p:txBody>
          <a:bodyPr wrap="square">
            <a:spAutoFit/>
          </a:bodyPr>
          <a:lstStyle/>
          <a:p>
            <a:pPr marL="342900" indent="-342900">
              <a:buClr>
                <a:srgbClr val="AD6237"/>
              </a:buClr>
              <a:buFont typeface="Arial" panose="020B0604020202020204" pitchFamily="34" charset="0"/>
              <a:buChar char="•"/>
            </a:pPr>
            <a:r>
              <a:rPr lang="en-GB" sz="2000" dirty="0" err="1">
                <a:latin typeface="Barlow" panose="00000500000000000000" pitchFamily="2" charset="0"/>
                <a:ea typeface="Inter" panose="020B0604020202020204" charset="0"/>
                <a:cs typeface="Segoe UI" panose="020B0502040204020203" pitchFamily="34" charset="0"/>
              </a:rPr>
              <a:t>Respostas</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descuidadas</a:t>
            </a:r>
            <a:r>
              <a:rPr lang="en-GB" sz="2000" dirty="0">
                <a:latin typeface="Barlow" panose="00000500000000000000" pitchFamily="2" charset="0"/>
                <a:ea typeface="Inter" panose="020B0604020202020204" charset="0"/>
                <a:cs typeface="Segoe UI" panose="020B0502040204020203" pitchFamily="34" charset="0"/>
              </a:rPr>
              <a:t> ( </a:t>
            </a:r>
            <a:r>
              <a:rPr lang="en-GB" sz="2000" dirty="0" err="1">
                <a:latin typeface="Barlow" panose="00000500000000000000" pitchFamily="2" charset="0"/>
                <a:ea typeface="Inter" panose="020B0604020202020204" charset="0"/>
                <a:cs typeface="Segoe UI" panose="020B0502040204020203" pitchFamily="34" charset="0"/>
              </a:rPr>
              <a:t>ou</a:t>
            </a:r>
            <a:r>
              <a:rPr lang="en-GB" sz="2000" dirty="0">
                <a:latin typeface="Barlow" panose="00000500000000000000" pitchFamily="2" charset="0"/>
                <a:ea typeface="Inter" panose="020B0604020202020204" charset="0"/>
                <a:cs typeface="Segoe UI" panose="020B0502040204020203" pitchFamily="34" charset="0"/>
              </a:rPr>
              <a:t> </a:t>
            </a:r>
            <a:r>
              <a:rPr lang="en-GB" sz="2000" i="1" dirty="0">
                <a:latin typeface="Barlow" panose="00000500000000000000" pitchFamily="2" charset="0"/>
                <a:ea typeface="Inter" panose="020B0604020202020204" charset="0"/>
                <a:cs typeface="Segoe UI" panose="020B0502040204020203" pitchFamily="34" charset="0"/>
              </a:rPr>
              <a:t>careless responding</a:t>
            </a:r>
            <a:r>
              <a:rPr lang="en-GB" sz="2000" dirty="0">
                <a:latin typeface="Barlow" panose="00000500000000000000" pitchFamily="2" charset="0"/>
                <a:ea typeface="Inter" panose="020B0604020202020204" charset="0"/>
                <a:cs typeface="Segoe UI" panose="020B0502040204020203" pitchFamily="34" charset="0"/>
              </a:rPr>
              <a:t>) se </a:t>
            </a:r>
            <a:r>
              <a:rPr lang="en-GB" sz="2000" dirty="0" err="1">
                <a:latin typeface="Barlow" panose="00000500000000000000" pitchFamily="2" charset="0"/>
                <a:ea typeface="Inter" panose="020B0604020202020204" charset="0"/>
                <a:cs typeface="Segoe UI" panose="020B0502040204020203" pitchFamily="34" charset="0"/>
              </a:rPr>
              <a:t>refere</a:t>
            </a:r>
            <a:r>
              <a:rPr lang="en-GB" sz="2000" dirty="0">
                <a:latin typeface="Barlow" panose="00000500000000000000" pitchFamily="2" charset="0"/>
                <a:ea typeface="Inter" panose="020B0604020202020204" charset="0"/>
                <a:cs typeface="Segoe UI" panose="020B0502040204020203" pitchFamily="34" charset="0"/>
              </a:rPr>
              <a:t> a </a:t>
            </a:r>
            <a:r>
              <a:rPr lang="en-GB" sz="2000" dirty="0" err="1">
                <a:latin typeface="Barlow" panose="00000500000000000000" pitchFamily="2" charset="0"/>
                <a:ea typeface="Inter" panose="020B0604020202020204" charset="0"/>
                <a:cs typeface="Segoe UI" panose="020B0502040204020203" pitchFamily="34" charset="0"/>
              </a:rPr>
              <a:t>respostas</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dadas</a:t>
            </a:r>
            <a:r>
              <a:rPr lang="en-GB" sz="2000" dirty="0">
                <a:latin typeface="Barlow" panose="00000500000000000000" pitchFamily="2" charset="0"/>
                <a:ea typeface="Inter" panose="020B0604020202020204" charset="0"/>
                <a:cs typeface="Segoe UI" panose="020B0502040204020203" pitchFamily="34" charset="0"/>
              </a:rPr>
              <a:t> de forma </a:t>
            </a:r>
            <a:r>
              <a:rPr lang="en-GB" sz="2000" dirty="0" err="1">
                <a:latin typeface="Barlow" panose="00000500000000000000" pitchFamily="2" charset="0"/>
                <a:ea typeface="Inter" panose="020B0604020202020204" charset="0"/>
                <a:cs typeface="Segoe UI" panose="020B0502040204020203" pitchFamily="34" charset="0"/>
              </a:rPr>
              <a:t>desatenta</a:t>
            </a:r>
            <a:r>
              <a:rPr lang="en-GB" sz="2000" dirty="0">
                <a:latin typeface="Barlow" panose="00000500000000000000" pitchFamily="2" charset="0"/>
                <a:ea typeface="Inter" panose="020B0604020202020204" charset="0"/>
                <a:cs typeface="Segoe UI" panose="020B0502040204020203" pitchFamily="34" charset="0"/>
              </a:rPr>
              <a:t> e que </a:t>
            </a:r>
            <a:r>
              <a:rPr lang="en-GB" sz="2000" dirty="0" err="1">
                <a:latin typeface="Barlow" panose="00000500000000000000" pitchFamily="2" charset="0"/>
                <a:ea typeface="Inter" panose="020B0604020202020204" charset="0"/>
                <a:cs typeface="Segoe UI" panose="020B0502040204020203" pitchFamily="34" charset="0"/>
              </a:rPr>
              <a:t>não</a:t>
            </a:r>
            <a:r>
              <a:rPr lang="en-GB" sz="2000" dirty="0">
                <a:latin typeface="Barlow" panose="00000500000000000000" pitchFamily="2" charset="0"/>
                <a:ea typeface="Inter" panose="020B0604020202020204" charset="0"/>
                <a:cs typeface="Segoe UI" panose="020B0502040204020203" pitchFamily="34" charset="0"/>
              </a:rPr>
              <a:t> se </a:t>
            </a:r>
            <a:r>
              <a:rPr lang="en-GB" sz="2000" dirty="0" err="1">
                <a:latin typeface="Barlow" panose="00000500000000000000" pitchFamily="2" charset="0"/>
                <a:ea typeface="Inter" panose="020B0604020202020204" charset="0"/>
                <a:cs typeface="Segoe UI" panose="020B0502040204020203" pitchFamily="34" charset="0"/>
              </a:rPr>
              <a:t>referem</a:t>
            </a:r>
            <a:r>
              <a:rPr lang="en-GB" sz="2000" dirty="0">
                <a:latin typeface="Barlow" panose="00000500000000000000" pitchFamily="2" charset="0"/>
                <a:ea typeface="Inter" panose="020B0604020202020204" charset="0"/>
                <a:cs typeface="Segoe UI" panose="020B0502040204020203" pitchFamily="34" charset="0"/>
              </a:rPr>
              <a:t> a </a:t>
            </a:r>
            <a:r>
              <a:rPr lang="en-GB" sz="2000" dirty="0" err="1">
                <a:latin typeface="Barlow" panose="00000500000000000000" pitchFamily="2" charset="0"/>
                <a:ea typeface="Inter" panose="020B0604020202020204" charset="0"/>
                <a:cs typeface="Segoe UI" panose="020B0502040204020203" pitchFamily="34" charset="0"/>
              </a:rPr>
              <a:t>preferência</a:t>
            </a:r>
            <a:r>
              <a:rPr lang="en-GB" sz="2000" dirty="0">
                <a:latin typeface="Barlow" panose="00000500000000000000" pitchFamily="2" charset="0"/>
                <a:ea typeface="Inter" panose="020B0604020202020204" charset="0"/>
                <a:cs typeface="Segoe UI" panose="020B0502040204020203" pitchFamily="34" charset="0"/>
              </a:rPr>
              <a:t> do </a:t>
            </a:r>
            <a:r>
              <a:rPr lang="en-GB" sz="2000" dirty="0" err="1">
                <a:latin typeface="Barlow" panose="00000500000000000000" pitchFamily="2" charset="0"/>
                <a:ea typeface="Inter" panose="020B0604020202020204" charset="0"/>
                <a:cs typeface="Segoe UI" panose="020B0502040204020203" pitchFamily="34" charset="0"/>
              </a:rPr>
              <a:t>participante</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por</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uma</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determinada</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a:t>
            </a:r>
          </a:p>
        </p:txBody>
      </p:sp>
    </p:spTree>
    <p:extLst>
      <p:ext uri="{BB962C8B-B14F-4D97-AF65-F5344CB8AC3E}">
        <p14:creationId xmlns:p14="http://schemas.microsoft.com/office/powerpoint/2010/main" val="195373091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Respostas</a:t>
            </a:r>
            <a:r>
              <a:rPr lang="en-GB" sz="4000" b="1" i="1" dirty="0">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dirty="0" err="1">
                <a:solidFill>
                  <a:srgbClr val="AD6237"/>
                </a:solidFill>
                <a:latin typeface="Barlow" panose="00000500000000000000" pitchFamily="2" charset="0"/>
                <a:ea typeface="Inter" panose="020B0604020202020204" charset="0"/>
                <a:cs typeface="Segoe UI" panose="020B0502040204020203" pitchFamily="34" charset="0"/>
              </a:rPr>
              <a:t>descuidadas</a:t>
            </a:r>
            <a:endParaRPr lang="pt-BR" sz="4000" i="1" dirty="0">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4" name="Retângulo 13"/>
          <p:cNvSpPr/>
          <p:nvPr/>
        </p:nvSpPr>
        <p:spPr>
          <a:xfrm>
            <a:off x="762000" y="3576176"/>
            <a:ext cx="7467600" cy="5324535"/>
          </a:xfrm>
          <a:prstGeom prst="rect">
            <a:avLst/>
          </a:prstGeom>
        </p:spPr>
        <p:txBody>
          <a:bodyPr wrap="square">
            <a:spAutoFit/>
          </a:bodyPr>
          <a:lstStyle/>
          <a:p>
            <a:pPr marL="457200" indent="-457200">
              <a:buClr>
                <a:srgbClr val="AD6237"/>
              </a:buClr>
              <a:buFont typeface="Arial" panose="020B0604020202020204" pitchFamily="34" charset="0"/>
              <a:buChar char="•"/>
            </a:pPr>
            <a:r>
              <a:rPr lang="pt-BR" sz="2800" b="1" dirty="0">
                <a:latin typeface="Barlow" panose="00000500000000000000" pitchFamily="2" charset="0"/>
                <a:ea typeface="Inter" panose="020B0604020202020204" charset="0"/>
                <a:cs typeface="Segoe UI" panose="020B0502040204020203" pitchFamily="34" charset="0"/>
              </a:rPr>
              <a:t>Vamos visualizar essa distribuição?</a:t>
            </a:r>
            <a:endParaRPr lang="en-GB" sz="2800" b="1" dirty="0">
              <a:latin typeface="Barlow" panose="00000500000000000000" pitchFamily="2" charset="0"/>
              <a:ea typeface="Inter" panose="020B0604020202020204" charset="0"/>
              <a:cs typeface="Segoe UI" panose="020B0502040204020203" pitchFamily="34" charset="0"/>
            </a:endParaRPr>
          </a:p>
          <a:p>
            <a:pPr>
              <a:buClr>
                <a:srgbClr val="003C78"/>
              </a:buClr>
            </a:pPr>
            <a:r>
              <a:rPr lang="en-GB" sz="2600" dirty="0">
                <a:solidFill>
                  <a:prstClr val="black"/>
                </a:solidFill>
                <a:latin typeface="Barlow" panose="00000500000000000000" pitchFamily="2" charset="0"/>
                <a:ea typeface="Inter" panose="020B0604020202020204" charset="0"/>
                <a:cs typeface="Segoe UI" panose="020B0502040204020203" pitchFamily="34" charset="0"/>
              </a:rPr>
              <a: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bd_mh_fake_careless</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 %&gt;%   </a:t>
            </a:r>
          </a:p>
          <a:p>
            <a:pPr>
              <a:buClr>
                <a:srgbClr val="003C78"/>
              </a:buClr>
            </a:pPr>
            <a:r>
              <a:rPr lang="en-GB" sz="2600" dirty="0">
                <a:solidFill>
                  <a:prstClr val="black"/>
                </a:solidFill>
                <a:latin typeface="Barlow" panose="00000500000000000000" pitchFamily="2" charset="0"/>
                <a:ea typeface="Inter" panose="020B0604020202020204" charset="0"/>
                <a:cs typeface="Segoe UI" panose="020B0502040204020203" pitchFamily="34" charset="0"/>
              </a:rPr>
              <a: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ggplot</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aes</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(x=careless)) +  </a:t>
            </a:r>
          </a:p>
          <a:p>
            <a:pPr>
              <a:buClr>
                <a:srgbClr val="003C78"/>
              </a:buClr>
            </a:pPr>
            <a:r>
              <a:rPr lang="en-GB" sz="2600" dirty="0">
                <a:solidFill>
                  <a:prstClr val="black"/>
                </a:solidFill>
                <a:latin typeface="Barlow" panose="00000500000000000000" pitchFamily="2" charset="0"/>
                <a:ea typeface="Inter" panose="020B0604020202020204" charset="0"/>
                <a:cs typeface="Segoe UI" panose="020B0502040204020203" pitchFamily="34" charset="0"/>
              </a:rPr>
              <a: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geom_histogram</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binwidth</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=1, </a:t>
            </a:r>
          </a:p>
          <a:p>
            <a:pPr>
              <a:buClr>
                <a:srgbClr val="003C78"/>
              </a:buClr>
            </a:pPr>
            <a:r>
              <a:rPr lang="en-GB" sz="2600" dirty="0">
                <a:solidFill>
                  <a:prstClr val="black"/>
                </a:solidFill>
                <a:latin typeface="Barlow" panose="00000500000000000000" pitchFamily="2" charset="0"/>
                <a:ea typeface="Inter" panose="020B0604020202020204" charset="0"/>
                <a:cs typeface="Segoe UI" panose="020B0502040204020203" pitchFamily="34" charset="0"/>
              </a:rPr>
              <a: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color</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="black", </a:t>
            </a:r>
          </a:p>
          <a:p>
            <a:pPr>
              <a:buClr>
                <a:srgbClr val="003C78"/>
              </a:buClr>
            </a:pPr>
            <a:r>
              <a:rPr lang="en-GB" sz="2600" dirty="0">
                <a:solidFill>
                  <a:prstClr val="black"/>
                </a:solidFill>
                <a:latin typeface="Barlow" panose="00000500000000000000" pitchFamily="2" charset="0"/>
                <a:ea typeface="Inter" panose="020B0604020202020204" charset="0"/>
                <a:cs typeface="Segoe UI" panose="020B0502040204020203" pitchFamily="34" charset="0"/>
              </a:rPr>
              <a:t>				fill="#00528F") +   </a:t>
            </a:r>
          </a:p>
          <a:p>
            <a:pPr>
              <a:buClr>
                <a:srgbClr val="003C78"/>
              </a:buClr>
            </a:pPr>
            <a:r>
              <a:rPr lang="en-GB" sz="2600" dirty="0">
                <a:solidFill>
                  <a:prstClr val="black"/>
                </a:solidFill>
                <a:latin typeface="Barlow" panose="00000500000000000000" pitchFamily="2" charset="0"/>
                <a:ea typeface="Inter" panose="020B0604020202020204" charset="0"/>
                <a:cs typeface="Segoe UI" panose="020B0502040204020203" pitchFamily="34" charset="0"/>
              </a:rPr>
              <a:t>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theme_hc</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 +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geom_vline</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aes</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xintercept</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=mean(careless)),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color</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="orange", </a:t>
            </a:r>
            <a:r>
              <a:rPr lang="en-GB" sz="2600" dirty="0" err="1">
                <a:solidFill>
                  <a:prstClr val="black"/>
                </a:solidFill>
                <a:latin typeface="Barlow" panose="00000500000000000000" pitchFamily="2" charset="0"/>
                <a:ea typeface="Inter" panose="020B0604020202020204" charset="0"/>
                <a:cs typeface="Segoe UI" panose="020B0502040204020203" pitchFamily="34" charset="0"/>
              </a:rPr>
              <a:t>linetype</a:t>
            </a:r>
            <a:r>
              <a:rPr lang="en-GB" sz="2600" dirty="0">
                <a:solidFill>
                  <a:prstClr val="black"/>
                </a:solidFill>
                <a:latin typeface="Barlow" panose="00000500000000000000" pitchFamily="2" charset="0"/>
                <a:ea typeface="Inter" panose="020B0604020202020204" charset="0"/>
                <a:cs typeface="Segoe UI" panose="020B0502040204020203" pitchFamily="34" charset="0"/>
              </a:rPr>
              <a:t>="dashed", size=1)</a:t>
            </a:r>
          </a:p>
          <a:p>
            <a:pPr>
              <a:buClr>
                <a:srgbClr val="003C78"/>
              </a:buClr>
            </a:pPr>
            <a:endParaRPr lang="en-GB" sz="2600" dirty="0">
              <a:solidFill>
                <a:prstClr val="black"/>
              </a:solidFill>
              <a:latin typeface="Barlow" panose="00000500000000000000" pitchFamily="2" charset="0"/>
              <a:ea typeface="Inter" panose="020B0604020202020204" charset="0"/>
              <a:cs typeface="Segoe UI" panose="020B0502040204020203" pitchFamily="34" charset="0"/>
            </a:endParaRPr>
          </a:p>
          <a:p>
            <a:pPr>
              <a:buClr>
                <a:srgbClr val="003C78"/>
              </a:buClr>
            </a:pPr>
            <a:endParaRPr lang="en-GB" sz="2600" dirty="0">
              <a:solidFill>
                <a:prstClr val="black"/>
              </a:solidFill>
              <a:latin typeface="Barlow" panose="00000500000000000000" pitchFamily="2" charset="0"/>
              <a:ea typeface="Inter" panose="020B0604020202020204" charset="0"/>
              <a:cs typeface="Segoe UI" panose="020B0502040204020203" pitchFamily="34" charset="0"/>
            </a:endParaRPr>
          </a:p>
          <a:p>
            <a:pPr>
              <a:buClr>
                <a:srgbClr val="003C78"/>
              </a:buClr>
            </a:pPr>
            <a:endParaRPr lang="en-GB" sz="2600" dirty="0">
              <a:solidFill>
                <a:prstClr val="black"/>
              </a:solidFill>
              <a:latin typeface="Barlow" panose="00000500000000000000" pitchFamily="2" charset="0"/>
              <a:ea typeface="Inter" panose="020B0604020202020204" charset="0"/>
              <a:cs typeface="Segoe UI" panose="020B0502040204020203" pitchFamily="34" charset="0"/>
            </a:endParaRPr>
          </a:p>
          <a:p>
            <a:pPr>
              <a:buClr>
                <a:srgbClr val="003C78"/>
              </a:buClr>
            </a:pPr>
            <a:endParaRPr lang="en-GB" sz="2600" dirty="0">
              <a:solidFill>
                <a:prstClr val="black"/>
              </a:solidFill>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pic>
        <p:nvPicPr>
          <p:cNvPr id="4" name="Imagem 3"/>
          <p:cNvPicPr>
            <a:picLocks noChangeAspect="1"/>
          </p:cNvPicPr>
          <p:nvPr/>
        </p:nvPicPr>
        <p:blipFill rotWithShape="1">
          <a:blip r:embed="rId2"/>
          <a:srcRect b="1462"/>
          <a:stretch/>
        </p:blipFill>
        <p:spPr>
          <a:xfrm>
            <a:off x="8321513" y="2896175"/>
            <a:ext cx="9379274" cy="6004536"/>
          </a:xfrm>
          <a:prstGeom prst="rect">
            <a:avLst/>
          </a:prstGeom>
        </p:spPr>
      </p:pic>
      <p:sp>
        <p:nvSpPr>
          <p:cNvPr id="12" name="Retângulo 11"/>
          <p:cNvSpPr/>
          <p:nvPr/>
        </p:nvSpPr>
        <p:spPr>
          <a:xfrm>
            <a:off x="13612348" y="5657849"/>
            <a:ext cx="4088440" cy="2990851"/>
          </a:xfrm>
          <a:prstGeom prst="rect">
            <a:avLst/>
          </a:prstGeom>
          <a:noFill/>
          <a:ln w="57150">
            <a:solidFill>
              <a:srgbClr val="00A8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AD6237"/>
              </a:solidFill>
            </a:endParaRPr>
          </a:p>
        </p:txBody>
      </p:sp>
    </p:spTree>
    <p:extLst>
      <p:ext uri="{BB962C8B-B14F-4D97-AF65-F5344CB8AC3E}">
        <p14:creationId xmlns:p14="http://schemas.microsoft.com/office/powerpoint/2010/main" val="34267842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Respostas</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descuidadas</a:t>
            </a:r>
            <a:endParaRPr lang="pt-BR" sz="4000" i="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4" name="Retângulo 3"/>
          <p:cNvSpPr/>
          <p:nvPr/>
        </p:nvSpPr>
        <p:spPr>
          <a:xfrm>
            <a:off x="1046470" y="5141880"/>
            <a:ext cx="16116300" cy="3539430"/>
          </a:xfrm>
          <a:prstGeom prst="rect">
            <a:avLst/>
          </a:prstGeom>
        </p:spPr>
        <p:txBody>
          <a:bodyPr wrap="square">
            <a:spAutoFit/>
          </a:bodyPr>
          <a:lstStyle/>
          <a:p>
            <a:r>
              <a:rPr lang="pt-BR" sz="2800" dirty="0" err="1">
                <a:latin typeface="Barlow" panose="00000500000000000000" pitchFamily="2" charset="0"/>
              </a:rPr>
              <a:t>bd_mh_fake</a:t>
            </a:r>
            <a:r>
              <a:rPr lang="pt-BR" sz="2800" dirty="0">
                <a:latin typeface="Barlow" panose="00000500000000000000" pitchFamily="2" charset="0"/>
              </a:rPr>
              <a:t> &lt;- merge(x = </a:t>
            </a:r>
            <a:r>
              <a:rPr lang="pt-BR" sz="2800" dirty="0" err="1">
                <a:latin typeface="Barlow" panose="00000500000000000000" pitchFamily="2" charset="0"/>
              </a:rPr>
              <a:t>bd_mh_fake</a:t>
            </a:r>
            <a:r>
              <a:rPr lang="pt-BR" sz="2800" dirty="0">
                <a:latin typeface="Barlow" panose="00000500000000000000" pitchFamily="2" charset="0"/>
              </a:rPr>
              <a:t>, y = </a:t>
            </a:r>
            <a:r>
              <a:rPr lang="pt-BR" sz="2800" dirty="0" err="1">
                <a:latin typeface="Barlow" panose="00000500000000000000" pitchFamily="2" charset="0"/>
              </a:rPr>
              <a:t>bd_mh_fake_careless</a:t>
            </a:r>
            <a:r>
              <a:rPr lang="pt-BR" sz="2800" dirty="0">
                <a:latin typeface="Barlow" panose="00000500000000000000" pitchFamily="2" charset="0"/>
              </a:rPr>
              <a:t>[ , c("id", "</a:t>
            </a:r>
            <a:r>
              <a:rPr lang="pt-BR" sz="2800" dirty="0" err="1">
                <a:latin typeface="Barlow" panose="00000500000000000000" pitchFamily="2" charset="0"/>
              </a:rPr>
              <a:t>careless</a:t>
            </a:r>
            <a:r>
              <a:rPr lang="pt-BR" sz="2800" dirty="0">
                <a:latin typeface="Barlow" panose="00000500000000000000" pitchFamily="2" charset="0"/>
              </a:rPr>
              <a:t>")], </a:t>
            </a:r>
            <a:r>
              <a:rPr lang="pt-BR" sz="2800" dirty="0" err="1">
                <a:latin typeface="Barlow" panose="00000500000000000000" pitchFamily="2" charset="0"/>
              </a:rPr>
              <a:t>by</a:t>
            </a:r>
            <a:r>
              <a:rPr lang="pt-BR" sz="2800" dirty="0">
                <a:latin typeface="Barlow" panose="00000500000000000000" pitchFamily="2" charset="0"/>
              </a:rPr>
              <a:t> = "id", </a:t>
            </a:r>
            <a:r>
              <a:rPr lang="pt-BR" sz="2800" dirty="0" err="1">
                <a:latin typeface="Barlow" panose="00000500000000000000" pitchFamily="2" charset="0"/>
              </a:rPr>
              <a:t>all.x</a:t>
            </a:r>
            <a:r>
              <a:rPr lang="pt-BR" sz="2800" dirty="0">
                <a:latin typeface="Barlow" panose="00000500000000000000" pitchFamily="2" charset="0"/>
              </a:rPr>
              <a:t>=TRUE)</a:t>
            </a:r>
          </a:p>
          <a:p>
            <a:endParaRPr lang="pt-BR" sz="2800" dirty="0">
              <a:latin typeface="Barlow" panose="00000500000000000000" pitchFamily="2" charset="0"/>
            </a:endParaRPr>
          </a:p>
          <a:p>
            <a:r>
              <a:rPr lang="pt-BR" sz="2800" dirty="0" err="1">
                <a:latin typeface="Barlow" panose="00000500000000000000" pitchFamily="2" charset="0"/>
              </a:rPr>
              <a:t>bd_mh_fake</a:t>
            </a:r>
            <a:r>
              <a:rPr lang="pt-BR" sz="2800" dirty="0">
                <a:latin typeface="Barlow" panose="00000500000000000000" pitchFamily="2" charset="0"/>
              </a:rPr>
              <a:t> &lt;- </a:t>
            </a:r>
            <a:r>
              <a:rPr lang="pt-BR" sz="2800" dirty="0" err="1">
                <a:latin typeface="Barlow" panose="00000500000000000000" pitchFamily="2" charset="0"/>
              </a:rPr>
              <a:t>bd_mh_fake</a:t>
            </a:r>
            <a:r>
              <a:rPr lang="pt-BR" sz="2800" dirty="0">
                <a:latin typeface="Barlow" panose="00000500000000000000" pitchFamily="2" charset="0"/>
              </a:rPr>
              <a:t> %&gt;%   </a:t>
            </a:r>
          </a:p>
          <a:p>
            <a:r>
              <a:rPr lang="pt-BR" sz="2800" dirty="0">
                <a:latin typeface="Barlow" panose="00000500000000000000" pitchFamily="2" charset="0"/>
              </a:rPr>
              <a:t>	</a:t>
            </a:r>
            <a:r>
              <a:rPr lang="pt-BR" sz="2800" dirty="0" err="1">
                <a:latin typeface="Barlow" panose="00000500000000000000" pitchFamily="2" charset="0"/>
              </a:rPr>
              <a:t>filter</a:t>
            </a:r>
            <a:r>
              <a:rPr lang="pt-BR" sz="2800" dirty="0">
                <a:latin typeface="Barlow" panose="00000500000000000000" pitchFamily="2" charset="0"/>
              </a:rPr>
              <a:t>(!</a:t>
            </a:r>
            <a:r>
              <a:rPr lang="pt-BR" sz="2800" dirty="0" err="1">
                <a:latin typeface="Barlow" panose="00000500000000000000" pitchFamily="2" charset="0"/>
              </a:rPr>
              <a:t>careless</a:t>
            </a:r>
            <a:r>
              <a:rPr lang="pt-BR" sz="2800" dirty="0">
                <a:latin typeface="Barlow" panose="00000500000000000000" pitchFamily="2" charset="0"/>
              </a:rPr>
              <a:t> &gt;= 10) # retirada de 109 observações</a:t>
            </a:r>
          </a:p>
          <a:p>
            <a:endParaRPr lang="pt-BR" sz="2800" dirty="0">
              <a:latin typeface="Barlow" panose="00000500000000000000" pitchFamily="2" charset="0"/>
            </a:endParaRPr>
          </a:p>
          <a:p>
            <a:r>
              <a:rPr lang="pt-BR" sz="2800" b="1" dirty="0">
                <a:latin typeface="Barlow" panose="00000500000000000000" pitchFamily="2" charset="0"/>
                <a:ea typeface="Inter" panose="020B0604020202020204" charset="0"/>
                <a:cs typeface="Segoe UI" panose="020B0502040204020203" pitchFamily="34" charset="0"/>
              </a:rPr>
              <a:t>N = 2338 participantes</a:t>
            </a:r>
            <a:endParaRPr lang="en-GB" sz="2800" b="1" dirty="0">
              <a:latin typeface="Barlow" panose="00000500000000000000" pitchFamily="2" charset="0"/>
              <a:ea typeface="Inter" panose="020B0604020202020204" charset="0"/>
              <a:cs typeface="Segoe UI" panose="020B0502040204020203" pitchFamily="34" charset="0"/>
            </a:endParaRPr>
          </a:p>
          <a:p>
            <a:endParaRPr lang="pt-BR" sz="2800" dirty="0">
              <a:latin typeface="Barlow" panose="00000500000000000000" pitchFamily="2" charset="0"/>
            </a:endParaRPr>
          </a:p>
        </p:txBody>
      </p:sp>
      <p:sp>
        <p:nvSpPr>
          <p:cNvPr id="9" name="Retângulo 8"/>
          <p:cNvSpPr/>
          <p:nvPr/>
        </p:nvSpPr>
        <p:spPr>
          <a:xfrm>
            <a:off x="1028700" y="3530753"/>
            <a:ext cx="15392400" cy="1384995"/>
          </a:xfrm>
          <a:prstGeom prst="rect">
            <a:avLst/>
          </a:prstGeom>
        </p:spPr>
        <p:txBody>
          <a:bodyPr wrap="square">
            <a:spAutoFit/>
          </a:bodyPr>
          <a:lstStyle/>
          <a:p>
            <a:pPr>
              <a:buClr>
                <a:srgbClr val="003C78"/>
              </a:buClr>
            </a:pPr>
            <a:r>
              <a:rPr lang="pt-BR" sz="2800" dirty="0">
                <a:latin typeface="Barlow" panose="00000500000000000000" pitchFamily="2" charset="0"/>
                <a:ea typeface="Inter" panose="020B0604020202020204" charset="0"/>
                <a:cs typeface="Segoe UI" panose="020B0502040204020203" pitchFamily="34" charset="0"/>
              </a:rPr>
              <a:t>Como é uma porcentagem considerável de participantes, a melhor abordagem é removê-los por conta do efeito teto ou efeito chão dos escores. Um critério mais leniente pode ser adotado para remover os casos com </a:t>
            </a:r>
            <a:r>
              <a:rPr lang="pt-BR" sz="2800" dirty="0" err="1">
                <a:latin typeface="Barlow" panose="00000500000000000000" pitchFamily="2" charset="0"/>
                <a:ea typeface="Inter" panose="020B0604020202020204" charset="0"/>
                <a:cs typeface="Segoe UI" panose="020B0502040204020203" pitchFamily="34" charset="0"/>
              </a:rPr>
              <a:t>carelessness</a:t>
            </a:r>
            <a:r>
              <a:rPr lang="pt-BR" sz="2800" dirty="0">
                <a:latin typeface="Barlow" panose="00000500000000000000" pitchFamily="2" charset="0"/>
                <a:ea typeface="Inter" panose="020B0604020202020204" charset="0"/>
                <a:cs typeface="Segoe UI" panose="020B0502040204020203" pitchFamily="34" charset="0"/>
              </a:rPr>
              <a:t> &gt;= 10 respostas iguais consecutivamente.</a:t>
            </a:r>
            <a:endParaRPr lang="en-GB" sz="2800" dirty="0">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4675450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Espaço Reservado para Conteúdo 2"/>
          <p:cNvSpPr txBox="1">
            <a:spLocks/>
          </p:cNvSpPr>
          <p:nvPr/>
        </p:nvSpPr>
        <p:spPr>
          <a:xfrm>
            <a:off x="1028700" y="3567801"/>
            <a:ext cx="16649700" cy="5384368"/>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Clr>
                <a:srgbClr val="AD6237"/>
              </a:buClr>
              <a:buFont typeface="+mj-lt"/>
              <a:buAutoNum type="arabicPeriod"/>
            </a:pPr>
            <a:r>
              <a:rPr lang="en-GB" sz="2800" b="1" dirty="0" err="1">
                <a:latin typeface="Barlow" panose="00000500000000000000" pitchFamily="2" charset="0"/>
                <a:ea typeface="Inter" panose="020B0604020202020204" charset="0"/>
                <a:cs typeface="Segoe UI" panose="020B0502040204020203" pitchFamily="34" charset="0"/>
              </a:rPr>
              <a:t>Abrir</a:t>
            </a:r>
            <a:r>
              <a:rPr lang="en-GB" sz="2800" b="1" dirty="0">
                <a:latin typeface="Barlow" panose="00000500000000000000" pitchFamily="2" charset="0"/>
                <a:ea typeface="Inter" panose="020B0604020202020204" charset="0"/>
                <a:cs typeface="Segoe UI" panose="020B0502040204020203" pitchFamily="34" charset="0"/>
              </a:rPr>
              <a:t> o banco de dados de </a:t>
            </a:r>
            <a:r>
              <a:rPr lang="en-GB" sz="2800" b="1" dirty="0" err="1">
                <a:latin typeface="Barlow" panose="00000500000000000000" pitchFamily="2" charset="0"/>
                <a:ea typeface="Inter" panose="020B0604020202020204" charset="0"/>
                <a:cs typeface="Segoe UI" panose="020B0502040204020203" pitchFamily="34" charset="0"/>
              </a:rPr>
              <a:t>acordo</a:t>
            </a:r>
            <a:r>
              <a:rPr lang="en-GB" sz="2800" b="1" dirty="0">
                <a:latin typeface="Barlow" panose="00000500000000000000" pitchFamily="2" charset="0"/>
                <a:ea typeface="Inter" panose="020B0604020202020204" charset="0"/>
                <a:cs typeface="Segoe UI" panose="020B0502040204020203" pitchFamily="34" charset="0"/>
              </a:rPr>
              <a:t> com o </a:t>
            </a:r>
            <a:r>
              <a:rPr lang="en-GB" sz="2800" b="1" dirty="0" err="1">
                <a:latin typeface="Barlow" panose="00000500000000000000" pitchFamily="2" charset="0"/>
                <a:ea typeface="Inter" panose="020B0604020202020204" charset="0"/>
                <a:cs typeface="Segoe UI" panose="020B0502040204020203" pitchFamily="34" charset="0"/>
              </a:rPr>
              <a:t>formato</a:t>
            </a:r>
            <a:r>
              <a:rPr lang="en-GB" sz="2800" b="1" dirty="0">
                <a:latin typeface="Barlow" panose="00000500000000000000" pitchFamily="2" charset="0"/>
                <a:ea typeface="Inter" panose="020B0604020202020204" charset="0"/>
                <a:cs typeface="Segoe UI" panose="020B0502040204020203" pitchFamily="34" charset="0"/>
              </a:rPr>
              <a:t> do </a:t>
            </a:r>
            <a:r>
              <a:rPr lang="en-GB" sz="2800" b="1" dirty="0" err="1">
                <a:latin typeface="Barlow" panose="00000500000000000000" pitchFamily="2" charset="0"/>
                <a:ea typeface="Inter" panose="020B0604020202020204" charset="0"/>
                <a:cs typeface="Segoe UI" panose="020B0502040204020203" pitchFamily="34" charset="0"/>
              </a:rPr>
              <a:t>objeto</a:t>
            </a:r>
            <a:endParaRPr lang="pt-BR" sz="2800" b="1" dirty="0">
              <a:latin typeface="Barlow" panose="00000500000000000000" pitchFamily="2" charset="0"/>
              <a:ea typeface="Inter" panose="020B0604020202020204" charset="0"/>
              <a:cs typeface="Segoe UI" panose="020B0502040204020203" pitchFamily="34" charset="0"/>
            </a:endParaRP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se o banco segue os princípios de </a:t>
            </a:r>
            <a:r>
              <a:rPr lang="pt-BR" sz="2800" b="1" i="1" dirty="0" err="1">
                <a:latin typeface="Barlow" panose="00000500000000000000" pitchFamily="2" charset="0"/>
                <a:ea typeface="Inter" panose="020B0604020202020204" charset="0"/>
                <a:cs typeface="Segoe UI" panose="020B0502040204020203" pitchFamily="34" charset="0"/>
              </a:rPr>
              <a:t>tidy</a:t>
            </a:r>
            <a:r>
              <a:rPr lang="pt-BR" sz="2800" b="1" i="1" dirty="0">
                <a:latin typeface="Barlow" panose="00000500000000000000" pitchFamily="2" charset="0"/>
                <a:ea typeface="Inter" panose="020B0604020202020204" charset="0"/>
                <a:cs typeface="Segoe UI" panose="020B0502040204020203" pitchFamily="34" charset="0"/>
              </a:rPr>
              <a:t> data</a:t>
            </a:r>
          </a:p>
          <a:p>
            <a:pPr marL="971550" lvl="1" indent="-514350">
              <a:buClr>
                <a:srgbClr val="AD6237"/>
              </a:buClr>
              <a:buFont typeface="+mj-lt"/>
              <a:buAutoNum type="arabicPeriod"/>
            </a:pPr>
            <a:r>
              <a:rPr lang="pt-BR" sz="2600" dirty="0">
                <a:latin typeface="Barlow" panose="00000500000000000000" pitchFamily="2" charset="0"/>
                <a:ea typeface="Inter" panose="020B0604020202020204" charset="0"/>
                <a:cs typeface="Segoe UI" panose="020B0502040204020203" pitchFamily="34" charset="0"/>
              </a:rPr>
              <a:t>Cada coluna é uma variável; Cada linha é uma observação; Cada célula representa apenas um valor</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nome das variáveis e ajustar os nomes (se necessário)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Verificar quantidade de variáveis por instrumento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tipos das variáveis/colunas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dados faltantes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Criar variável de identificação (se necessário)</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observações/linhas duplicadas </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respostas descuidadas</a:t>
            </a:r>
          </a:p>
          <a:p>
            <a:pPr marL="514350" indent="-514350">
              <a:buClr>
                <a:srgbClr val="AD6237"/>
              </a:buClr>
              <a:buFont typeface="+mj-lt"/>
              <a:buAutoNum type="arabicPeriod"/>
            </a:pPr>
            <a:r>
              <a:rPr lang="pt-BR" sz="2800" b="1" dirty="0">
                <a:solidFill>
                  <a:srgbClr val="AD6237"/>
                </a:solidFill>
                <a:latin typeface="Barlow" panose="00000500000000000000" pitchFamily="2" charset="0"/>
                <a:ea typeface="Inter" panose="020B0604020202020204" charset="0"/>
                <a:cs typeface="Segoe UI" panose="020B0502040204020203" pitchFamily="34" charset="0"/>
              </a:rPr>
              <a:t>Checar dados socioeconômicos relevantes que atendam critérios de amostragem (e.g. idade mínima ou máxima)</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Salvar o objeto final em RDA ou RDS</a:t>
            </a:r>
          </a:p>
          <a:p>
            <a:pPr marL="457200" indent="-457200">
              <a:buClr>
                <a:srgbClr val="AD6237"/>
              </a:buClr>
              <a:buFont typeface="+mj-lt"/>
              <a:buAutoNum type="arabicPeriod"/>
            </a:pPr>
            <a:endParaRPr lang="pt-BR" sz="2400"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pt-BR" sz="2400" i="1"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en-GB" sz="2400" i="1" dirty="0">
              <a:latin typeface="Barlow" panose="00000500000000000000" pitchFamily="2" charset="0"/>
              <a:ea typeface="Inter" panose="020B0604020202020204" charset="0"/>
              <a:cs typeface="Segoe UI" panose="020B0502040204020203" pitchFamily="34" charset="0"/>
            </a:endParaRPr>
          </a:p>
        </p:txBody>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Corrigir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erros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estruturais</a:t>
            </a:r>
            <a:r>
              <a:rPr lang="en-GB" sz="2800" i="1">
                <a:latin typeface="Barlow" panose="00000500000000000000" pitchFamily="2" charset="0"/>
                <a:ea typeface="Inter" panose="020B0604020202020204" charset="0"/>
                <a:cs typeface="Segoe UI" panose="020B0502040204020203" pitchFamily="34" charset="0"/>
              </a:rPr>
              <a:t> do banco de dados e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integridade</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no </a:t>
            </a:r>
            <a:r>
              <a:rPr lang="en-GB" sz="2800" i="1" err="1">
                <a:latin typeface="Barlow" panose="00000500000000000000" pitchFamily="2" charset="0"/>
                <a:ea typeface="Inter" panose="020B0604020202020204" charset="0"/>
                <a:cs typeface="Segoe UI" panose="020B0502040204020203" pitchFamily="34" charset="0"/>
              </a:rPr>
              <a:t>objeto</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data_raw</a:t>
            </a:r>
            <a:endParaRPr lang="pt-BR" sz="2800" i="1">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24594767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Características</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pessoais</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e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socioeconômicas</a:t>
            </a:r>
            <a:endParaRPr lang="pt-BR" sz="4000" i="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4" name="Retângulo 13"/>
          <p:cNvSpPr/>
          <p:nvPr/>
        </p:nvSpPr>
        <p:spPr>
          <a:xfrm>
            <a:off x="1050776" y="3862878"/>
            <a:ext cx="7868929" cy="523220"/>
          </a:xfrm>
          <a:prstGeom prst="rect">
            <a:avLst/>
          </a:prstGeom>
        </p:spPr>
        <p:txBody>
          <a:bodyPr wrap="square">
            <a:spAutoFit/>
          </a:bodyPr>
          <a:lstStyle/>
          <a:p>
            <a:pPr marL="457200" indent="-457200">
              <a:buClr>
                <a:srgbClr val="003C78"/>
              </a:buClr>
              <a:buFont typeface="Arial" panose="020B0604020202020204" pitchFamily="34" charset="0"/>
              <a:buChar char="•"/>
            </a:pPr>
            <a:r>
              <a:rPr lang="pt-BR" sz="2800" b="1" err="1">
                <a:latin typeface="Barlow" panose="00000500000000000000" pitchFamily="2" charset="0"/>
                <a:ea typeface="Inter" panose="020B0604020202020204" charset="0"/>
                <a:cs typeface="Segoe UI" panose="020B0502040204020203" pitchFamily="34" charset="0"/>
              </a:rPr>
              <a:t>frq</a:t>
            </a:r>
            <a:r>
              <a:rPr lang="pt-BR" sz="2800" b="1">
                <a:latin typeface="Barlow" panose="00000500000000000000" pitchFamily="2" charset="0"/>
                <a:ea typeface="Inter" panose="020B0604020202020204" charset="0"/>
                <a:cs typeface="Segoe UI" panose="020B0502040204020203" pitchFamily="34" charset="0"/>
              </a:rPr>
              <a:t>(</a:t>
            </a:r>
            <a:r>
              <a:rPr lang="pt-BR" sz="2800" b="1" err="1">
                <a:latin typeface="Barlow" panose="00000500000000000000" pitchFamily="2" charset="0"/>
                <a:ea typeface="Inter" panose="020B0604020202020204" charset="0"/>
                <a:cs typeface="Segoe UI" panose="020B0502040204020203" pitchFamily="34" charset="0"/>
              </a:rPr>
              <a:t>bd_mh_fake$sexo</a:t>
            </a:r>
            <a:r>
              <a:rPr lang="pt-BR" sz="2800" b="1">
                <a:latin typeface="Barlow" panose="00000500000000000000" pitchFamily="2" charset="0"/>
                <a:ea typeface="Inter" panose="020B0604020202020204" charset="0"/>
                <a:cs typeface="Segoe UI" panose="020B0502040204020203" pitchFamily="34" charset="0"/>
              </a:rPr>
              <a:t>)</a:t>
            </a:r>
            <a:endParaRPr lang="en-GB" sz="2800" b="1">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12" name="Retângulo 11"/>
          <p:cNvSpPr/>
          <p:nvPr/>
        </p:nvSpPr>
        <p:spPr>
          <a:xfrm>
            <a:off x="9276071" y="3862878"/>
            <a:ext cx="7868929" cy="523220"/>
          </a:xfrm>
          <a:prstGeom prst="rect">
            <a:avLst/>
          </a:prstGeom>
        </p:spPr>
        <p:txBody>
          <a:bodyPr wrap="square">
            <a:spAutoFit/>
          </a:bodyPr>
          <a:lstStyle/>
          <a:p>
            <a:pPr marL="457200" indent="-457200">
              <a:buClr>
                <a:srgbClr val="003C78"/>
              </a:buClr>
              <a:buFont typeface="Arial" panose="020B0604020202020204" pitchFamily="34" charset="0"/>
              <a:buChar char="•"/>
            </a:pPr>
            <a:r>
              <a:rPr lang="pt-BR" sz="2800" b="1" err="1">
                <a:latin typeface="Barlow" panose="00000500000000000000" pitchFamily="2" charset="0"/>
                <a:ea typeface="Inter" panose="020B0604020202020204" charset="0"/>
                <a:cs typeface="Segoe UI" panose="020B0502040204020203" pitchFamily="34" charset="0"/>
              </a:rPr>
              <a:t>frq</a:t>
            </a:r>
            <a:r>
              <a:rPr lang="pt-BR" sz="2800" b="1">
                <a:latin typeface="Barlow" panose="00000500000000000000" pitchFamily="2" charset="0"/>
                <a:ea typeface="Inter" panose="020B0604020202020204" charset="0"/>
                <a:cs typeface="Segoe UI" panose="020B0502040204020203" pitchFamily="34" charset="0"/>
              </a:rPr>
              <a:t>(</a:t>
            </a:r>
            <a:r>
              <a:rPr lang="pt-BR" sz="2800" b="1" err="1">
                <a:latin typeface="Barlow" panose="00000500000000000000" pitchFamily="2" charset="0"/>
                <a:ea typeface="Inter" panose="020B0604020202020204" charset="0"/>
                <a:cs typeface="Segoe UI" panose="020B0502040204020203" pitchFamily="34" charset="0"/>
              </a:rPr>
              <a:t>bd_mh_fake$serie</a:t>
            </a:r>
            <a:r>
              <a:rPr lang="pt-BR" sz="2800" b="1">
                <a:latin typeface="Barlow" panose="00000500000000000000" pitchFamily="2" charset="0"/>
                <a:ea typeface="Inter" panose="020B0604020202020204" charset="0"/>
                <a:cs typeface="Segoe UI" panose="020B0502040204020203" pitchFamily="34" charset="0"/>
              </a:rPr>
              <a:t>)</a:t>
            </a:r>
            <a:endParaRPr lang="en-GB" sz="2800" b="1">
              <a:latin typeface="Barlow" panose="00000500000000000000" pitchFamily="2" charset="0"/>
              <a:ea typeface="Inter" panose="020B0604020202020204" charset="0"/>
              <a:cs typeface="Segoe UI" panose="020B0502040204020203" pitchFamily="34" charset="0"/>
            </a:endParaRPr>
          </a:p>
        </p:txBody>
      </p:sp>
      <p:pic>
        <p:nvPicPr>
          <p:cNvPr id="8" name="Imagem 7"/>
          <p:cNvPicPr>
            <a:picLocks noChangeAspect="1"/>
          </p:cNvPicPr>
          <p:nvPr/>
        </p:nvPicPr>
        <p:blipFill>
          <a:blip r:embed="rId2"/>
          <a:stretch>
            <a:fillRect/>
          </a:stretch>
        </p:blipFill>
        <p:spPr>
          <a:xfrm>
            <a:off x="1442443" y="4732571"/>
            <a:ext cx="7085593" cy="2830438"/>
          </a:xfrm>
          <a:prstGeom prst="rect">
            <a:avLst/>
          </a:prstGeom>
        </p:spPr>
      </p:pic>
      <p:pic>
        <p:nvPicPr>
          <p:cNvPr id="10" name="Imagem 9"/>
          <p:cNvPicPr>
            <a:picLocks noChangeAspect="1"/>
          </p:cNvPicPr>
          <p:nvPr/>
        </p:nvPicPr>
        <p:blipFill>
          <a:blip r:embed="rId3"/>
          <a:stretch>
            <a:fillRect/>
          </a:stretch>
        </p:blipFill>
        <p:spPr>
          <a:xfrm>
            <a:off x="9276071" y="4732571"/>
            <a:ext cx="7677150" cy="2946582"/>
          </a:xfrm>
          <a:prstGeom prst="rect">
            <a:avLst/>
          </a:prstGeom>
        </p:spPr>
      </p:pic>
    </p:spTree>
    <p:extLst>
      <p:ext uri="{BB962C8B-B14F-4D97-AF65-F5344CB8AC3E}">
        <p14:creationId xmlns:p14="http://schemas.microsoft.com/office/powerpoint/2010/main" val="3070167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814127"/>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COMO TUDO ISSO FUNCIONA?</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10" name="Imagem 9"/>
          <p:cNvPicPr>
            <a:picLocks noChangeAspect="1"/>
          </p:cNvPicPr>
          <p:nvPr/>
        </p:nvPicPr>
        <p:blipFill>
          <a:blip r:embed="rId3"/>
          <a:stretch>
            <a:fillRect/>
          </a:stretch>
        </p:blipFill>
        <p:spPr>
          <a:xfrm>
            <a:off x="401198" y="1"/>
            <a:ext cx="19373850" cy="10415588"/>
          </a:xfrm>
          <a:prstGeom prst="rect">
            <a:avLst/>
          </a:prstGeom>
        </p:spPr>
      </p:pic>
      <p:sp>
        <p:nvSpPr>
          <p:cNvPr id="4" name="Retângulo 3"/>
          <p:cNvSpPr/>
          <p:nvPr/>
        </p:nvSpPr>
        <p:spPr>
          <a:xfrm>
            <a:off x="3433156" y="2225090"/>
            <a:ext cx="5518340" cy="3305175"/>
          </a:xfrm>
          <a:prstGeom prst="rect">
            <a:avLst/>
          </a:prstGeom>
          <a:solidFill>
            <a:schemeClr val="bg1"/>
          </a:solid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800" dirty="0">
                <a:solidFill>
                  <a:schemeClr val="tx1"/>
                </a:solidFill>
                <a:latin typeface="Inter" panose="020B0604020202020204" charset="0"/>
                <a:ea typeface="Inter" panose="020B0604020202020204" charset="0"/>
                <a:cs typeface="Segoe UI Semibold" panose="020B0702040204020203" pitchFamily="34" charset="0"/>
              </a:rPr>
              <a:t>Editor</a:t>
            </a:r>
          </a:p>
        </p:txBody>
      </p:sp>
      <p:sp>
        <p:nvSpPr>
          <p:cNvPr id="13" name="Retângulo 12"/>
          <p:cNvSpPr/>
          <p:nvPr/>
        </p:nvSpPr>
        <p:spPr>
          <a:xfrm>
            <a:off x="13843653" y="2500685"/>
            <a:ext cx="4444347" cy="1934628"/>
          </a:xfrm>
          <a:prstGeom prst="rect">
            <a:avLst/>
          </a:prstGeom>
          <a:solidFill>
            <a:schemeClr val="bg1"/>
          </a:solid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800" dirty="0" err="1">
                <a:solidFill>
                  <a:schemeClr val="tx1"/>
                </a:solidFill>
                <a:latin typeface="Inter" panose="020B0604020202020204" charset="0"/>
                <a:ea typeface="Inter" panose="020B0604020202020204" charset="0"/>
                <a:cs typeface="Segoe UI Semibold" panose="020B0702040204020203" pitchFamily="34" charset="0"/>
              </a:rPr>
              <a:t>Environment</a:t>
            </a:r>
            <a:endParaRPr lang="pt-BR" sz="4800" dirty="0">
              <a:solidFill>
                <a:schemeClr val="tx1"/>
              </a:solidFill>
              <a:latin typeface="Inter" panose="020B0604020202020204" charset="0"/>
              <a:ea typeface="Inter" panose="020B0604020202020204" charset="0"/>
              <a:cs typeface="Segoe UI Semibold" panose="020B0702040204020203" pitchFamily="34" charset="0"/>
            </a:endParaRPr>
          </a:p>
        </p:txBody>
      </p:sp>
      <p:sp>
        <p:nvSpPr>
          <p:cNvPr id="15" name="Retângulo 14"/>
          <p:cNvSpPr/>
          <p:nvPr/>
        </p:nvSpPr>
        <p:spPr>
          <a:xfrm>
            <a:off x="13295558" y="7516427"/>
            <a:ext cx="5480120" cy="2390028"/>
          </a:xfrm>
          <a:prstGeom prst="rect">
            <a:avLst/>
          </a:prstGeom>
          <a:solidFill>
            <a:schemeClr val="bg1"/>
          </a:solid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solidFill>
                  <a:schemeClr val="tx1"/>
                </a:solidFill>
                <a:latin typeface="Inter" panose="020B0604020202020204" charset="0"/>
                <a:ea typeface="Inter" panose="020B0604020202020204" charset="0"/>
                <a:cs typeface="Segoe UI Semibold" panose="020B0702040204020203" pitchFamily="34" charset="0"/>
              </a:rPr>
              <a:t>Pasta com arquivos OU Help OU Gráficos</a:t>
            </a:r>
          </a:p>
        </p:txBody>
      </p:sp>
      <p:sp>
        <p:nvSpPr>
          <p:cNvPr id="16" name="Retângulo 15"/>
          <p:cNvSpPr/>
          <p:nvPr/>
        </p:nvSpPr>
        <p:spPr>
          <a:xfrm>
            <a:off x="3155036" y="7606329"/>
            <a:ext cx="5518340" cy="2390028"/>
          </a:xfrm>
          <a:prstGeom prst="rect">
            <a:avLst/>
          </a:prstGeom>
          <a:solidFill>
            <a:schemeClr val="bg1"/>
          </a:solid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800" dirty="0">
                <a:solidFill>
                  <a:schemeClr val="tx1"/>
                </a:solidFill>
                <a:latin typeface="Inter" panose="020B0604020202020204" charset="0"/>
                <a:ea typeface="Inter" panose="020B0604020202020204" charset="0"/>
                <a:cs typeface="Segoe UI Semibold" panose="020B0702040204020203" pitchFamily="34" charset="0"/>
              </a:rPr>
              <a:t>Console </a:t>
            </a:r>
          </a:p>
          <a:p>
            <a:pPr algn="ctr"/>
            <a:r>
              <a:rPr lang="pt-BR" sz="2700" dirty="0">
                <a:solidFill>
                  <a:schemeClr val="tx1"/>
                </a:solidFill>
                <a:latin typeface="Inter" panose="020B0604020202020204" charset="0"/>
                <a:ea typeface="Inter" panose="020B0604020202020204" charset="0"/>
                <a:cs typeface="Segoe UI Semibold" panose="020B0702040204020203" pitchFamily="34" charset="0"/>
              </a:rPr>
              <a:t>(</a:t>
            </a:r>
            <a:r>
              <a:rPr lang="pt-BR" sz="2700" dirty="0" err="1">
                <a:solidFill>
                  <a:schemeClr val="tx1"/>
                </a:solidFill>
                <a:latin typeface="Inter" panose="020B0604020202020204" charset="0"/>
                <a:ea typeface="Inter" panose="020B0604020202020204" charset="0"/>
                <a:cs typeface="Segoe UI Semibold" panose="020B0702040204020203" pitchFamily="34" charset="0"/>
              </a:rPr>
              <a:t>where</a:t>
            </a:r>
            <a:r>
              <a:rPr lang="pt-BR" sz="2700" dirty="0">
                <a:solidFill>
                  <a:schemeClr val="tx1"/>
                </a:solidFill>
                <a:latin typeface="Inter" panose="020B0604020202020204" charset="0"/>
                <a:ea typeface="Inter" panose="020B0604020202020204" charset="0"/>
                <a:cs typeface="Segoe UI Semibold" panose="020B0702040204020203" pitchFamily="34" charset="0"/>
              </a:rPr>
              <a:t> </a:t>
            </a:r>
            <a:r>
              <a:rPr lang="pt-BR" sz="2700" dirty="0" err="1">
                <a:solidFill>
                  <a:schemeClr val="tx1"/>
                </a:solidFill>
                <a:latin typeface="Inter" panose="020B0604020202020204" charset="0"/>
                <a:ea typeface="Inter" panose="020B0604020202020204" charset="0"/>
                <a:cs typeface="Segoe UI Semibold" panose="020B0702040204020203" pitchFamily="34" charset="0"/>
              </a:rPr>
              <a:t>the</a:t>
            </a:r>
            <a:r>
              <a:rPr lang="pt-BR" sz="2700" dirty="0">
                <a:solidFill>
                  <a:schemeClr val="tx1"/>
                </a:solidFill>
                <a:latin typeface="Inter" panose="020B0604020202020204" charset="0"/>
                <a:ea typeface="Inter" panose="020B0604020202020204" charset="0"/>
                <a:cs typeface="Segoe UI Semibold" panose="020B0702040204020203" pitchFamily="34" charset="0"/>
              </a:rPr>
              <a:t> </a:t>
            </a:r>
            <a:r>
              <a:rPr lang="pt-BR" sz="2700" dirty="0" err="1">
                <a:solidFill>
                  <a:schemeClr val="tx1"/>
                </a:solidFill>
                <a:latin typeface="Inter" panose="020B0604020202020204" charset="0"/>
                <a:ea typeface="Inter" panose="020B0604020202020204" charset="0"/>
                <a:cs typeface="Segoe UI Semibold" panose="020B0702040204020203" pitchFamily="34" charset="0"/>
              </a:rPr>
              <a:t>magic</a:t>
            </a:r>
            <a:r>
              <a:rPr lang="pt-BR" sz="2700" dirty="0">
                <a:solidFill>
                  <a:schemeClr val="tx1"/>
                </a:solidFill>
                <a:latin typeface="Inter" panose="020B0604020202020204" charset="0"/>
                <a:ea typeface="Inter" panose="020B0604020202020204" charset="0"/>
                <a:cs typeface="Segoe UI Semibold" panose="020B0702040204020203" pitchFamily="34" charset="0"/>
              </a:rPr>
              <a:t> </a:t>
            </a:r>
            <a:r>
              <a:rPr lang="pt-BR" sz="2700" dirty="0" err="1">
                <a:solidFill>
                  <a:schemeClr val="tx1"/>
                </a:solidFill>
                <a:latin typeface="Inter" panose="020B0604020202020204" charset="0"/>
                <a:ea typeface="Inter" panose="020B0604020202020204" charset="0"/>
                <a:cs typeface="Segoe UI Semibold" panose="020B0702040204020203" pitchFamily="34" charset="0"/>
              </a:rPr>
              <a:t>happens</a:t>
            </a:r>
            <a:r>
              <a:rPr lang="pt-BR" sz="2700" dirty="0">
                <a:solidFill>
                  <a:schemeClr val="tx1"/>
                </a:solidFill>
                <a:latin typeface="Inter" panose="020B0604020202020204" charset="0"/>
                <a:ea typeface="Inter" panose="020B0604020202020204" charset="0"/>
                <a:cs typeface="Segoe UI Semibold" panose="020B0702040204020203" pitchFamily="34" charset="0"/>
              </a:rPr>
              <a:t>)</a:t>
            </a:r>
          </a:p>
        </p:txBody>
      </p:sp>
    </p:spTree>
    <p:extLst>
      <p:ext uri="{BB962C8B-B14F-4D97-AF65-F5344CB8AC3E}">
        <p14:creationId xmlns:p14="http://schemas.microsoft.com/office/powerpoint/2010/main" val="284867255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Espaço Reservado para Conteúdo 2"/>
          <p:cNvSpPr txBox="1">
            <a:spLocks/>
          </p:cNvSpPr>
          <p:nvPr/>
        </p:nvSpPr>
        <p:spPr>
          <a:xfrm>
            <a:off x="1028700" y="3567801"/>
            <a:ext cx="16649700" cy="5384368"/>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Clr>
                <a:srgbClr val="AD6237"/>
              </a:buClr>
              <a:buFont typeface="+mj-lt"/>
              <a:buAutoNum type="arabicPeriod"/>
            </a:pPr>
            <a:r>
              <a:rPr lang="en-GB" sz="2800" b="1" dirty="0" err="1">
                <a:latin typeface="Barlow" panose="00000500000000000000" pitchFamily="2" charset="0"/>
                <a:ea typeface="Inter" panose="020B0604020202020204" charset="0"/>
                <a:cs typeface="Segoe UI" panose="020B0502040204020203" pitchFamily="34" charset="0"/>
              </a:rPr>
              <a:t>Abrir</a:t>
            </a:r>
            <a:r>
              <a:rPr lang="en-GB" sz="2800" b="1" dirty="0">
                <a:latin typeface="Barlow" panose="00000500000000000000" pitchFamily="2" charset="0"/>
                <a:ea typeface="Inter" panose="020B0604020202020204" charset="0"/>
                <a:cs typeface="Segoe UI" panose="020B0502040204020203" pitchFamily="34" charset="0"/>
              </a:rPr>
              <a:t> o banco de dados de </a:t>
            </a:r>
            <a:r>
              <a:rPr lang="en-GB" sz="2800" b="1" dirty="0" err="1">
                <a:latin typeface="Barlow" panose="00000500000000000000" pitchFamily="2" charset="0"/>
                <a:ea typeface="Inter" panose="020B0604020202020204" charset="0"/>
                <a:cs typeface="Segoe UI" panose="020B0502040204020203" pitchFamily="34" charset="0"/>
              </a:rPr>
              <a:t>acordo</a:t>
            </a:r>
            <a:r>
              <a:rPr lang="en-GB" sz="2800" b="1" dirty="0">
                <a:latin typeface="Barlow" panose="00000500000000000000" pitchFamily="2" charset="0"/>
                <a:ea typeface="Inter" panose="020B0604020202020204" charset="0"/>
                <a:cs typeface="Segoe UI" panose="020B0502040204020203" pitchFamily="34" charset="0"/>
              </a:rPr>
              <a:t> com o </a:t>
            </a:r>
            <a:r>
              <a:rPr lang="en-GB" sz="2800" b="1" dirty="0" err="1">
                <a:latin typeface="Barlow" panose="00000500000000000000" pitchFamily="2" charset="0"/>
                <a:ea typeface="Inter" panose="020B0604020202020204" charset="0"/>
                <a:cs typeface="Segoe UI" panose="020B0502040204020203" pitchFamily="34" charset="0"/>
              </a:rPr>
              <a:t>formato</a:t>
            </a:r>
            <a:r>
              <a:rPr lang="en-GB" sz="2800" b="1" dirty="0">
                <a:latin typeface="Barlow" panose="00000500000000000000" pitchFamily="2" charset="0"/>
                <a:ea typeface="Inter" panose="020B0604020202020204" charset="0"/>
                <a:cs typeface="Segoe UI" panose="020B0502040204020203" pitchFamily="34" charset="0"/>
              </a:rPr>
              <a:t> do </a:t>
            </a:r>
            <a:r>
              <a:rPr lang="en-GB" sz="2800" b="1" dirty="0" err="1">
                <a:latin typeface="Barlow" panose="00000500000000000000" pitchFamily="2" charset="0"/>
                <a:ea typeface="Inter" panose="020B0604020202020204" charset="0"/>
                <a:cs typeface="Segoe UI" panose="020B0502040204020203" pitchFamily="34" charset="0"/>
              </a:rPr>
              <a:t>objeto</a:t>
            </a:r>
            <a:endParaRPr lang="pt-BR" sz="2800" b="1" dirty="0">
              <a:latin typeface="Barlow" panose="00000500000000000000" pitchFamily="2" charset="0"/>
              <a:ea typeface="Inter" panose="020B0604020202020204" charset="0"/>
              <a:cs typeface="Segoe UI" panose="020B0502040204020203" pitchFamily="34" charset="0"/>
            </a:endParaRP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se o banco segue os princípios de </a:t>
            </a:r>
            <a:r>
              <a:rPr lang="pt-BR" sz="2800" b="1" i="1" dirty="0" err="1">
                <a:latin typeface="Barlow" panose="00000500000000000000" pitchFamily="2" charset="0"/>
                <a:ea typeface="Inter" panose="020B0604020202020204" charset="0"/>
                <a:cs typeface="Segoe UI" panose="020B0502040204020203" pitchFamily="34" charset="0"/>
              </a:rPr>
              <a:t>tidy</a:t>
            </a:r>
            <a:r>
              <a:rPr lang="pt-BR" sz="2800" b="1" i="1" dirty="0">
                <a:latin typeface="Barlow" panose="00000500000000000000" pitchFamily="2" charset="0"/>
                <a:ea typeface="Inter" panose="020B0604020202020204" charset="0"/>
                <a:cs typeface="Segoe UI" panose="020B0502040204020203" pitchFamily="34" charset="0"/>
              </a:rPr>
              <a:t> data</a:t>
            </a:r>
          </a:p>
          <a:p>
            <a:pPr marL="971550" lvl="1" indent="-514350">
              <a:buClr>
                <a:srgbClr val="AD6237"/>
              </a:buClr>
              <a:buFont typeface="+mj-lt"/>
              <a:buAutoNum type="arabicPeriod"/>
            </a:pPr>
            <a:r>
              <a:rPr lang="pt-BR" sz="2600" dirty="0">
                <a:latin typeface="Barlow" panose="00000500000000000000" pitchFamily="2" charset="0"/>
                <a:ea typeface="Inter" panose="020B0604020202020204" charset="0"/>
                <a:cs typeface="Segoe UI" panose="020B0502040204020203" pitchFamily="34" charset="0"/>
              </a:rPr>
              <a:t>Cada coluna é uma variável; Cada linha é uma observação; Cada célula representa apenas um valor</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nome das variáveis e ajustar os nomes (se necessário)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Verificar quantidade de variáveis por instrumento</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tipos das variáveis/colunas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Checar dados faltantes</a:t>
            </a:r>
          </a:p>
          <a:p>
            <a:pPr marL="514350" indent="-514350">
              <a:buClr>
                <a:srgbClr val="AD6237"/>
              </a:buClr>
              <a:buFont typeface="+mj-lt"/>
              <a:buAutoNum type="arabicPeriod"/>
            </a:pPr>
            <a:r>
              <a:rPr lang="pt-BR" sz="2800" dirty="0">
                <a:latin typeface="Barlow" panose="00000500000000000000" pitchFamily="2" charset="0"/>
                <a:ea typeface="Inter" panose="020B0604020202020204" charset="0"/>
                <a:cs typeface="Segoe UI" panose="020B0502040204020203" pitchFamily="34" charset="0"/>
              </a:rPr>
              <a:t>Criar variável de identificação (se necessário)</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Verificar observações/linhas duplicadas </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respostas descuidadas</a:t>
            </a:r>
          </a:p>
          <a:p>
            <a:pPr marL="514350" indent="-514350">
              <a:buClr>
                <a:srgbClr val="AD6237"/>
              </a:buClr>
              <a:buFont typeface="+mj-lt"/>
              <a:buAutoNum type="arabicPeriod"/>
            </a:pPr>
            <a:r>
              <a:rPr lang="pt-BR" sz="2800" b="1" dirty="0">
                <a:latin typeface="Barlow" panose="00000500000000000000" pitchFamily="2" charset="0"/>
                <a:ea typeface="Inter" panose="020B0604020202020204" charset="0"/>
                <a:cs typeface="Segoe UI" panose="020B0502040204020203" pitchFamily="34" charset="0"/>
              </a:rPr>
              <a:t>Checar dados socioeconômicos relevantes que atendam critérios de amostragem (e.g. idade mínima ou máxima)</a:t>
            </a:r>
          </a:p>
          <a:p>
            <a:pPr marL="514350" indent="-514350">
              <a:buClr>
                <a:srgbClr val="AD6237"/>
              </a:buClr>
              <a:buFont typeface="+mj-lt"/>
              <a:buAutoNum type="arabicPeriod"/>
            </a:pPr>
            <a:r>
              <a:rPr lang="pt-BR" sz="2800" b="1" dirty="0">
                <a:solidFill>
                  <a:srgbClr val="AD6237"/>
                </a:solidFill>
                <a:latin typeface="Barlow" panose="00000500000000000000" pitchFamily="2" charset="0"/>
                <a:ea typeface="Inter" panose="020B0604020202020204" charset="0"/>
                <a:cs typeface="Segoe UI" panose="020B0502040204020203" pitchFamily="34" charset="0"/>
              </a:rPr>
              <a:t>Salvar o objeto final em RDA ou RDS</a:t>
            </a:r>
          </a:p>
          <a:p>
            <a:pPr marL="457200" indent="-457200">
              <a:buClr>
                <a:srgbClr val="AD6237"/>
              </a:buClr>
              <a:buFont typeface="+mj-lt"/>
              <a:buAutoNum type="arabicPeriod"/>
            </a:pPr>
            <a:endParaRPr lang="pt-BR" sz="2400"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pt-BR" sz="2400" i="1" dirty="0">
              <a:latin typeface="Barlow" panose="00000500000000000000" pitchFamily="2"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en-GB" sz="2400" i="1" dirty="0">
              <a:latin typeface="Barlow" panose="00000500000000000000" pitchFamily="2" charset="0"/>
              <a:ea typeface="Inter" panose="020B0604020202020204" charset="0"/>
              <a:cs typeface="Segoe UI" panose="020B0502040204020203" pitchFamily="34" charset="0"/>
            </a:endParaRPr>
          </a:p>
        </p:txBody>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Corrigir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erros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estruturais</a:t>
            </a:r>
            <a:r>
              <a:rPr lang="en-GB" sz="2800" i="1">
                <a:latin typeface="Barlow" panose="00000500000000000000" pitchFamily="2" charset="0"/>
                <a:ea typeface="Inter" panose="020B0604020202020204" charset="0"/>
                <a:cs typeface="Segoe UI" panose="020B0502040204020203" pitchFamily="34" charset="0"/>
              </a:rPr>
              <a:t> do banco de dados e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integridade</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no </a:t>
            </a:r>
            <a:r>
              <a:rPr lang="en-GB" sz="2800" i="1" err="1">
                <a:latin typeface="Barlow" panose="00000500000000000000" pitchFamily="2" charset="0"/>
                <a:ea typeface="Inter" panose="020B0604020202020204" charset="0"/>
                <a:cs typeface="Segoe UI" panose="020B0502040204020203" pitchFamily="34" charset="0"/>
              </a:rPr>
              <a:t>objeto</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data_raw</a:t>
            </a:r>
            <a:endParaRPr lang="pt-BR" sz="2800" i="1">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129921847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Checando a integridade dos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Salvar</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o banco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em</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RDS</a:t>
            </a:r>
            <a:endParaRPr lang="pt-BR" sz="4000" i="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4" name="Retângulo 13"/>
          <p:cNvSpPr/>
          <p:nvPr/>
        </p:nvSpPr>
        <p:spPr>
          <a:xfrm>
            <a:off x="1046470" y="3598885"/>
            <a:ext cx="7868929" cy="1077218"/>
          </a:xfrm>
          <a:prstGeom prst="rect">
            <a:avLst/>
          </a:prstGeom>
        </p:spPr>
        <p:txBody>
          <a:bodyPr wrap="square">
            <a:spAutoFit/>
          </a:bodyPr>
          <a:lstStyle/>
          <a:p>
            <a:pPr marL="457200" indent="-457200">
              <a:buClr>
                <a:srgbClr val="AD6237"/>
              </a:buClr>
              <a:buFont typeface="Arial" panose="020B0604020202020204" pitchFamily="34" charset="0"/>
              <a:buChar char="•"/>
            </a:pPr>
            <a:r>
              <a:rPr lang="pt-BR" sz="3200" dirty="0">
                <a:latin typeface="Barlow" panose="00000500000000000000" pitchFamily="2" charset="0"/>
                <a:ea typeface="Inter" panose="020B0604020202020204" charset="0"/>
                <a:cs typeface="Segoe UI" panose="020B0502040204020203" pitchFamily="34" charset="0"/>
              </a:rPr>
              <a:t>Banco de dados a ser salvo</a:t>
            </a:r>
          </a:p>
          <a:p>
            <a:pPr marL="914400" lvl="1" indent="-457200">
              <a:buClr>
                <a:srgbClr val="AD6237"/>
              </a:buClr>
              <a:buFont typeface="Arial" panose="020B0604020202020204" pitchFamily="34" charset="0"/>
              <a:buChar char="•"/>
            </a:pPr>
            <a:r>
              <a:rPr lang="pt-BR" sz="3200" dirty="0">
                <a:latin typeface="Barlow" panose="00000500000000000000" pitchFamily="2" charset="0"/>
                <a:ea typeface="Inter" panose="020B0604020202020204" charset="0"/>
                <a:cs typeface="Segoe UI" panose="020B0502040204020203" pitchFamily="34" charset="0"/>
              </a:rPr>
              <a:t>64 variáveis e 2338 observações</a:t>
            </a:r>
            <a:endParaRPr lang="en-GB" sz="3200" dirty="0">
              <a:latin typeface="Barlow" panose="00000500000000000000" pitchFamily="2" charset="0"/>
              <a:ea typeface="Inter" panose="020B0604020202020204" charset="0"/>
              <a:cs typeface="Segoe UI" panose="020B0502040204020203" pitchFamily="34" charset="0"/>
            </a:endParaRPr>
          </a:p>
        </p:txBody>
      </p:sp>
      <p:sp>
        <p:nvSpPr>
          <p:cNvPr id="16"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Checando</a:t>
            </a:r>
            <a:r>
              <a:rPr lang="en-US" sz="2000" spc="600">
                <a:solidFill>
                  <a:srgbClr val="000000"/>
                </a:solidFill>
                <a:latin typeface="Inter"/>
              </a:rPr>
              <a:t> a </a:t>
            </a:r>
            <a:r>
              <a:rPr lang="en-US" sz="2000" spc="600" err="1">
                <a:solidFill>
                  <a:srgbClr val="000000"/>
                </a:solidFill>
                <a:latin typeface="Inter"/>
              </a:rPr>
              <a:t>integridade</a:t>
            </a:r>
            <a:r>
              <a:rPr lang="en-US" sz="2000" spc="600">
                <a:solidFill>
                  <a:srgbClr val="000000"/>
                </a:solidFill>
                <a:latin typeface="Inter"/>
              </a:rPr>
              <a:t> dos dados</a:t>
            </a:r>
          </a:p>
        </p:txBody>
      </p:sp>
      <p:sp>
        <p:nvSpPr>
          <p:cNvPr id="18" name="Retângulo 17"/>
          <p:cNvSpPr/>
          <p:nvPr/>
        </p:nvSpPr>
        <p:spPr>
          <a:xfrm>
            <a:off x="1028700" y="4984672"/>
            <a:ext cx="16116300" cy="3539430"/>
          </a:xfrm>
          <a:prstGeom prst="rect">
            <a:avLst/>
          </a:prstGeom>
        </p:spPr>
        <p:txBody>
          <a:bodyPr wrap="square">
            <a:spAutoFit/>
          </a:bodyPr>
          <a:lstStyle/>
          <a:p>
            <a:pPr marL="457200" indent="-457200">
              <a:buClr>
                <a:srgbClr val="AD6237"/>
              </a:buClr>
              <a:buFont typeface="Arial" panose="020B0604020202020204" pitchFamily="34" charset="0"/>
              <a:buChar char="•"/>
            </a:pPr>
            <a:r>
              <a:rPr lang="pt-BR" sz="3200" b="1">
                <a:latin typeface="Barlow" panose="00000500000000000000" pitchFamily="2" charset="0"/>
                <a:ea typeface="Inter" panose="020B0604020202020204" charset="0"/>
                <a:cs typeface="Segoe UI" panose="020B0502040204020203" pitchFamily="34" charset="0"/>
              </a:rPr>
              <a:t>Salvar o banco de dados para análises</a:t>
            </a:r>
          </a:p>
          <a:p>
            <a:pPr marL="457200" indent="-457200">
              <a:buClr>
                <a:srgbClr val="AD6237"/>
              </a:buClr>
              <a:buFont typeface="Arial" panose="020B0604020202020204" pitchFamily="34" charset="0"/>
              <a:buChar char="•"/>
            </a:pPr>
            <a:r>
              <a:rPr lang="pt-BR" sz="3200">
                <a:latin typeface="Barlow" panose="00000500000000000000" pitchFamily="2" charset="0"/>
                <a:ea typeface="Inter" panose="020B0604020202020204" charset="0"/>
                <a:cs typeface="Segoe UI" panose="020B0502040204020203" pitchFamily="34" charset="0"/>
              </a:rPr>
              <a:t>       </a:t>
            </a:r>
            <a:r>
              <a:rPr lang="en-GB" sz="3200" err="1">
                <a:latin typeface="Barlow" panose="00000500000000000000" pitchFamily="2" charset="0"/>
                <a:ea typeface="Inter" panose="020B0604020202020204" charset="0"/>
                <a:cs typeface="Segoe UI" panose="020B0502040204020203" pitchFamily="34" charset="0"/>
              </a:rPr>
              <a:t>saveRDS</a:t>
            </a:r>
            <a:r>
              <a:rPr lang="en-GB" sz="3200">
                <a:latin typeface="Barlow" panose="00000500000000000000" pitchFamily="2" charset="0"/>
                <a:ea typeface="Inter" panose="020B0604020202020204" charset="0"/>
                <a:cs typeface="Segoe UI" panose="020B0502040204020203" pitchFamily="34" charset="0"/>
              </a:rPr>
              <a:t>(</a:t>
            </a:r>
            <a:r>
              <a:rPr lang="en-GB" sz="3200" err="1">
                <a:latin typeface="Barlow" panose="00000500000000000000" pitchFamily="2" charset="0"/>
                <a:ea typeface="Inter" panose="020B0604020202020204" charset="0"/>
                <a:cs typeface="Segoe UI" panose="020B0502040204020203" pitchFamily="34" charset="0"/>
              </a:rPr>
              <a:t>bd_mh_fake</a:t>
            </a:r>
            <a:r>
              <a:rPr lang="en-GB" sz="3200">
                <a:latin typeface="Barlow" panose="00000500000000000000" pitchFamily="2" charset="0"/>
                <a:ea typeface="Inter" panose="020B0604020202020204" charset="0"/>
                <a:cs typeface="Segoe UI" panose="020B0502040204020203" pitchFamily="34" charset="0"/>
              </a:rPr>
              <a:t>, "data/</a:t>
            </a:r>
            <a:r>
              <a:rPr lang="en-GB" sz="3200" err="1">
                <a:latin typeface="Barlow" panose="00000500000000000000" pitchFamily="2" charset="0"/>
                <a:ea typeface="Inter" panose="020B0604020202020204" charset="0"/>
                <a:cs typeface="Segoe UI" panose="020B0502040204020203" pitchFamily="34" charset="0"/>
              </a:rPr>
              <a:t>bd_mh_fake.RDS</a:t>
            </a:r>
            <a:r>
              <a:rPr lang="en-GB" sz="3200">
                <a:latin typeface="Barlow" panose="00000500000000000000" pitchFamily="2" charset="0"/>
                <a:ea typeface="Inter" panose="020B0604020202020204" charset="0"/>
                <a:cs typeface="Segoe UI" panose="020B0502040204020203" pitchFamily="34" charset="0"/>
              </a:rPr>
              <a:t>")</a:t>
            </a:r>
          </a:p>
          <a:p>
            <a:pPr marL="457200" indent="-457200">
              <a:buClr>
                <a:srgbClr val="AD6237"/>
              </a:buClr>
              <a:buFont typeface="Arial" panose="020B0604020202020204" pitchFamily="34" charset="0"/>
              <a:buChar char="•"/>
            </a:pPr>
            <a:endParaRPr lang="en-GB" sz="3200">
              <a:latin typeface="Barlow" panose="00000500000000000000" pitchFamily="2" charset="0"/>
              <a:ea typeface="Inter" panose="020B0604020202020204" charset="0"/>
              <a:cs typeface="Segoe UI" panose="020B0502040204020203" pitchFamily="34" charset="0"/>
            </a:endParaRPr>
          </a:p>
          <a:p>
            <a:pPr marL="457200" indent="-457200">
              <a:buClr>
                <a:srgbClr val="AD6237"/>
              </a:buClr>
              <a:buFont typeface="Arial" panose="020B0604020202020204" pitchFamily="34" charset="0"/>
              <a:buChar char="•"/>
            </a:pPr>
            <a:r>
              <a:rPr lang="en-GB" sz="3200" err="1">
                <a:latin typeface="Barlow" panose="00000500000000000000" pitchFamily="2" charset="0"/>
                <a:ea typeface="Inter" panose="020B0604020202020204" charset="0"/>
                <a:cs typeface="Segoe UI" panose="020B0502040204020203" pitchFamily="34" charset="0"/>
              </a:rPr>
              <a:t>Coloque</a:t>
            </a:r>
            <a:r>
              <a:rPr lang="en-GB" sz="3200">
                <a:latin typeface="Barlow" panose="00000500000000000000" pitchFamily="2" charset="0"/>
                <a:ea typeface="Inter" panose="020B0604020202020204" charset="0"/>
                <a:cs typeface="Segoe UI" panose="020B0502040204020203" pitchFamily="34" charset="0"/>
              </a:rPr>
              <a:t> o banco de dados </a:t>
            </a:r>
            <a:r>
              <a:rPr lang="en-GB" sz="3200" err="1">
                <a:latin typeface="Barlow" panose="00000500000000000000" pitchFamily="2" charset="0"/>
                <a:ea typeface="Inter" panose="020B0604020202020204" charset="0"/>
                <a:cs typeface="Segoe UI" panose="020B0502040204020203" pitchFamily="34" charset="0"/>
              </a:rPr>
              <a:t>na</a:t>
            </a:r>
            <a:r>
              <a:rPr lang="en-GB" sz="3200">
                <a:latin typeface="Barlow" panose="00000500000000000000" pitchFamily="2" charset="0"/>
                <a:ea typeface="Inter" panose="020B0604020202020204" charset="0"/>
                <a:cs typeface="Segoe UI" panose="020B0502040204020203" pitchFamily="34" charset="0"/>
              </a:rPr>
              <a:t> pasta /data. </a:t>
            </a:r>
            <a:r>
              <a:rPr lang="en-GB" sz="3200" err="1">
                <a:latin typeface="Barlow" panose="00000500000000000000" pitchFamily="2" charset="0"/>
                <a:ea typeface="Inter" panose="020B0604020202020204" charset="0"/>
                <a:cs typeface="Segoe UI" panose="020B0502040204020203" pitchFamily="34" charset="0"/>
              </a:rPr>
              <a:t>Isso</a:t>
            </a:r>
            <a:r>
              <a:rPr lang="en-GB" sz="3200">
                <a:latin typeface="Barlow" panose="00000500000000000000" pitchFamily="2" charset="0"/>
                <a:ea typeface="Inter" panose="020B0604020202020204" charset="0"/>
                <a:cs typeface="Segoe UI" panose="020B0502040204020203" pitchFamily="34" charset="0"/>
              </a:rPr>
              <a:t> </a:t>
            </a:r>
            <a:r>
              <a:rPr lang="en-GB" sz="3200" err="1">
                <a:latin typeface="Barlow" panose="00000500000000000000" pitchFamily="2" charset="0"/>
                <a:ea typeface="Inter" panose="020B0604020202020204" charset="0"/>
                <a:cs typeface="Segoe UI" panose="020B0502040204020203" pitchFamily="34" charset="0"/>
              </a:rPr>
              <a:t>facilitará</a:t>
            </a:r>
            <a:r>
              <a:rPr lang="en-GB" sz="3200">
                <a:latin typeface="Barlow" panose="00000500000000000000" pitchFamily="2" charset="0"/>
                <a:ea typeface="Inter" panose="020B0604020202020204" charset="0"/>
                <a:cs typeface="Segoe UI" panose="020B0502040204020203" pitchFamily="34" charset="0"/>
              </a:rPr>
              <a:t> para que </a:t>
            </a:r>
            <a:r>
              <a:rPr lang="en-GB" sz="3200" err="1">
                <a:latin typeface="Barlow" panose="00000500000000000000" pitchFamily="2" charset="0"/>
                <a:ea typeface="Inter" panose="020B0604020202020204" charset="0"/>
                <a:cs typeface="Segoe UI" panose="020B0502040204020203" pitchFamily="34" charset="0"/>
              </a:rPr>
              <a:t>todos</a:t>
            </a:r>
            <a:r>
              <a:rPr lang="en-GB" sz="3200">
                <a:latin typeface="Barlow" panose="00000500000000000000" pitchFamily="2" charset="0"/>
                <a:ea typeface="Inter" panose="020B0604020202020204" charset="0"/>
                <a:cs typeface="Segoe UI" panose="020B0502040204020203" pitchFamily="34" charset="0"/>
              </a:rPr>
              <a:t> </a:t>
            </a:r>
            <a:r>
              <a:rPr lang="en-GB" sz="3200" err="1">
                <a:latin typeface="Barlow" panose="00000500000000000000" pitchFamily="2" charset="0"/>
                <a:ea typeface="Inter" panose="020B0604020202020204" charset="0"/>
                <a:cs typeface="Segoe UI" panose="020B0502040204020203" pitchFamily="34" charset="0"/>
              </a:rPr>
              <a:t>identifiquem</a:t>
            </a:r>
            <a:r>
              <a:rPr lang="en-GB" sz="3200">
                <a:latin typeface="Barlow" panose="00000500000000000000" pitchFamily="2" charset="0"/>
                <a:ea typeface="Inter" panose="020B0604020202020204" charset="0"/>
                <a:cs typeface="Segoe UI" panose="020B0502040204020203" pitchFamily="34" charset="0"/>
              </a:rPr>
              <a:t> </a:t>
            </a:r>
            <a:r>
              <a:rPr lang="en-GB" sz="3200" err="1">
                <a:latin typeface="Barlow" panose="00000500000000000000" pitchFamily="2" charset="0"/>
                <a:ea typeface="Inter" panose="020B0604020202020204" charset="0"/>
                <a:cs typeface="Segoe UI" panose="020B0502040204020203" pitchFamily="34" charset="0"/>
              </a:rPr>
              <a:t>onde</a:t>
            </a:r>
            <a:r>
              <a:rPr lang="en-GB" sz="3200">
                <a:latin typeface="Barlow" panose="00000500000000000000" pitchFamily="2" charset="0"/>
                <a:ea typeface="Inter" panose="020B0604020202020204" charset="0"/>
                <a:cs typeface="Segoe UI" panose="020B0502040204020203" pitchFamily="34" charset="0"/>
              </a:rPr>
              <a:t> </a:t>
            </a:r>
            <a:r>
              <a:rPr lang="en-GB" sz="3200" err="1">
                <a:latin typeface="Barlow" panose="00000500000000000000" pitchFamily="2" charset="0"/>
                <a:ea typeface="Inter" panose="020B0604020202020204" charset="0"/>
                <a:cs typeface="Segoe UI" panose="020B0502040204020203" pitchFamily="34" charset="0"/>
              </a:rPr>
              <a:t>está</a:t>
            </a:r>
            <a:r>
              <a:rPr lang="en-GB" sz="3200">
                <a:latin typeface="Barlow" panose="00000500000000000000" pitchFamily="2" charset="0"/>
                <a:ea typeface="Inter" panose="020B0604020202020204" charset="0"/>
                <a:cs typeface="Segoe UI" panose="020B0502040204020203" pitchFamily="34" charset="0"/>
              </a:rPr>
              <a:t> o banco de dados </a:t>
            </a:r>
            <a:r>
              <a:rPr lang="en-GB" sz="3200" err="1">
                <a:latin typeface="Barlow" panose="00000500000000000000" pitchFamily="2" charset="0"/>
                <a:ea typeface="Inter" panose="020B0604020202020204" charset="0"/>
                <a:cs typeface="Segoe UI" panose="020B0502040204020203" pitchFamily="34" charset="0"/>
              </a:rPr>
              <a:t>limpo</a:t>
            </a:r>
            <a:r>
              <a:rPr lang="en-GB" sz="3200">
                <a:latin typeface="Barlow" panose="00000500000000000000" pitchFamily="2" charset="0"/>
                <a:ea typeface="Inter" panose="020B0604020202020204" charset="0"/>
                <a:cs typeface="Segoe UI" panose="020B0502040204020203" pitchFamily="34" charset="0"/>
              </a:rPr>
              <a:t> e pronto para ser </a:t>
            </a:r>
            <a:r>
              <a:rPr lang="en-GB" sz="3200" err="1">
                <a:latin typeface="Barlow" panose="00000500000000000000" pitchFamily="2" charset="0"/>
                <a:ea typeface="Inter" panose="020B0604020202020204" charset="0"/>
                <a:cs typeface="Segoe UI" panose="020B0502040204020203" pitchFamily="34" charset="0"/>
              </a:rPr>
              <a:t>usado</a:t>
            </a:r>
            <a:r>
              <a:rPr lang="en-GB" sz="3200">
                <a:latin typeface="Barlow" panose="00000500000000000000" pitchFamily="2" charset="0"/>
                <a:ea typeface="Inter" panose="020B0604020202020204" charset="0"/>
                <a:cs typeface="Segoe UI" panose="020B0502040204020203" pitchFamily="34" charset="0"/>
              </a:rPr>
              <a:t>.</a:t>
            </a:r>
          </a:p>
          <a:p>
            <a:pPr marL="457200" indent="-457200">
              <a:buClr>
                <a:srgbClr val="AD6237"/>
              </a:buClr>
              <a:buFont typeface="Arial" panose="020B0604020202020204" pitchFamily="34" charset="0"/>
              <a:buChar char="•"/>
            </a:pPr>
            <a:endParaRPr lang="en-GB" sz="3200">
              <a:latin typeface="Barlow" panose="00000500000000000000" pitchFamily="2" charset="0"/>
              <a:ea typeface="Inter" panose="020B0604020202020204" charset="0"/>
              <a:cs typeface="Segoe UI" panose="020B0502040204020203" pitchFamily="34" charset="0"/>
            </a:endParaRPr>
          </a:p>
          <a:p>
            <a:pPr marL="457200" indent="-457200">
              <a:buClr>
                <a:srgbClr val="AD6237"/>
              </a:buClr>
              <a:buFont typeface="Arial" panose="020B0604020202020204" pitchFamily="34" charset="0"/>
              <a:buChar char="•"/>
            </a:pPr>
            <a:r>
              <a:rPr lang="en-GB" sz="3200" err="1">
                <a:latin typeface="Barlow" panose="00000500000000000000" pitchFamily="2" charset="0"/>
                <a:ea typeface="Inter" panose="020B0604020202020204" charset="0"/>
                <a:cs typeface="Segoe UI" panose="020B0502040204020203" pitchFamily="34" charset="0"/>
              </a:rPr>
              <a:t>Por</a:t>
            </a:r>
            <a:r>
              <a:rPr lang="en-GB" sz="3200">
                <a:latin typeface="Barlow" panose="00000500000000000000" pitchFamily="2" charset="0"/>
                <a:ea typeface="Inter" panose="020B0604020202020204" charset="0"/>
                <a:cs typeface="Segoe UI" panose="020B0502040204020203" pitchFamily="34" charset="0"/>
              </a:rPr>
              <a:t> </a:t>
            </a:r>
            <a:r>
              <a:rPr lang="en-GB" sz="3200" err="1">
                <a:latin typeface="Barlow" panose="00000500000000000000" pitchFamily="2" charset="0"/>
                <a:ea typeface="Inter" panose="020B0604020202020204" charset="0"/>
                <a:cs typeface="Segoe UI" panose="020B0502040204020203" pitchFamily="34" charset="0"/>
              </a:rPr>
              <a:t>fim</a:t>
            </a:r>
            <a:r>
              <a:rPr lang="en-GB" sz="3200">
                <a:latin typeface="Barlow" panose="00000500000000000000" pitchFamily="2" charset="0"/>
                <a:ea typeface="Inter" panose="020B0604020202020204" charset="0"/>
                <a:cs typeface="Segoe UI" panose="020B0502040204020203" pitchFamily="34" charset="0"/>
              </a:rPr>
              <a:t>, </a:t>
            </a:r>
            <a:r>
              <a:rPr lang="en-GB" sz="3200" err="1">
                <a:latin typeface="Barlow" panose="00000500000000000000" pitchFamily="2" charset="0"/>
                <a:ea typeface="Inter" panose="020B0604020202020204" charset="0"/>
                <a:cs typeface="Segoe UI" panose="020B0502040204020203" pitchFamily="34" charset="0"/>
              </a:rPr>
              <a:t>abra</a:t>
            </a:r>
            <a:r>
              <a:rPr lang="en-GB" sz="3200">
                <a:latin typeface="Barlow" panose="00000500000000000000" pitchFamily="2" charset="0"/>
                <a:ea typeface="Inter" panose="020B0604020202020204" charset="0"/>
                <a:cs typeface="Segoe UI" panose="020B0502040204020203" pitchFamily="34" charset="0"/>
              </a:rPr>
              <a:t> o script “1.rotinas-em-R-analises.R”, </a:t>
            </a:r>
            <a:r>
              <a:rPr lang="en-GB" sz="3200" err="1">
                <a:latin typeface="Barlow" panose="00000500000000000000" pitchFamily="2" charset="0"/>
                <a:ea typeface="Inter" panose="020B0604020202020204" charset="0"/>
                <a:cs typeface="Segoe UI" panose="020B0502040204020203" pitchFamily="34" charset="0"/>
              </a:rPr>
              <a:t>vamos</a:t>
            </a:r>
            <a:r>
              <a:rPr lang="en-GB" sz="3200">
                <a:latin typeface="Barlow" panose="00000500000000000000" pitchFamily="2" charset="0"/>
                <a:ea typeface="Inter" panose="020B0604020202020204" charset="0"/>
                <a:cs typeface="Segoe UI" panose="020B0502040204020203" pitchFamily="34" charset="0"/>
              </a:rPr>
              <a:t> </a:t>
            </a:r>
            <a:r>
              <a:rPr lang="en-GB" sz="3200" err="1">
                <a:latin typeface="Barlow" panose="00000500000000000000" pitchFamily="2" charset="0"/>
                <a:ea typeface="Inter" panose="020B0604020202020204" charset="0"/>
                <a:cs typeface="Segoe UI" panose="020B0502040204020203" pitchFamily="34" charset="0"/>
              </a:rPr>
              <a:t>continuar</a:t>
            </a:r>
            <a:r>
              <a:rPr lang="en-GB" sz="3200">
                <a:latin typeface="Barlow" panose="00000500000000000000" pitchFamily="2" charset="0"/>
                <a:ea typeface="Inter" panose="020B0604020202020204" charset="0"/>
                <a:cs typeface="Segoe UI" panose="020B0502040204020203" pitchFamily="34" charset="0"/>
              </a:rPr>
              <a:t> </a:t>
            </a:r>
            <a:r>
              <a:rPr lang="en-GB" sz="3200" err="1">
                <a:latin typeface="Barlow" panose="00000500000000000000" pitchFamily="2" charset="0"/>
                <a:ea typeface="Inter" panose="020B0604020202020204" charset="0"/>
                <a:cs typeface="Segoe UI" panose="020B0502040204020203" pitchFamily="34" charset="0"/>
              </a:rPr>
              <a:t>por</a:t>
            </a:r>
            <a:r>
              <a:rPr lang="en-GB" sz="3200">
                <a:latin typeface="Barlow" panose="00000500000000000000" pitchFamily="2" charset="0"/>
                <a:ea typeface="Inter" panose="020B0604020202020204" charset="0"/>
                <a:cs typeface="Segoe UI" panose="020B0502040204020203" pitchFamily="34" charset="0"/>
              </a:rPr>
              <a:t> </a:t>
            </a:r>
            <a:r>
              <a:rPr lang="en-GB" sz="3200" err="1">
                <a:latin typeface="Barlow" panose="00000500000000000000" pitchFamily="2" charset="0"/>
                <a:ea typeface="Inter" panose="020B0604020202020204" charset="0"/>
                <a:cs typeface="Segoe UI" panose="020B0502040204020203" pitchFamily="34" charset="0"/>
              </a:rPr>
              <a:t>lá</a:t>
            </a:r>
            <a:r>
              <a:rPr lang="en-GB" sz="3200">
                <a:latin typeface="Barlow" panose="00000500000000000000" pitchFamily="2" charset="0"/>
                <a:ea typeface="Inter" panose="020B0604020202020204" charset="0"/>
                <a:cs typeface="Segoe UI" panose="020B0502040204020203" pitchFamily="34" charset="0"/>
              </a:rPr>
              <a:t>!</a:t>
            </a:r>
          </a:p>
        </p:txBody>
      </p:sp>
    </p:spTree>
    <p:extLst>
      <p:ext uri="{BB962C8B-B14F-4D97-AF65-F5344CB8AC3E}">
        <p14:creationId xmlns:p14="http://schemas.microsoft.com/office/powerpoint/2010/main" val="26748800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571748" y="4000497"/>
            <a:ext cx="14192250" cy="1231106"/>
          </a:xfrm>
          <a:prstGeom prst="rect">
            <a:avLst/>
          </a:prstGeom>
        </p:spPr>
        <p:txBody>
          <a:bodyPr wrap="square" lIns="0" tIns="0" rIns="0" bIns="0" rtlCol="0" anchor="t">
            <a:spAutoFit/>
          </a:bodyPr>
          <a:lstStyle/>
          <a:p>
            <a:r>
              <a:rPr lang="en-US" sz="8000" dirty="0" err="1" smtClean="0">
                <a:solidFill>
                  <a:srgbClr val="000000"/>
                </a:solidFill>
                <a:latin typeface="Inter"/>
              </a:rPr>
              <a:t>Análises</a:t>
            </a:r>
            <a:r>
              <a:rPr lang="en-US" sz="8000" dirty="0" smtClean="0">
                <a:solidFill>
                  <a:srgbClr val="000000"/>
                </a:solidFill>
                <a:latin typeface="Inter"/>
              </a:rPr>
              <a:t> de dados </a:t>
            </a:r>
            <a:r>
              <a:rPr lang="en-US" sz="8000" dirty="0" err="1" smtClean="0">
                <a:solidFill>
                  <a:srgbClr val="000000"/>
                </a:solidFill>
                <a:latin typeface="Inter"/>
              </a:rPr>
              <a:t>em</a:t>
            </a:r>
            <a:r>
              <a:rPr lang="en-US" sz="8000" dirty="0" smtClean="0">
                <a:solidFill>
                  <a:srgbClr val="000000"/>
                </a:solidFill>
                <a:latin typeface="Inter"/>
              </a:rPr>
              <a:t> R</a:t>
            </a:r>
            <a:endParaRPr lang="en-US" sz="8000" dirty="0">
              <a:solidFill>
                <a:srgbClr val="000000"/>
              </a:solidFill>
              <a:latin typeface="Inter"/>
            </a:endParaRPr>
          </a:p>
        </p:txBody>
      </p:sp>
    </p:spTree>
    <p:extLst>
      <p:ext uri="{BB962C8B-B14F-4D97-AF65-F5344CB8AC3E}">
        <p14:creationId xmlns:p14="http://schemas.microsoft.com/office/powerpoint/2010/main" val="8215679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59073"/>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a:ln>
                  <a:noFill/>
                </a:ln>
                <a:solidFill>
                  <a:srgbClr val="000000"/>
                </a:solidFill>
                <a:effectLst/>
                <a:uLnTx/>
                <a:uFillTx/>
                <a:latin typeface="Inter"/>
                <a:ea typeface="+mn-ea"/>
                <a:cs typeface="+mn-cs"/>
              </a:rPr>
              <a:t>O que </a:t>
            </a:r>
            <a:r>
              <a:rPr kumimoji="0" lang="en-US" sz="2000" b="0" i="0" u="none" strike="noStrike" kern="1200" cap="none" spc="600" normalizeH="0" baseline="0" noProof="0" err="1">
                <a:ln>
                  <a:noFill/>
                </a:ln>
                <a:solidFill>
                  <a:srgbClr val="000000"/>
                </a:solidFill>
                <a:effectLst/>
                <a:uLnTx/>
                <a:uFillTx/>
                <a:latin typeface="Inter"/>
                <a:ea typeface="+mn-ea"/>
                <a:cs typeface="+mn-cs"/>
              </a:rPr>
              <a:t>são</a:t>
            </a:r>
            <a:r>
              <a:rPr kumimoji="0" lang="en-US" sz="2000" b="0" i="0" u="none" strike="noStrike" kern="1200" cap="none" spc="600" normalizeH="0" baseline="0" noProof="0">
                <a:ln>
                  <a:noFill/>
                </a:ln>
                <a:solidFill>
                  <a:srgbClr val="000000"/>
                </a:solidFill>
                <a:effectLst/>
                <a:uLnTx/>
                <a:uFillTx/>
                <a:latin typeface="Inter"/>
                <a:ea typeface="+mn-ea"/>
                <a:cs typeface="+mn-cs"/>
              </a:rPr>
              <a:t> </a:t>
            </a:r>
            <a:r>
              <a:rPr kumimoji="0" lang="en-US" sz="2000" b="0" i="0" u="none" strike="noStrike" kern="1200" cap="none" spc="600" normalizeH="0" baseline="0" noProof="0" err="1">
                <a:ln>
                  <a:noFill/>
                </a:ln>
                <a:solidFill>
                  <a:srgbClr val="000000"/>
                </a:solidFill>
                <a:effectLst/>
                <a:uLnTx/>
                <a:uFillTx/>
                <a:latin typeface="Inter"/>
                <a:ea typeface="+mn-ea"/>
                <a:cs typeface="+mn-cs"/>
              </a:rPr>
              <a:t>análises</a:t>
            </a:r>
            <a:r>
              <a:rPr kumimoji="0" lang="en-US" sz="2000" b="0" i="0" u="none" strike="noStrike" kern="1200" cap="none" spc="600" normalizeH="0" baseline="0" noProof="0">
                <a:ln>
                  <a:noFill/>
                </a:ln>
                <a:solidFill>
                  <a:srgbClr val="000000"/>
                </a:solidFill>
                <a:effectLst/>
                <a:uLnTx/>
                <a:uFillTx/>
                <a:latin typeface="Inter"/>
                <a:ea typeface="+mn-ea"/>
                <a:cs typeface="+mn-cs"/>
              </a:rPr>
              <a:t> </a:t>
            </a:r>
            <a:r>
              <a:rPr kumimoji="0" lang="en-US" sz="2000" b="0" i="0" u="none" strike="noStrike" kern="1200" cap="none" spc="600" normalizeH="0" baseline="0" noProof="0" err="1">
                <a:ln>
                  <a:noFill/>
                </a:ln>
                <a:solidFill>
                  <a:srgbClr val="000000"/>
                </a:solidFill>
                <a:effectLst/>
                <a:uLnTx/>
                <a:uFillTx/>
                <a:latin typeface="Inter"/>
                <a:ea typeface="+mn-ea"/>
                <a:cs typeface="+mn-cs"/>
              </a:rPr>
              <a:t>estatísticas</a:t>
            </a:r>
            <a:r>
              <a:rPr kumimoji="0" lang="en-US" sz="2000" b="0" i="0" u="none" strike="noStrike" kern="1200" cap="none" spc="600" normalizeH="0" baseline="0" noProof="0">
                <a:ln>
                  <a:noFill/>
                </a:ln>
                <a:solidFill>
                  <a:srgbClr val="000000"/>
                </a:solidFill>
                <a:effectLst/>
                <a:uLnTx/>
                <a:uFillTx/>
                <a:latin typeface="Inter"/>
                <a:ea typeface="+mn-ea"/>
                <a:cs typeface="+mn-cs"/>
              </a:rPr>
              <a:t>?</a:t>
            </a:r>
          </a:p>
        </p:txBody>
      </p:sp>
      <p:sp>
        <p:nvSpPr>
          <p:cNvPr id="8" name="Retângulo 7"/>
          <p:cNvSpPr/>
          <p:nvPr/>
        </p:nvSpPr>
        <p:spPr>
          <a:xfrm>
            <a:off x="1090012" y="1433534"/>
            <a:ext cx="10426252"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5400" b="1"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O que são análises estatísticas?</a:t>
            </a:r>
          </a:p>
        </p:txBody>
      </p:sp>
      <p:sp>
        <p:nvSpPr>
          <p:cNvPr id="9" name="Retângulo 8"/>
          <p:cNvSpPr/>
          <p:nvPr/>
        </p:nvSpPr>
        <p:spPr>
          <a:xfrm>
            <a:off x="1090012" y="2651276"/>
            <a:ext cx="16241486" cy="165513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3600" b="0"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Analisar dados envolve identificar uma problemática, coletar dados sobre ela, limpar os dados, analisar os dados e, então, interpretá-los.</a:t>
            </a:r>
            <a:endParaRPr kumimoji="0" lang="pt-BR" sz="3600" b="1"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endParaRPr>
          </a:p>
        </p:txBody>
      </p:sp>
      <p:sp>
        <p:nvSpPr>
          <p:cNvPr id="10" name="Retângulo 9"/>
          <p:cNvSpPr/>
          <p:nvPr/>
        </p:nvSpPr>
        <p:spPr>
          <a:xfrm>
            <a:off x="1090012" y="5203842"/>
            <a:ext cx="16588388" cy="323165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3400" b="1"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Análises descritivas: </a:t>
            </a:r>
            <a:r>
              <a:rPr kumimoji="0" lang="pt-BR" sz="3400" b="0"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nos contam o que aconteceu</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3400" b="1"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Análises diagnóstica: </a:t>
            </a:r>
            <a:r>
              <a:rPr kumimoji="0" lang="pt-BR" sz="3400" b="0"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nos contam como algo aconteceu (i.e., motivo)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3400" b="1"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Análises preditivas: </a:t>
            </a:r>
            <a:r>
              <a:rPr kumimoji="0" lang="pt-BR" sz="3400" b="0"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nos contam o que, possivelmente, irá acontecer no futuro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3400" b="1"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Análises prescritivas: </a:t>
            </a:r>
            <a:r>
              <a:rPr kumimoji="0" lang="pt-BR" sz="3400" b="0"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nos contam como agir.</a:t>
            </a:r>
          </a:p>
        </p:txBody>
      </p:sp>
      <p:sp>
        <p:nvSpPr>
          <p:cNvPr id="4" name="Retângulo 3"/>
          <p:cNvSpPr/>
          <p:nvPr/>
        </p:nvSpPr>
        <p:spPr>
          <a:xfrm>
            <a:off x="11897703" y="9310266"/>
            <a:ext cx="543379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Calibri"/>
                <a:ea typeface="+mn-ea"/>
                <a:cs typeface="+mn-cs"/>
              </a:rPr>
              <a:t>Fonte: https://www.coursera.org/articles/data-analytics</a:t>
            </a:r>
          </a:p>
        </p:txBody>
      </p:sp>
    </p:spTree>
    <p:extLst>
      <p:ext uri="{BB962C8B-B14F-4D97-AF65-F5344CB8AC3E}">
        <p14:creationId xmlns:p14="http://schemas.microsoft.com/office/powerpoint/2010/main" val="28827066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59073"/>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a:ln>
                  <a:noFill/>
                </a:ln>
                <a:solidFill>
                  <a:srgbClr val="000000"/>
                </a:solidFill>
                <a:effectLst/>
                <a:uLnTx/>
                <a:uFillTx/>
                <a:latin typeface="Inter"/>
                <a:ea typeface="+mn-ea"/>
                <a:cs typeface="+mn-cs"/>
              </a:rPr>
              <a:t>O que </a:t>
            </a:r>
            <a:r>
              <a:rPr kumimoji="0" lang="en-US" sz="2000" b="0" i="0" u="none" strike="noStrike" kern="1200" cap="none" spc="600" normalizeH="0" baseline="0" noProof="0" err="1">
                <a:ln>
                  <a:noFill/>
                </a:ln>
                <a:solidFill>
                  <a:srgbClr val="000000"/>
                </a:solidFill>
                <a:effectLst/>
                <a:uLnTx/>
                <a:uFillTx/>
                <a:latin typeface="Inter"/>
                <a:ea typeface="+mn-ea"/>
                <a:cs typeface="+mn-cs"/>
              </a:rPr>
              <a:t>são</a:t>
            </a:r>
            <a:r>
              <a:rPr kumimoji="0" lang="en-US" sz="2000" b="0" i="0" u="none" strike="noStrike" kern="1200" cap="none" spc="600" normalizeH="0" baseline="0" noProof="0">
                <a:ln>
                  <a:noFill/>
                </a:ln>
                <a:solidFill>
                  <a:srgbClr val="000000"/>
                </a:solidFill>
                <a:effectLst/>
                <a:uLnTx/>
                <a:uFillTx/>
                <a:latin typeface="Inter"/>
                <a:ea typeface="+mn-ea"/>
                <a:cs typeface="+mn-cs"/>
              </a:rPr>
              <a:t> </a:t>
            </a:r>
            <a:r>
              <a:rPr kumimoji="0" lang="en-US" sz="2000" b="0" i="0" u="none" strike="noStrike" kern="1200" cap="none" spc="600" normalizeH="0" baseline="0" noProof="0" err="1">
                <a:ln>
                  <a:noFill/>
                </a:ln>
                <a:solidFill>
                  <a:srgbClr val="000000"/>
                </a:solidFill>
                <a:effectLst/>
                <a:uLnTx/>
                <a:uFillTx/>
                <a:latin typeface="Inter"/>
                <a:ea typeface="+mn-ea"/>
                <a:cs typeface="+mn-cs"/>
              </a:rPr>
              <a:t>análises</a:t>
            </a:r>
            <a:r>
              <a:rPr kumimoji="0" lang="en-US" sz="2000" b="0" i="0" u="none" strike="noStrike" kern="1200" cap="none" spc="600" normalizeH="0" baseline="0" noProof="0">
                <a:ln>
                  <a:noFill/>
                </a:ln>
                <a:solidFill>
                  <a:srgbClr val="000000"/>
                </a:solidFill>
                <a:effectLst/>
                <a:uLnTx/>
                <a:uFillTx/>
                <a:latin typeface="Inter"/>
                <a:ea typeface="+mn-ea"/>
                <a:cs typeface="+mn-cs"/>
              </a:rPr>
              <a:t> </a:t>
            </a:r>
            <a:r>
              <a:rPr kumimoji="0" lang="en-US" sz="2000" b="0" i="0" u="none" strike="noStrike" kern="1200" cap="none" spc="600" normalizeH="0" baseline="0" noProof="0" err="1">
                <a:ln>
                  <a:noFill/>
                </a:ln>
                <a:solidFill>
                  <a:srgbClr val="000000"/>
                </a:solidFill>
                <a:effectLst/>
                <a:uLnTx/>
                <a:uFillTx/>
                <a:latin typeface="Inter"/>
                <a:ea typeface="+mn-ea"/>
                <a:cs typeface="+mn-cs"/>
              </a:rPr>
              <a:t>estatísticas</a:t>
            </a:r>
            <a:r>
              <a:rPr kumimoji="0" lang="en-US" sz="2000" b="0" i="0" u="none" strike="noStrike" kern="1200" cap="none" spc="600" normalizeH="0" baseline="0" noProof="0">
                <a:ln>
                  <a:noFill/>
                </a:ln>
                <a:solidFill>
                  <a:srgbClr val="000000"/>
                </a:solidFill>
                <a:effectLst/>
                <a:uLnTx/>
                <a:uFillTx/>
                <a:latin typeface="Inter"/>
                <a:ea typeface="+mn-ea"/>
                <a:cs typeface="+mn-cs"/>
              </a:rPr>
              <a:t>?</a:t>
            </a:r>
          </a:p>
        </p:txBody>
      </p:sp>
      <p:sp>
        <p:nvSpPr>
          <p:cNvPr id="8" name="Retângulo 7"/>
          <p:cNvSpPr/>
          <p:nvPr/>
        </p:nvSpPr>
        <p:spPr>
          <a:xfrm>
            <a:off x="1090012" y="1433534"/>
            <a:ext cx="10426252"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5400" b="1"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O que são análises estatísticas?</a:t>
            </a:r>
          </a:p>
        </p:txBody>
      </p:sp>
      <p:sp>
        <p:nvSpPr>
          <p:cNvPr id="9" name="Retângulo 8"/>
          <p:cNvSpPr/>
          <p:nvPr/>
        </p:nvSpPr>
        <p:spPr>
          <a:xfrm>
            <a:off x="1090012" y="2651276"/>
            <a:ext cx="16241486" cy="165513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3600" b="0"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rPr>
              <a:t>Analisar dados envolve identificar uma problemática, coletar dados sobre ela, limpar os dados, analisar os dados e, então, interpretá-los.</a:t>
            </a:r>
            <a:endParaRPr kumimoji="0" lang="pt-BR" sz="3600" b="1" i="0" u="none" strike="noStrike" kern="1200" cap="none" spc="0" normalizeH="0" baseline="0" noProof="0">
              <a:ln>
                <a:noFill/>
              </a:ln>
              <a:solidFill>
                <a:prstClr val="black"/>
              </a:solidFill>
              <a:effectLst/>
              <a:uLnTx/>
              <a:uFillTx/>
              <a:latin typeface="Inter" panose="020B0604020202020204" charset="0"/>
              <a:ea typeface="Inter" panose="020B0604020202020204" charset="0"/>
              <a:cs typeface="+mn-cs"/>
            </a:endParaRPr>
          </a:p>
        </p:txBody>
      </p:sp>
      <p:sp>
        <p:nvSpPr>
          <p:cNvPr id="10" name="Retângulo 9"/>
          <p:cNvSpPr/>
          <p:nvPr/>
        </p:nvSpPr>
        <p:spPr>
          <a:xfrm>
            <a:off x="1090012" y="5203842"/>
            <a:ext cx="16588388" cy="313797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3400" b="1"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mn-cs"/>
              </a:rPr>
              <a:t>Análises descritivas: nos contam o que aconteceu</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3400" b="1"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mn-cs"/>
              </a:rPr>
              <a:t>Análises diagnóstica: nos contam como algo aconteceu (i.e., motivo)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3400" b="1"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Análises preditivas: </a:t>
            </a:r>
            <a:r>
              <a:rPr kumimoji="0" lang="pt-BR" sz="3400" b="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nos contam o que, possivelmente, irá acontecer no futuro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3400" b="1"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Análises prescritivas: </a:t>
            </a:r>
            <a:r>
              <a:rPr kumimoji="0" lang="pt-BR" sz="3400" b="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nos contam como agir.</a:t>
            </a:r>
          </a:p>
        </p:txBody>
      </p:sp>
      <p:sp>
        <p:nvSpPr>
          <p:cNvPr id="4" name="Retângulo 3"/>
          <p:cNvSpPr/>
          <p:nvPr/>
        </p:nvSpPr>
        <p:spPr>
          <a:xfrm>
            <a:off x="11897703" y="9354478"/>
            <a:ext cx="543379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black"/>
                </a:solidFill>
                <a:effectLst/>
                <a:uLnTx/>
                <a:uFillTx/>
                <a:latin typeface="Calibri"/>
                <a:ea typeface="+mn-ea"/>
                <a:cs typeface="+mn-cs"/>
              </a:rPr>
              <a:t>Fonte: https://www.coursera.org/articles/data-analytics</a:t>
            </a:r>
          </a:p>
        </p:txBody>
      </p:sp>
    </p:spTree>
    <p:extLst>
      <p:ext uri="{BB962C8B-B14F-4D97-AF65-F5344CB8AC3E}">
        <p14:creationId xmlns:p14="http://schemas.microsoft.com/office/powerpoint/2010/main" val="31165367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571748" y="4000497"/>
            <a:ext cx="14192250" cy="1846659"/>
          </a:xfrm>
          <a:prstGeom prst="rect">
            <a:avLst/>
          </a:prstGeom>
        </p:spPr>
        <p:txBody>
          <a:bodyPr wrap="square" lIns="0" tIns="0" rIns="0" bIns="0" rtlCol="0" anchor="t">
            <a:spAutoFit/>
          </a:bodyPr>
          <a:lstStyle/>
          <a:p>
            <a:r>
              <a:rPr lang="en-US" sz="8000" dirty="0" err="1">
                <a:solidFill>
                  <a:srgbClr val="000000"/>
                </a:solidFill>
                <a:latin typeface="Inter"/>
              </a:rPr>
              <a:t>Manipulação</a:t>
            </a:r>
            <a:r>
              <a:rPr lang="en-US" sz="8000" dirty="0">
                <a:solidFill>
                  <a:srgbClr val="000000"/>
                </a:solidFill>
                <a:latin typeface="Inter"/>
              </a:rPr>
              <a:t> de dados </a:t>
            </a:r>
            <a:r>
              <a:rPr lang="en-US" sz="8000" dirty="0" err="1">
                <a:solidFill>
                  <a:srgbClr val="000000"/>
                </a:solidFill>
                <a:latin typeface="Inter"/>
              </a:rPr>
              <a:t>em</a:t>
            </a:r>
            <a:r>
              <a:rPr lang="en-US" sz="8000" dirty="0">
                <a:solidFill>
                  <a:srgbClr val="000000"/>
                </a:solidFill>
                <a:latin typeface="Inter"/>
              </a:rPr>
              <a:t> R</a:t>
            </a:r>
          </a:p>
          <a:p>
            <a:r>
              <a:rPr lang="en-US" sz="4000" dirty="0" err="1">
                <a:solidFill>
                  <a:srgbClr val="000000"/>
                </a:solidFill>
                <a:latin typeface="Inter"/>
              </a:rPr>
              <a:t>Análise</a:t>
            </a:r>
            <a:r>
              <a:rPr lang="en-US" sz="4000" dirty="0">
                <a:solidFill>
                  <a:srgbClr val="000000"/>
                </a:solidFill>
                <a:latin typeface="Inter"/>
              </a:rPr>
              <a:t> de dados </a:t>
            </a:r>
            <a:r>
              <a:rPr lang="en-US" sz="4000" dirty="0" err="1" smtClean="0">
                <a:solidFill>
                  <a:srgbClr val="000000"/>
                </a:solidFill>
                <a:latin typeface="Inter"/>
              </a:rPr>
              <a:t>descritivos</a:t>
            </a:r>
            <a:endParaRPr lang="en-US" sz="4000" dirty="0">
              <a:solidFill>
                <a:srgbClr val="000000"/>
              </a:solidFill>
              <a:latin typeface="Inter"/>
            </a:endParaRPr>
          </a:p>
        </p:txBody>
      </p:sp>
    </p:spTree>
    <p:extLst>
      <p:ext uri="{BB962C8B-B14F-4D97-AF65-F5344CB8AC3E}">
        <p14:creationId xmlns:p14="http://schemas.microsoft.com/office/powerpoint/2010/main" val="28218983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3" name="Retângulo 2"/>
          <p:cNvSpPr/>
          <p:nvPr/>
        </p:nvSpPr>
        <p:spPr>
          <a:xfrm>
            <a:off x="11956373" y="9334633"/>
            <a:ext cx="5302927" cy="369332"/>
          </a:xfrm>
          <a:prstGeom prst="rect">
            <a:avLst/>
          </a:prstGeom>
        </p:spPr>
        <p:txBody>
          <a:bodyPr wrap="none">
            <a:spAutoFit/>
          </a:bodyPr>
          <a:lstStyle/>
          <a:p>
            <a:r>
              <a:rPr lang="pt-BR" dirty="0"/>
              <a:t>https://online.hbs.edu/blog/post/descriptive-analytics</a:t>
            </a:r>
          </a:p>
        </p:txBody>
      </p:sp>
      <p:sp>
        <p:nvSpPr>
          <p:cNvPr id="8" name="Retângulo 7"/>
          <p:cNvSpPr/>
          <p:nvPr/>
        </p:nvSpPr>
        <p:spPr>
          <a:xfrm>
            <a:off x="1090012" y="1433534"/>
            <a:ext cx="10254730" cy="923330"/>
          </a:xfrm>
          <a:prstGeom prst="rect">
            <a:avLst/>
          </a:prstGeom>
        </p:spPr>
        <p:txBody>
          <a:bodyPr wrap="none">
            <a:spAutoFit/>
          </a:bodyPr>
          <a:lstStyle/>
          <a:p>
            <a:r>
              <a:rPr lang="pt-BR" sz="5400" b="1" dirty="0">
                <a:latin typeface="Inter" panose="020B0604020202020204" charset="0"/>
                <a:ea typeface="Inter" panose="020B0604020202020204" charset="0"/>
              </a:rPr>
              <a:t>O que são análises descritivas?</a:t>
            </a:r>
          </a:p>
        </p:txBody>
      </p:sp>
      <p:sp>
        <p:nvSpPr>
          <p:cNvPr id="9" name="Retângulo 8"/>
          <p:cNvSpPr/>
          <p:nvPr/>
        </p:nvSpPr>
        <p:spPr>
          <a:xfrm>
            <a:off x="1035584" y="2861810"/>
            <a:ext cx="16241486" cy="4708981"/>
          </a:xfrm>
          <a:prstGeom prst="rect">
            <a:avLst/>
          </a:prstGeom>
        </p:spPr>
        <p:txBody>
          <a:bodyPr wrap="square">
            <a:spAutoFit/>
          </a:bodyPr>
          <a:lstStyle/>
          <a:p>
            <a:pPr marL="571500" indent="-571500">
              <a:lnSpc>
                <a:spcPct val="150000"/>
              </a:lnSpc>
              <a:buFont typeface="Arial" panose="020B0604020202020204" pitchFamily="34" charset="0"/>
              <a:buChar char="•"/>
            </a:pPr>
            <a:r>
              <a:rPr lang="pt-BR" sz="4000" b="1" dirty="0">
                <a:solidFill>
                  <a:srgbClr val="AD6237"/>
                </a:solidFill>
                <a:latin typeface="Inter" panose="020B0604020202020204" charset="0"/>
                <a:ea typeface="Inter" panose="020B0604020202020204" charset="0"/>
              </a:rPr>
              <a:t>Pergunta: </a:t>
            </a:r>
            <a:r>
              <a:rPr lang="pt-BR" sz="4000" dirty="0">
                <a:latin typeface="Inter" panose="020B0604020202020204" charset="0"/>
                <a:ea typeface="Inter" panose="020B0604020202020204" charset="0"/>
              </a:rPr>
              <a:t>O que aconteceu?</a:t>
            </a:r>
          </a:p>
          <a:p>
            <a:pPr marL="571500" indent="-571500">
              <a:lnSpc>
                <a:spcPct val="150000"/>
              </a:lnSpc>
              <a:buFont typeface="Arial" panose="020B0604020202020204" pitchFamily="34" charset="0"/>
              <a:buChar char="•"/>
            </a:pPr>
            <a:r>
              <a:rPr lang="pt-BR" sz="4000" b="1" dirty="0">
                <a:solidFill>
                  <a:srgbClr val="868668"/>
                </a:solidFill>
                <a:latin typeface="Inter" panose="020B0604020202020204" charset="0"/>
                <a:ea typeface="Inter" panose="020B0604020202020204" charset="0"/>
              </a:rPr>
              <a:t>Conceito</a:t>
            </a:r>
            <a:r>
              <a:rPr lang="pt-BR" sz="4000" dirty="0">
                <a:latin typeface="Inter" panose="020B0604020202020204" charset="0"/>
                <a:ea typeface="Inter" panose="020B0604020202020204" charset="0"/>
              </a:rPr>
              <a:t>: É a análise de dados históricos ou atuais para identificar tendências ou relações</a:t>
            </a:r>
          </a:p>
          <a:p>
            <a:pPr marL="571500" indent="-571500">
              <a:lnSpc>
                <a:spcPct val="150000"/>
              </a:lnSpc>
              <a:buFont typeface="Arial" panose="020B0604020202020204" pitchFamily="34" charset="0"/>
              <a:buChar char="•"/>
            </a:pPr>
            <a:r>
              <a:rPr lang="pt-BR" sz="4000" b="1" dirty="0">
                <a:solidFill>
                  <a:srgbClr val="C6A28D"/>
                </a:solidFill>
                <a:latin typeface="Inter" panose="020B0604020202020204" charset="0"/>
                <a:ea typeface="Inter" panose="020B0604020202020204" charset="0"/>
              </a:rPr>
              <a:t>Aplicação: </a:t>
            </a:r>
            <a:r>
              <a:rPr lang="pt-BR" sz="4000" dirty="0">
                <a:latin typeface="Inter" panose="020B0604020202020204" charset="0"/>
                <a:ea typeface="Inter" panose="020B0604020202020204" charset="0"/>
              </a:rPr>
              <a:t>comunicar um cenário atual, comunicar mudanças ao longo do tempo, orientar um processo de tomada de decisão.</a:t>
            </a:r>
          </a:p>
        </p:txBody>
      </p:sp>
    </p:spTree>
    <p:extLst>
      <p:ext uri="{BB962C8B-B14F-4D97-AF65-F5344CB8AC3E}">
        <p14:creationId xmlns:p14="http://schemas.microsoft.com/office/powerpoint/2010/main" val="380658692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035584" y="2823594"/>
            <a:ext cx="16294608" cy="6931152"/>
          </a:xfrm>
        </p:spPr>
        <p:txBody>
          <a:bodyPr>
            <a:normAutofit/>
          </a:bodyPr>
          <a:lstStyle/>
          <a:p>
            <a:pPr marL="0" indent="0">
              <a:buNone/>
            </a:pPr>
            <a:r>
              <a:rPr lang="pt-BR" sz="2700" b="1" dirty="0">
                <a:latin typeface="Segoe UI" panose="020B0502040204020203" pitchFamily="34" charset="0"/>
                <a:cs typeface="Segoe UI" panose="020B0502040204020203" pitchFamily="34" charset="0"/>
              </a:rPr>
              <a:t>Média</a:t>
            </a:r>
          </a:p>
          <a:p>
            <a:pPr marL="0" indent="0">
              <a:buNone/>
            </a:pPr>
            <a:r>
              <a:rPr lang="en-US" sz="2400" dirty="0" err="1">
                <a:latin typeface="Inter" panose="020B0604020202020204" charset="0"/>
                <a:ea typeface="Inter" panose="020B0604020202020204" charset="0"/>
                <a:cs typeface="Segoe UI" panose="020B0502040204020203" pitchFamily="34" charset="0"/>
              </a:rPr>
              <a:t>Representa</a:t>
            </a:r>
            <a:r>
              <a:rPr lang="en-US" sz="2400" dirty="0">
                <a:latin typeface="Inter" panose="020B0604020202020204" charset="0"/>
                <a:ea typeface="Inter" panose="020B0604020202020204" charset="0"/>
                <a:cs typeface="Segoe UI" panose="020B0502040204020203" pitchFamily="34" charset="0"/>
              </a:rPr>
              <a:t> o valor </a:t>
            </a:r>
            <a:r>
              <a:rPr lang="en-US" sz="2400" dirty="0" err="1">
                <a:latin typeface="Inter" panose="020B0604020202020204" charset="0"/>
                <a:ea typeface="Inter" panose="020B0604020202020204" charset="0"/>
                <a:cs typeface="Segoe UI" panose="020B0502040204020203" pitchFamily="34" charset="0"/>
              </a:rPr>
              <a:t>derivado</a:t>
            </a:r>
            <a:r>
              <a:rPr lang="en-US" sz="2400" dirty="0">
                <a:latin typeface="Inter" panose="020B0604020202020204" charset="0"/>
                <a:ea typeface="Inter" panose="020B0604020202020204" charset="0"/>
                <a:cs typeface="Segoe UI" panose="020B0502040204020203" pitchFamily="34" charset="0"/>
              </a:rPr>
              <a:t> do </a:t>
            </a:r>
            <a:r>
              <a:rPr lang="en-US" sz="2400" dirty="0" err="1">
                <a:latin typeface="Inter" panose="020B0604020202020204" charset="0"/>
                <a:ea typeface="Inter" panose="020B0604020202020204" charset="0"/>
                <a:cs typeface="Segoe UI" panose="020B0502040204020203" pitchFamily="34" charset="0"/>
              </a:rPr>
              <a:t>cálculo</a:t>
            </a:r>
            <a:r>
              <a:rPr lang="en-US" sz="2400" dirty="0">
                <a:latin typeface="Inter" panose="020B0604020202020204" charset="0"/>
                <a:ea typeface="Inter" panose="020B0604020202020204" charset="0"/>
                <a:cs typeface="Segoe UI" panose="020B0502040204020203" pitchFamily="34" charset="0"/>
              </a:rPr>
              <a:t> da soma de </a:t>
            </a:r>
            <a:r>
              <a:rPr lang="en-US" sz="2400" dirty="0" err="1">
                <a:latin typeface="Inter" panose="020B0604020202020204" charset="0"/>
                <a:ea typeface="Inter" panose="020B0604020202020204" charset="0"/>
                <a:cs typeface="Segoe UI" panose="020B0502040204020203" pitchFamily="34" charset="0"/>
              </a:rPr>
              <a:t>todos</a:t>
            </a:r>
            <a:r>
              <a:rPr lang="en-US" sz="2400" dirty="0">
                <a:latin typeface="Inter" panose="020B0604020202020204" charset="0"/>
                <a:ea typeface="Inter" panose="020B0604020202020204" charset="0"/>
                <a:cs typeface="Segoe UI" panose="020B0502040204020203" pitchFamily="34" charset="0"/>
              </a:rPr>
              <a:t> </a:t>
            </a:r>
            <a:r>
              <a:rPr lang="en-US" sz="2400" dirty="0" err="1">
                <a:latin typeface="Inter" panose="020B0604020202020204" charset="0"/>
                <a:ea typeface="Inter" panose="020B0604020202020204" charset="0"/>
                <a:cs typeface="Segoe UI" panose="020B0502040204020203" pitchFamily="34" charset="0"/>
              </a:rPr>
              <a:t>os</a:t>
            </a:r>
            <a:r>
              <a:rPr lang="en-US" sz="2400" dirty="0">
                <a:latin typeface="Inter" panose="020B0604020202020204" charset="0"/>
                <a:ea typeface="Inter" panose="020B0604020202020204" charset="0"/>
                <a:cs typeface="Segoe UI" panose="020B0502040204020203" pitchFamily="34" charset="0"/>
              </a:rPr>
              <a:t> </a:t>
            </a:r>
            <a:r>
              <a:rPr lang="en-US" sz="2400" dirty="0" err="1">
                <a:latin typeface="Inter" panose="020B0604020202020204" charset="0"/>
                <a:ea typeface="Inter" panose="020B0604020202020204" charset="0"/>
                <a:cs typeface="Segoe UI" panose="020B0502040204020203" pitchFamily="34" charset="0"/>
              </a:rPr>
              <a:t>valores</a:t>
            </a:r>
            <a:r>
              <a:rPr lang="en-US" sz="2400" dirty="0">
                <a:latin typeface="Inter" panose="020B0604020202020204" charset="0"/>
                <a:ea typeface="Inter" panose="020B0604020202020204" charset="0"/>
                <a:cs typeface="Segoe UI" panose="020B0502040204020203" pitchFamily="34" charset="0"/>
              </a:rPr>
              <a:t> </a:t>
            </a:r>
            <a:r>
              <a:rPr lang="en-US" sz="2400" dirty="0" err="1">
                <a:latin typeface="Inter" panose="020B0604020202020204" charset="0"/>
                <a:ea typeface="Inter" panose="020B0604020202020204" charset="0"/>
                <a:cs typeface="Segoe UI" panose="020B0502040204020203" pitchFamily="34" charset="0"/>
              </a:rPr>
              <a:t>dividido</a:t>
            </a:r>
            <a:r>
              <a:rPr lang="en-US" sz="2400" dirty="0">
                <a:latin typeface="Inter" panose="020B0604020202020204" charset="0"/>
                <a:ea typeface="Inter" panose="020B0604020202020204" charset="0"/>
                <a:cs typeface="Segoe UI" panose="020B0502040204020203" pitchFamily="34" charset="0"/>
              </a:rPr>
              <a:t> </a:t>
            </a:r>
            <a:r>
              <a:rPr lang="en-US" sz="2400" dirty="0" err="1">
                <a:latin typeface="Inter" panose="020B0604020202020204" charset="0"/>
                <a:ea typeface="Inter" panose="020B0604020202020204" charset="0"/>
                <a:cs typeface="Segoe UI" panose="020B0502040204020203" pitchFamily="34" charset="0"/>
              </a:rPr>
              <a:t>pelo</a:t>
            </a:r>
            <a:r>
              <a:rPr lang="en-US" sz="2400" dirty="0">
                <a:latin typeface="Inter" panose="020B0604020202020204" charset="0"/>
                <a:ea typeface="Inter" panose="020B0604020202020204" charset="0"/>
                <a:cs typeface="Segoe UI" panose="020B0502040204020203" pitchFamily="34" charset="0"/>
              </a:rPr>
              <a:t> </a:t>
            </a:r>
            <a:r>
              <a:rPr lang="en-US" sz="2400" dirty="0" err="1">
                <a:latin typeface="Inter" panose="020B0604020202020204" charset="0"/>
                <a:ea typeface="Inter" panose="020B0604020202020204" charset="0"/>
                <a:cs typeface="Segoe UI" panose="020B0502040204020203" pitchFamily="34" charset="0"/>
              </a:rPr>
              <a:t>número</a:t>
            </a:r>
            <a:r>
              <a:rPr lang="en-US" sz="2400" dirty="0">
                <a:latin typeface="Inter" panose="020B0604020202020204" charset="0"/>
                <a:ea typeface="Inter" panose="020B0604020202020204" charset="0"/>
                <a:cs typeface="Segoe UI" panose="020B0502040204020203" pitchFamily="34" charset="0"/>
              </a:rPr>
              <a:t> de </a:t>
            </a:r>
            <a:r>
              <a:rPr lang="en-US" sz="2400" dirty="0" err="1">
                <a:latin typeface="Inter" panose="020B0604020202020204" charset="0"/>
                <a:ea typeface="Inter" panose="020B0604020202020204" charset="0"/>
                <a:cs typeface="Segoe UI" panose="020B0502040204020203" pitchFamily="34" charset="0"/>
              </a:rPr>
              <a:t>valores</a:t>
            </a:r>
            <a:r>
              <a:rPr lang="en-US" sz="2400" dirty="0">
                <a:latin typeface="Inter" panose="020B0604020202020204" charset="0"/>
                <a:ea typeface="Inter" panose="020B0604020202020204" charset="0"/>
                <a:cs typeface="Segoe UI" panose="020B0502040204020203" pitchFamily="34" charset="0"/>
              </a:rPr>
              <a:t>. i.e. </a:t>
            </a:r>
            <a:r>
              <a:rPr lang="en-US" sz="2400" dirty="0" err="1">
                <a:latin typeface="Inter" panose="020B0604020202020204" charset="0"/>
                <a:ea typeface="Inter" panose="020B0604020202020204" charset="0"/>
                <a:cs typeface="Segoe UI" panose="020B0502040204020203" pitchFamily="34" charset="0"/>
              </a:rPr>
              <a:t>Qual</a:t>
            </a:r>
            <a:r>
              <a:rPr lang="en-US" sz="2400" dirty="0">
                <a:latin typeface="Inter" panose="020B0604020202020204" charset="0"/>
                <a:ea typeface="Inter" panose="020B0604020202020204" charset="0"/>
                <a:cs typeface="Segoe UI" panose="020B0502040204020203" pitchFamily="34" charset="0"/>
              </a:rPr>
              <a:t> é o valor </a:t>
            </a:r>
            <a:r>
              <a:rPr lang="en-US" sz="2400" dirty="0" err="1" smtClean="0">
                <a:latin typeface="Inter" panose="020B0604020202020204" charset="0"/>
                <a:ea typeface="Inter" panose="020B0604020202020204" charset="0"/>
                <a:cs typeface="Segoe UI" panose="020B0502040204020203" pitchFamily="34" charset="0"/>
              </a:rPr>
              <a:t>médio</a:t>
            </a:r>
            <a:r>
              <a:rPr lang="en-US" sz="2400" dirty="0" smtClean="0">
                <a:latin typeface="Inter" panose="020B0604020202020204" charset="0"/>
                <a:ea typeface="Inter" panose="020B0604020202020204" charset="0"/>
                <a:cs typeface="Segoe UI" panose="020B0502040204020203" pitchFamily="34" charset="0"/>
              </a:rPr>
              <a:t>? </a:t>
            </a:r>
            <a:r>
              <a:rPr lang="en-US" sz="2700" dirty="0" err="1" smtClean="0">
                <a:latin typeface="Segoe UI" panose="020B0502040204020203" pitchFamily="34" charset="0"/>
                <a:cs typeface="Segoe UI" panose="020B0502040204020203" pitchFamily="34" charset="0"/>
              </a:rPr>
              <a:t>Função</a:t>
            </a:r>
            <a:r>
              <a:rPr lang="en-US" sz="2700" dirty="0" smtClean="0">
                <a:latin typeface="Segoe UI" panose="020B0502040204020203" pitchFamily="34" charset="0"/>
                <a:cs typeface="Segoe UI" panose="020B0502040204020203" pitchFamily="34" charset="0"/>
              </a:rPr>
              <a:t> </a:t>
            </a:r>
            <a:r>
              <a:rPr lang="en-US" sz="2700" b="1" dirty="0">
                <a:solidFill>
                  <a:srgbClr val="AD6237"/>
                </a:solidFill>
                <a:latin typeface="Segoe UI" panose="020B0502040204020203" pitchFamily="34" charset="0"/>
                <a:cs typeface="Segoe UI" panose="020B0502040204020203" pitchFamily="34" charset="0"/>
              </a:rPr>
              <a:t>mean()</a:t>
            </a:r>
          </a:p>
          <a:p>
            <a:endParaRPr lang="pt-BR" sz="2700" dirty="0">
              <a:latin typeface="Segoe UI" panose="020B0502040204020203" pitchFamily="34" charset="0"/>
              <a:cs typeface="Segoe UI" panose="020B0502040204020203" pitchFamily="34" charset="0"/>
            </a:endParaRPr>
          </a:p>
          <a:p>
            <a:pPr marL="0" indent="0">
              <a:buNone/>
            </a:pPr>
            <a:r>
              <a:rPr lang="pt-BR" sz="2700" b="1" dirty="0">
                <a:latin typeface="Segoe UI" panose="020B0502040204020203" pitchFamily="34" charset="0"/>
                <a:cs typeface="Segoe UI" panose="020B0502040204020203" pitchFamily="34" charset="0"/>
              </a:rPr>
              <a:t>Mediana</a:t>
            </a:r>
          </a:p>
          <a:p>
            <a:pPr marL="0" indent="0">
              <a:buNone/>
            </a:pPr>
            <a:r>
              <a:rPr lang="pt-BR" sz="2700" dirty="0">
                <a:latin typeface="Segoe UI" panose="020B0502040204020203" pitchFamily="34" charset="0"/>
                <a:cs typeface="Segoe UI" panose="020B0502040204020203" pitchFamily="34" charset="0"/>
              </a:rPr>
              <a:t>Representa o valor central de um conjunto de dados. Para encontrar o valor da mediana é necessário colocar os valores em ordem crescente ou decrescente. Quando o número elementos de um conjunto é par, a mediana é encontrada pela média dos dois valores centrais. i.e. Qual é o valor central na distribuição? Qual é o valor que distribui a população em 50% para mais ou </a:t>
            </a:r>
            <a:r>
              <a:rPr lang="pt-BR" sz="2700" dirty="0" smtClean="0">
                <a:latin typeface="Segoe UI" panose="020B0502040204020203" pitchFamily="34" charset="0"/>
                <a:cs typeface="Segoe UI" panose="020B0502040204020203" pitchFamily="34" charset="0"/>
              </a:rPr>
              <a:t>menos? </a:t>
            </a:r>
            <a:r>
              <a:rPr lang="en-US" sz="2700" dirty="0" err="1" smtClean="0">
                <a:latin typeface="Segoe UI" panose="020B0502040204020203" pitchFamily="34" charset="0"/>
                <a:cs typeface="Segoe UI" panose="020B0502040204020203" pitchFamily="34" charset="0"/>
              </a:rPr>
              <a:t>Função</a:t>
            </a:r>
            <a:r>
              <a:rPr lang="en-US" sz="2700" dirty="0" smtClean="0">
                <a:latin typeface="Segoe UI" panose="020B0502040204020203" pitchFamily="34" charset="0"/>
                <a:cs typeface="Segoe UI" panose="020B0502040204020203" pitchFamily="34" charset="0"/>
              </a:rPr>
              <a:t> </a:t>
            </a:r>
            <a:r>
              <a:rPr lang="en-US" sz="2700" b="1" dirty="0">
                <a:solidFill>
                  <a:srgbClr val="AD6237"/>
                </a:solidFill>
                <a:latin typeface="Segoe UI" panose="020B0502040204020203" pitchFamily="34" charset="0"/>
                <a:cs typeface="Segoe UI" panose="020B0502040204020203" pitchFamily="34" charset="0"/>
              </a:rPr>
              <a:t>median()</a:t>
            </a:r>
            <a:endParaRPr lang="pt-BR" sz="2700" dirty="0">
              <a:solidFill>
                <a:srgbClr val="AD6237"/>
              </a:solidFill>
              <a:latin typeface="Segoe UI" panose="020B0502040204020203" pitchFamily="34" charset="0"/>
              <a:cs typeface="Segoe UI" panose="020B0502040204020203" pitchFamily="34" charset="0"/>
            </a:endParaRPr>
          </a:p>
          <a:p>
            <a:endParaRPr lang="pt-BR" sz="2700" dirty="0">
              <a:latin typeface="Segoe UI" panose="020B0502040204020203" pitchFamily="34" charset="0"/>
              <a:cs typeface="Segoe UI" panose="020B0502040204020203" pitchFamily="34" charset="0"/>
            </a:endParaRPr>
          </a:p>
          <a:p>
            <a:pPr marL="0" indent="0">
              <a:buNone/>
            </a:pPr>
            <a:r>
              <a:rPr lang="pt-BR" sz="2700" b="1" dirty="0">
                <a:latin typeface="Segoe UI" panose="020B0502040204020203" pitchFamily="34" charset="0"/>
                <a:cs typeface="Segoe UI" panose="020B0502040204020203" pitchFamily="34" charset="0"/>
              </a:rPr>
              <a:t>Moda</a:t>
            </a:r>
          </a:p>
          <a:p>
            <a:pPr marL="0" indent="0">
              <a:buNone/>
            </a:pPr>
            <a:r>
              <a:rPr lang="pt-BR" sz="2700" dirty="0">
                <a:latin typeface="Segoe UI" panose="020B0502040204020203" pitchFamily="34" charset="0"/>
                <a:cs typeface="Segoe UI" panose="020B0502040204020203" pitchFamily="34" charset="0"/>
              </a:rPr>
              <a:t>O valor que apresenta o maior número de ocorrências em uma distribuição. i.e. Qual é o valor mais frequente na </a:t>
            </a:r>
            <a:r>
              <a:rPr lang="pt-BR" sz="2700" dirty="0" smtClean="0">
                <a:latin typeface="Segoe UI" panose="020B0502040204020203" pitchFamily="34" charset="0"/>
                <a:cs typeface="Segoe UI" panose="020B0502040204020203" pitchFamily="34" charset="0"/>
              </a:rPr>
              <a:t>distribuição? </a:t>
            </a:r>
            <a:r>
              <a:rPr lang="en-US" sz="2700" dirty="0" err="1" smtClean="0">
                <a:latin typeface="Segoe UI" panose="020B0502040204020203" pitchFamily="34" charset="0"/>
                <a:cs typeface="Segoe UI" panose="020B0502040204020203" pitchFamily="34" charset="0"/>
              </a:rPr>
              <a:t>Função</a:t>
            </a:r>
            <a:r>
              <a:rPr lang="en-US" sz="2700" dirty="0" smtClean="0">
                <a:latin typeface="Segoe UI" panose="020B0502040204020203" pitchFamily="34" charset="0"/>
                <a:cs typeface="Segoe UI" panose="020B0502040204020203" pitchFamily="34" charset="0"/>
              </a:rPr>
              <a:t> </a:t>
            </a:r>
            <a:r>
              <a:rPr lang="en-US" sz="2700" b="1" dirty="0">
                <a:solidFill>
                  <a:srgbClr val="AD6237"/>
                </a:solidFill>
                <a:latin typeface="Segoe UI" panose="020B0502040204020203" pitchFamily="34" charset="0"/>
                <a:cs typeface="Segoe UI" panose="020B0502040204020203" pitchFamily="34" charset="0"/>
              </a:rPr>
              <a:t>mode()</a:t>
            </a:r>
            <a:endParaRPr lang="pt-BR" sz="2700" dirty="0">
              <a:solidFill>
                <a:srgbClr val="AD6237"/>
              </a:solidFill>
              <a:latin typeface="Segoe UI" panose="020B0502040204020203" pitchFamily="3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8"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dirty="0" smtClean="0">
                <a:solidFill>
                  <a:srgbClr val="AD6237"/>
                </a:solidFill>
                <a:latin typeface="Inter" panose="020B0604020202020204" charset="0"/>
                <a:ea typeface="Inter" panose="020B0604020202020204" charset="0"/>
                <a:cs typeface="Segoe UI Semibold" panose="020B0702040204020203" pitchFamily="34" charset="0"/>
              </a:rPr>
              <a:t>Descritivas no 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28708731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028700" y="2938821"/>
            <a:ext cx="16751808" cy="6629400"/>
          </a:xfrm>
        </p:spPr>
        <p:txBody>
          <a:bodyPr>
            <a:noAutofit/>
          </a:bodyPr>
          <a:lstStyle/>
          <a:p>
            <a:pPr marL="0" indent="0">
              <a:buNone/>
            </a:pPr>
            <a:r>
              <a:rPr lang="pt-BR" sz="2700" b="1" dirty="0">
                <a:latin typeface="Segoe UI" panose="020B0502040204020203" pitchFamily="34" charset="0"/>
                <a:cs typeface="Segoe UI" panose="020B0502040204020203" pitchFamily="34" charset="0"/>
              </a:rPr>
              <a:t>Desvio padrão (DP) </a:t>
            </a:r>
            <a:r>
              <a:rPr lang="el-GR" sz="2700" b="1" dirty="0">
                <a:latin typeface="Segoe UI" panose="020B0502040204020203" pitchFamily="34" charset="0"/>
                <a:cs typeface="Segoe UI" panose="020B0502040204020203" pitchFamily="34" charset="0"/>
              </a:rPr>
              <a:t>σ</a:t>
            </a:r>
            <a:endParaRPr lang="pt-BR" sz="2700" b="1" dirty="0">
              <a:latin typeface="Segoe UI" panose="020B0502040204020203" pitchFamily="34" charset="0"/>
              <a:cs typeface="Segoe UI" panose="020B0502040204020203" pitchFamily="34" charset="0"/>
            </a:endParaRPr>
          </a:p>
          <a:p>
            <a:pPr marL="0" indent="0">
              <a:buNone/>
            </a:pPr>
            <a:r>
              <a:rPr lang="en-US" sz="2400" dirty="0" err="1">
                <a:latin typeface="Inter" panose="020B0604020202020204" charset="0"/>
                <a:ea typeface="Inter" panose="020B0604020202020204" charset="0"/>
                <a:cs typeface="Segoe UI" panose="020B0502040204020203" pitchFamily="34" charset="0"/>
              </a:rPr>
              <a:t>Expressa</a:t>
            </a:r>
            <a:r>
              <a:rPr lang="en-US" sz="2400" dirty="0">
                <a:latin typeface="Inter" panose="020B0604020202020204" charset="0"/>
                <a:ea typeface="Inter" panose="020B0604020202020204" charset="0"/>
                <a:cs typeface="Segoe UI" panose="020B0502040204020203" pitchFamily="34" charset="0"/>
              </a:rPr>
              <a:t> o </a:t>
            </a:r>
            <a:r>
              <a:rPr lang="en-US" sz="2400" dirty="0" err="1">
                <a:latin typeface="Inter" panose="020B0604020202020204" charset="0"/>
                <a:ea typeface="Inter" panose="020B0604020202020204" charset="0"/>
                <a:cs typeface="Segoe UI" panose="020B0502040204020203" pitchFamily="34" charset="0"/>
              </a:rPr>
              <a:t>grau</a:t>
            </a:r>
            <a:r>
              <a:rPr lang="en-US" sz="2400" dirty="0">
                <a:latin typeface="Inter" panose="020B0604020202020204" charset="0"/>
                <a:ea typeface="Inter" panose="020B0604020202020204" charset="0"/>
                <a:cs typeface="Segoe UI" panose="020B0502040204020203" pitchFamily="34" charset="0"/>
              </a:rPr>
              <a:t> de </a:t>
            </a:r>
            <a:r>
              <a:rPr lang="en-US" sz="2400" dirty="0" err="1">
                <a:latin typeface="Inter" panose="020B0604020202020204" charset="0"/>
                <a:ea typeface="Inter" panose="020B0604020202020204" charset="0"/>
                <a:cs typeface="Segoe UI" panose="020B0502040204020203" pitchFamily="34" charset="0"/>
              </a:rPr>
              <a:t>dispersão</a:t>
            </a:r>
            <a:r>
              <a:rPr lang="en-US" sz="2400" dirty="0">
                <a:latin typeface="Inter" panose="020B0604020202020204" charset="0"/>
                <a:ea typeface="Inter" panose="020B0604020202020204" charset="0"/>
                <a:cs typeface="Segoe UI" panose="020B0502040204020203" pitchFamily="34" charset="0"/>
              </a:rPr>
              <a:t> de um </a:t>
            </a:r>
            <a:r>
              <a:rPr lang="en-US" sz="2400" dirty="0" err="1">
                <a:latin typeface="Inter" panose="020B0604020202020204" charset="0"/>
                <a:ea typeface="Inter" panose="020B0604020202020204" charset="0"/>
                <a:cs typeface="Segoe UI" panose="020B0502040204020203" pitchFamily="34" charset="0"/>
              </a:rPr>
              <a:t>conjunto</a:t>
            </a:r>
            <a:r>
              <a:rPr lang="en-US" sz="2400" dirty="0">
                <a:latin typeface="Inter" panose="020B0604020202020204" charset="0"/>
                <a:ea typeface="Inter" panose="020B0604020202020204" charset="0"/>
                <a:cs typeface="Segoe UI" panose="020B0502040204020203" pitchFamily="34" charset="0"/>
              </a:rPr>
              <a:t> de dados. É o equivalence à </a:t>
            </a:r>
            <a:r>
              <a:rPr lang="en-US" sz="2400" dirty="0" err="1">
                <a:latin typeface="Inter" panose="020B0604020202020204" charset="0"/>
                <a:ea typeface="Inter" panose="020B0604020202020204" charset="0"/>
                <a:cs typeface="Segoe UI" panose="020B0502040204020203" pitchFamily="34" charset="0"/>
              </a:rPr>
              <a:t>raiz</a:t>
            </a:r>
            <a:r>
              <a:rPr lang="en-US" sz="2400" dirty="0">
                <a:latin typeface="Inter" panose="020B0604020202020204" charset="0"/>
                <a:ea typeface="Inter" panose="020B0604020202020204" charset="0"/>
                <a:cs typeface="Segoe UI" panose="020B0502040204020203" pitchFamily="34" charset="0"/>
              </a:rPr>
              <a:t> </a:t>
            </a:r>
            <a:r>
              <a:rPr lang="en-US" sz="2400" dirty="0" err="1">
                <a:latin typeface="Inter" panose="020B0604020202020204" charset="0"/>
                <a:ea typeface="Inter" panose="020B0604020202020204" charset="0"/>
                <a:cs typeface="Segoe UI" panose="020B0502040204020203" pitchFamily="34" charset="0"/>
              </a:rPr>
              <a:t>quadrada</a:t>
            </a:r>
            <a:r>
              <a:rPr lang="en-US" sz="2400" dirty="0">
                <a:latin typeface="Inter" panose="020B0604020202020204" charset="0"/>
                <a:ea typeface="Inter" panose="020B0604020202020204" charset="0"/>
                <a:cs typeface="Segoe UI" panose="020B0502040204020203" pitchFamily="34" charset="0"/>
              </a:rPr>
              <a:t> da </a:t>
            </a:r>
            <a:r>
              <a:rPr lang="en-US" sz="2400" dirty="0" err="1">
                <a:latin typeface="Inter" panose="020B0604020202020204" charset="0"/>
                <a:ea typeface="Inter" panose="020B0604020202020204" charset="0"/>
                <a:cs typeface="Segoe UI" panose="020B0502040204020203" pitchFamily="34" charset="0"/>
              </a:rPr>
              <a:t>variância</a:t>
            </a:r>
            <a:r>
              <a:rPr lang="en-US" sz="2400" dirty="0">
                <a:latin typeface="Inter" panose="020B0604020202020204" charset="0"/>
                <a:ea typeface="Inter" panose="020B0604020202020204" charset="0"/>
                <a:cs typeface="Segoe UI" panose="020B0502040204020203" pitchFamily="34" charset="0"/>
              </a:rPr>
              <a:t>. i.e. O </a:t>
            </a:r>
            <a:r>
              <a:rPr lang="en-US" sz="2400" dirty="0" err="1">
                <a:latin typeface="Inter" panose="020B0604020202020204" charset="0"/>
                <a:ea typeface="Inter" panose="020B0604020202020204" charset="0"/>
                <a:cs typeface="Segoe UI" panose="020B0502040204020203" pitchFamily="34" charset="0"/>
              </a:rPr>
              <a:t>quanto</a:t>
            </a:r>
            <a:r>
              <a:rPr lang="en-US" sz="2400" dirty="0">
                <a:latin typeface="Inter" panose="020B0604020202020204" charset="0"/>
                <a:ea typeface="Inter" panose="020B0604020202020204" charset="0"/>
                <a:cs typeface="Segoe UI" panose="020B0502040204020203" pitchFamily="34" charset="0"/>
              </a:rPr>
              <a:t> meus dados </a:t>
            </a:r>
            <a:r>
              <a:rPr lang="en-US" sz="2400" dirty="0" err="1">
                <a:latin typeface="Inter" panose="020B0604020202020204" charset="0"/>
                <a:ea typeface="Inter" panose="020B0604020202020204" charset="0"/>
                <a:cs typeface="Segoe UI" panose="020B0502040204020203" pitchFamily="34" charset="0"/>
              </a:rPr>
              <a:t>estão</a:t>
            </a:r>
            <a:r>
              <a:rPr lang="en-US" sz="2400" dirty="0">
                <a:latin typeface="Inter" panose="020B0604020202020204" charset="0"/>
                <a:ea typeface="Inter" panose="020B0604020202020204" charset="0"/>
                <a:cs typeface="Segoe UI" panose="020B0502040204020203" pitchFamily="34" charset="0"/>
              </a:rPr>
              <a:t> </a:t>
            </a:r>
            <a:r>
              <a:rPr lang="en-US" sz="2400" dirty="0" err="1" smtClean="0">
                <a:latin typeface="Inter" panose="020B0604020202020204" charset="0"/>
                <a:ea typeface="Inter" panose="020B0604020202020204" charset="0"/>
                <a:cs typeface="Segoe UI" panose="020B0502040204020203" pitchFamily="34" charset="0"/>
              </a:rPr>
              <a:t>variando</a:t>
            </a:r>
            <a:r>
              <a:rPr lang="en-US" sz="2400" dirty="0" smtClean="0">
                <a:latin typeface="Inter" panose="020B0604020202020204" charset="0"/>
                <a:ea typeface="Inter" panose="020B0604020202020204" charset="0"/>
                <a:cs typeface="Segoe UI" panose="020B0502040204020203" pitchFamily="34" charset="0"/>
              </a:rPr>
              <a:t>? </a:t>
            </a:r>
            <a:r>
              <a:rPr lang="en-US" sz="2700" dirty="0" err="1" smtClean="0">
                <a:latin typeface="Segoe UI" panose="020B0502040204020203" pitchFamily="34" charset="0"/>
                <a:cs typeface="Segoe UI" panose="020B0502040204020203" pitchFamily="34" charset="0"/>
              </a:rPr>
              <a:t>Função</a:t>
            </a:r>
            <a:r>
              <a:rPr lang="en-US" sz="2700" dirty="0" smtClean="0">
                <a:latin typeface="Segoe UI" panose="020B0502040204020203" pitchFamily="34" charset="0"/>
                <a:cs typeface="Segoe UI" panose="020B0502040204020203" pitchFamily="34" charset="0"/>
              </a:rPr>
              <a:t> </a:t>
            </a:r>
            <a:r>
              <a:rPr lang="en-US" sz="2700" b="1" dirty="0" err="1">
                <a:solidFill>
                  <a:srgbClr val="AD6237"/>
                </a:solidFill>
                <a:latin typeface="Segoe UI" panose="020B0502040204020203" pitchFamily="34" charset="0"/>
                <a:cs typeface="Segoe UI" panose="020B0502040204020203" pitchFamily="34" charset="0"/>
              </a:rPr>
              <a:t>sd</a:t>
            </a:r>
            <a:r>
              <a:rPr lang="en-US" sz="2700" b="1" dirty="0">
                <a:solidFill>
                  <a:srgbClr val="AD6237"/>
                </a:solidFill>
                <a:latin typeface="Segoe UI" panose="020B0502040204020203" pitchFamily="34" charset="0"/>
                <a:cs typeface="Segoe UI" panose="020B0502040204020203" pitchFamily="34" charset="0"/>
              </a:rPr>
              <a:t>()</a:t>
            </a:r>
            <a:endParaRPr lang="en-US" sz="2700" dirty="0">
              <a:solidFill>
                <a:srgbClr val="AD6237"/>
              </a:solidFill>
              <a:latin typeface="Segoe UI" panose="020B0502040204020203" pitchFamily="34" charset="0"/>
              <a:cs typeface="Segoe UI" panose="020B0502040204020203" pitchFamily="34" charset="0"/>
            </a:endParaRPr>
          </a:p>
          <a:p>
            <a:endParaRPr lang="pt-BR" sz="2700" dirty="0">
              <a:latin typeface="Segoe UI" panose="020B0502040204020203" pitchFamily="34" charset="0"/>
              <a:cs typeface="Segoe UI" panose="020B0502040204020203" pitchFamily="34" charset="0"/>
            </a:endParaRPr>
          </a:p>
          <a:p>
            <a:pPr marL="0" indent="0">
              <a:buNone/>
            </a:pPr>
            <a:r>
              <a:rPr lang="pt-BR" sz="2700" b="1" dirty="0">
                <a:latin typeface="Segoe UI" panose="020B0502040204020203" pitchFamily="34" charset="0"/>
                <a:cs typeface="Segoe UI" panose="020B0502040204020203" pitchFamily="34" charset="0"/>
              </a:rPr>
              <a:t>Variância </a:t>
            </a:r>
            <a:r>
              <a:rPr lang="el-GR" sz="2700" b="1" dirty="0">
                <a:latin typeface="Segoe UI" panose="020B0502040204020203" pitchFamily="34" charset="0"/>
                <a:cs typeface="Segoe UI" panose="020B0502040204020203" pitchFamily="34" charset="0"/>
              </a:rPr>
              <a:t>σ</a:t>
            </a:r>
            <a:r>
              <a:rPr lang="pt-BR" sz="2700" b="1" baseline="30000" dirty="0">
                <a:latin typeface="Segoe UI" panose="020B0502040204020203" pitchFamily="34" charset="0"/>
                <a:cs typeface="Segoe UI" panose="020B0502040204020203" pitchFamily="34" charset="0"/>
              </a:rPr>
              <a:t>2</a:t>
            </a:r>
          </a:p>
          <a:p>
            <a:pPr marL="0" indent="0">
              <a:buNone/>
            </a:pPr>
            <a:r>
              <a:rPr lang="pt-BR" sz="2400" dirty="0">
                <a:latin typeface="Inter" panose="020B0604020202020204" charset="0"/>
                <a:ea typeface="Inter" panose="020B0604020202020204" charset="0"/>
                <a:cs typeface="Segoe UI" panose="020B0502040204020203" pitchFamily="34" charset="0"/>
              </a:rPr>
              <a:t>É uma medida de dispersão que mostra o quão distante cada valor desse conjunto está do valor central (médio). Ou seja, variância é o DP ao quadrado. </a:t>
            </a:r>
            <a:r>
              <a:rPr lang="en-US" sz="2400" dirty="0">
                <a:latin typeface="Inter" panose="020B0604020202020204" charset="0"/>
                <a:ea typeface="Inter" panose="020B0604020202020204" charset="0"/>
                <a:cs typeface="Segoe UI" panose="020B0502040204020203" pitchFamily="34" charset="0"/>
              </a:rPr>
              <a:t>i.e. O </a:t>
            </a:r>
            <a:r>
              <a:rPr lang="en-US" sz="2400" dirty="0" err="1">
                <a:latin typeface="Inter" panose="020B0604020202020204" charset="0"/>
                <a:ea typeface="Inter" panose="020B0604020202020204" charset="0"/>
                <a:cs typeface="Segoe UI" panose="020B0502040204020203" pitchFamily="34" charset="0"/>
              </a:rPr>
              <a:t>quanto</a:t>
            </a:r>
            <a:r>
              <a:rPr lang="en-US" sz="2400" dirty="0">
                <a:latin typeface="Inter" panose="020B0604020202020204" charset="0"/>
                <a:ea typeface="Inter" panose="020B0604020202020204" charset="0"/>
                <a:cs typeface="Segoe UI" panose="020B0502040204020203" pitchFamily="34" charset="0"/>
              </a:rPr>
              <a:t> meus dados </a:t>
            </a:r>
            <a:r>
              <a:rPr lang="en-US" sz="2400" dirty="0" err="1">
                <a:latin typeface="Inter" panose="020B0604020202020204" charset="0"/>
                <a:ea typeface="Inter" panose="020B0604020202020204" charset="0"/>
                <a:cs typeface="Segoe UI" panose="020B0502040204020203" pitchFamily="34" charset="0"/>
              </a:rPr>
              <a:t>estão</a:t>
            </a:r>
            <a:r>
              <a:rPr lang="en-US" sz="2400" dirty="0">
                <a:latin typeface="Inter" panose="020B0604020202020204" charset="0"/>
                <a:ea typeface="Inter" panose="020B0604020202020204" charset="0"/>
                <a:cs typeface="Segoe UI" panose="020B0502040204020203" pitchFamily="34" charset="0"/>
              </a:rPr>
              <a:t> </a:t>
            </a:r>
            <a:r>
              <a:rPr lang="en-US" sz="2400" dirty="0" err="1" smtClean="0">
                <a:latin typeface="Inter" panose="020B0604020202020204" charset="0"/>
                <a:ea typeface="Inter" panose="020B0604020202020204" charset="0"/>
                <a:cs typeface="Segoe UI" panose="020B0502040204020203" pitchFamily="34" charset="0"/>
              </a:rPr>
              <a:t>variando</a:t>
            </a:r>
            <a:r>
              <a:rPr lang="en-US" sz="2400" dirty="0" smtClean="0">
                <a:latin typeface="Inter" panose="020B0604020202020204" charset="0"/>
                <a:ea typeface="Inter" panose="020B0604020202020204" charset="0"/>
                <a:cs typeface="Segoe UI" panose="020B0502040204020203" pitchFamily="34" charset="0"/>
              </a:rPr>
              <a:t>? </a:t>
            </a:r>
            <a:r>
              <a:rPr lang="en-US" sz="2700" dirty="0" err="1" smtClean="0">
                <a:latin typeface="Segoe UI" panose="020B0502040204020203" pitchFamily="34" charset="0"/>
                <a:cs typeface="Segoe UI" panose="020B0502040204020203" pitchFamily="34" charset="0"/>
              </a:rPr>
              <a:t>Função</a:t>
            </a:r>
            <a:r>
              <a:rPr lang="en-US" sz="2700" dirty="0" smtClean="0">
                <a:latin typeface="Segoe UI" panose="020B0502040204020203" pitchFamily="34" charset="0"/>
                <a:cs typeface="Segoe UI" panose="020B0502040204020203" pitchFamily="34" charset="0"/>
              </a:rPr>
              <a:t> </a:t>
            </a:r>
            <a:r>
              <a:rPr lang="en-US" sz="2700" b="1" dirty="0" err="1">
                <a:solidFill>
                  <a:srgbClr val="AD6237"/>
                </a:solidFill>
                <a:latin typeface="Segoe UI" panose="020B0502040204020203" pitchFamily="34" charset="0"/>
                <a:cs typeface="Segoe UI" panose="020B0502040204020203" pitchFamily="34" charset="0"/>
              </a:rPr>
              <a:t>var</a:t>
            </a:r>
            <a:r>
              <a:rPr lang="en-US" sz="2700" b="1" dirty="0">
                <a:solidFill>
                  <a:srgbClr val="AD6237"/>
                </a:solidFill>
                <a:latin typeface="Segoe UI" panose="020B0502040204020203" pitchFamily="34" charset="0"/>
                <a:cs typeface="Segoe UI" panose="020B0502040204020203" pitchFamily="34" charset="0"/>
              </a:rPr>
              <a:t>()</a:t>
            </a:r>
            <a:endParaRPr lang="en-US" sz="2700" dirty="0">
              <a:solidFill>
                <a:srgbClr val="AD6237"/>
              </a:solidFill>
              <a:latin typeface="Segoe UI" panose="020B0502040204020203" pitchFamily="34" charset="0"/>
              <a:cs typeface="Segoe UI" panose="020B0502040204020203" pitchFamily="34" charset="0"/>
            </a:endParaRPr>
          </a:p>
          <a:p>
            <a:endParaRPr lang="pt-BR" sz="2700" dirty="0">
              <a:latin typeface="Segoe UI" panose="020B0502040204020203" pitchFamily="34" charset="0"/>
              <a:cs typeface="Segoe UI" panose="020B0502040204020203" pitchFamily="34" charset="0"/>
            </a:endParaRPr>
          </a:p>
          <a:p>
            <a:pPr marL="0" indent="0">
              <a:buNone/>
            </a:pPr>
            <a:r>
              <a:rPr lang="pt-BR" sz="2700" b="1" dirty="0">
                <a:latin typeface="Segoe UI" panose="020B0502040204020203" pitchFamily="34" charset="0"/>
                <a:cs typeface="Segoe UI" panose="020B0502040204020203" pitchFamily="34" charset="0"/>
              </a:rPr>
              <a:t>Quartis</a:t>
            </a:r>
          </a:p>
          <a:p>
            <a:pPr marL="0" indent="0">
              <a:buNone/>
            </a:pPr>
            <a:r>
              <a:rPr lang="pt-BR" sz="2400" dirty="0">
                <a:latin typeface="Inter" panose="020B0604020202020204" charset="0"/>
                <a:ea typeface="Inter" panose="020B0604020202020204" charset="0"/>
                <a:cs typeface="Segoe UI" panose="020B0502040204020203" pitchFamily="34" charset="0"/>
              </a:rPr>
              <a:t>Os quartis dividem um conjunto de dados ordenados em quatro partes iguais. Os valores que separam partes são chamados de primeiro, segundo e terceiro quartis, e são denotados por Q1, Q2 e Q3, respectivamente. O primeiro quartil (Q1) é o valor abaixo do qual estão 25% dos dados, o segundo quartil (Q2) é o valor abaixo do qual estão 50% do dados e o terceiro quartil (Q3) é o valor abaixo do qual estão 75% dos dados. i.e. Como meus dados estão distribuídos?</a:t>
            </a:r>
            <a:r>
              <a:rPr lang="pt-BR" sz="2700" dirty="0" smtClean="0">
                <a:latin typeface="Segoe UI" panose="020B0502040204020203" pitchFamily="34" charset="0"/>
                <a:cs typeface="Segoe UI" panose="020B0502040204020203" pitchFamily="34" charset="0"/>
              </a:rPr>
              <a:t>. </a:t>
            </a:r>
            <a:r>
              <a:rPr lang="en-US" sz="2700" dirty="0" err="1">
                <a:latin typeface="Segoe UI" panose="020B0502040204020203" pitchFamily="34" charset="0"/>
                <a:cs typeface="Segoe UI" panose="020B0502040204020203" pitchFamily="34" charset="0"/>
              </a:rPr>
              <a:t>Função</a:t>
            </a:r>
            <a:r>
              <a:rPr lang="en-US" sz="2700" dirty="0">
                <a:latin typeface="Segoe UI" panose="020B0502040204020203" pitchFamily="34" charset="0"/>
                <a:cs typeface="Segoe UI" panose="020B0502040204020203" pitchFamily="34" charset="0"/>
              </a:rPr>
              <a:t> </a:t>
            </a:r>
            <a:r>
              <a:rPr lang="en-US" sz="2700" b="1" dirty="0">
                <a:solidFill>
                  <a:srgbClr val="AD6237"/>
                </a:solidFill>
                <a:latin typeface="Segoe UI" panose="020B0502040204020203" pitchFamily="34" charset="0"/>
                <a:cs typeface="Segoe UI" panose="020B0502040204020203" pitchFamily="34" charset="0"/>
              </a:rPr>
              <a:t>quantile()</a:t>
            </a:r>
            <a:endParaRPr lang="en-US" sz="2700" dirty="0">
              <a:solidFill>
                <a:srgbClr val="AD6237"/>
              </a:solidFill>
              <a:latin typeface="Segoe UI" panose="020B0502040204020203" pitchFamily="3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8"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dirty="0" smtClean="0">
                <a:solidFill>
                  <a:srgbClr val="AD6237"/>
                </a:solidFill>
                <a:latin typeface="Inter" panose="020B0604020202020204" charset="0"/>
                <a:ea typeface="Inter" panose="020B0604020202020204" charset="0"/>
                <a:cs typeface="Segoe UI Semibold" panose="020B0702040204020203" pitchFamily="34" charset="0"/>
              </a:rPr>
              <a:t>Descritivas no 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67465095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8839200" cy="830997"/>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Estatísticas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7" name="Espaço Reservado para Conteúdo 2"/>
          <p:cNvSpPr txBox="1">
            <a:spLocks/>
          </p:cNvSpPr>
          <p:nvPr/>
        </p:nvSpPr>
        <p:spPr>
          <a:xfrm>
            <a:off x="993267" y="2667465"/>
            <a:ext cx="16266033" cy="6629400"/>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sz="2800" b="1" dirty="0">
                <a:latin typeface="Inter" panose="020B0604020202020204" charset="0"/>
                <a:ea typeface="Inter" panose="020B0604020202020204" charset="0"/>
              </a:rPr>
              <a:t>Percentil (de uma amostra)</a:t>
            </a:r>
          </a:p>
          <a:p>
            <a:pPr marL="0" indent="0">
              <a:buNone/>
            </a:pPr>
            <a:r>
              <a:rPr lang="pt-BR" sz="2800" dirty="0">
                <a:latin typeface="Inter" panose="020B0604020202020204" charset="0"/>
                <a:ea typeface="Inter" panose="020B0604020202020204" charset="0"/>
              </a:rPr>
              <a:t>A divisão dos conjunto de dados em percentuais é o que se denomina de </a:t>
            </a:r>
            <a:r>
              <a:rPr lang="pt-BR" sz="2800" i="1" dirty="0">
                <a:latin typeface="Inter" panose="020B0604020202020204" charset="0"/>
                <a:ea typeface="Inter" panose="020B0604020202020204" charset="0"/>
              </a:rPr>
              <a:t>percentil</a:t>
            </a:r>
            <a:r>
              <a:rPr lang="pt-BR" sz="2800" dirty="0">
                <a:latin typeface="Inter" panose="020B0604020202020204" charset="0"/>
                <a:ea typeface="Inter" panose="020B0604020202020204" charset="0"/>
              </a:rPr>
              <a:t>. Os percentis mais famosos são justamente o 1º quartil ( = percentil 25%), o 2º quartil ( = percentil 50% = mediana), e o 3º quartil (= percentil 75%).</a:t>
            </a:r>
          </a:p>
          <a:p>
            <a:pPr marL="0" indent="0">
              <a:buNone/>
            </a:pPr>
            <a:r>
              <a:rPr lang="pt-BR" sz="2800" i="1" dirty="0">
                <a:latin typeface="Inter" panose="020B0604020202020204" charset="0"/>
                <a:ea typeface="Inter" panose="020B0604020202020204" charset="0"/>
              </a:rPr>
              <a:t>*Em estatística é comum usar o termo </a:t>
            </a:r>
            <a:r>
              <a:rPr lang="pt-BR" sz="2800" i="1" dirty="0" err="1">
                <a:latin typeface="Inter" panose="020B0604020202020204" charset="0"/>
                <a:ea typeface="Inter" panose="020B0604020202020204" charset="0"/>
              </a:rPr>
              <a:t>quantil</a:t>
            </a:r>
            <a:r>
              <a:rPr lang="pt-BR" sz="2800" i="1" dirty="0">
                <a:latin typeface="Inter" panose="020B0604020202020204" charset="0"/>
                <a:ea typeface="Inter" panose="020B0604020202020204" charset="0"/>
              </a:rPr>
              <a:t> para se referir ao percentil. A única diferença é que o quando usamos percentil usamos o número em sua forma de porcentagem (percentil 50%) e quando usamos o termo </a:t>
            </a:r>
            <a:r>
              <a:rPr lang="pt-BR" sz="2800" i="1" dirty="0" err="1">
                <a:latin typeface="Inter" panose="020B0604020202020204" charset="0"/>
                <a:ea typeface="Inter" panose="020B0604020202020204" charset="0"/>
              </a:rPr>
              <a:t>quantil</a:t>
            </a:r>
            <a:r>
              <a:rPr lang="pt-BR" sz="2800" i="1" dirty="0">
                <a:latin typeface="Inter" panose="020B0604020202020204" charset="0"/>
                <a:ea typeface="Inter" panose="020B0604020202020204" charset="0"/>
              </a:rPr>
              <a:t> usamos o número em sua forma decimal (</a:t>
            </a:r>
            <a:r>
              <a:rPr lang="pt-BR" sz="2800" i="1" dirty="0" err="1">
                <a:latin typeface="Inter" panose="020B0604020202020204" charset="0"/>
                <a:ea typeface="Inter" panose="020B0604020202020204" charset="0"/>
              </a:rPr>
              <a:t>quantil</a:t>
            </a:r>
            <a:r>
              <a:rPr lang="pt-BR" sz="2800" i="1" dirty="0">
                <a:latin typeface="Inter" panose="020B0604020202020204" charset="0"/>
                <a:ea typeface="Inter" panose="020B0604020202020204" charset="0"/>
              </a:rPr>
              <a:t> 0.5).</a:t>
            </a:r>
          </a:p>
          <a:p>
            <a:endParaRPr lang="pt-BR" sz="2800" b="1" dirty="0">
              <a:latin typeface="Inter" panose="020B0604020202020204" charset="0"/>
              <a:ea typeface="Inter" panose="020B0604020202020204" charset="0"/>
            </a:endParaRPr>
          </a:p>
          <a:p>
            <a:pPr marL="0" indent="0">
              <a:buNone/>
            </a:pPr>
            <a:r>
              <a:rPr lang="pt-BR" sz="2800" b="1" dirty="0">
                <a:latin typeface="Inter" panose="020B0604020202020204" charset="0"/>
                <a:ea typeface="Inter" panose="020B0604020202020204" charset="0"/>
              </a:rPr>
              <a:t>Amplitude Interquartil (IQR)</a:t>
            </a:r>
          </a:p>
          <a:p>
            <a:pPr marL="0" indent="0">
              <a:buNone/>
            </a:pPr>
            <a:r>
              <a:rPr lang="pt-BR" sz="2800" dirty="0">
                <a:latin typeface="Inter" panose="020B0604020202020204" charset="0"/>
                <a:ea typeface="Inter" panose="020B0604020202020204" charset="0"/>
              </a:rPr>
              <a:t>Medida de dispersão estatística, sendo igual à diferença entre o quartil superior (Q3) e quartil inferior (Q1) </a:t>
            </a:r>
            <a:r>
              <a:rPr lang="en-US" sz="2800" b="1" dirty="0" smtClean="0">
                <a:solidFill>
                  <a:srgbClr val="AD6237"/>
                </a:solidFill>
                <a:latin typeface="Segoe UI" panose="020B0502040204020203" pitchFamily="34" charset="0"/>
                <a:cs typeface="Segoe UI" panose="020B0502040204020203" pitchFamily="34" charset="0"/>
              </a:rPr>
              <a:t>IQR()</a:t>
            </a:r>
            <a:endParaRPr lang="en-US" sz="2800" dirty="0">
              <a:solidFill>
                <a:srgbClr val="AD6237"/>
              </a:solidFill>
              <a:latin typeface="Segoe UI" panose="020B0502040204020203" pitchFamily="34" charset="0"/>
              <a:cs typeface="Segoe UI" panose="020B0502040204020203" pitchFamily="34" charset="0"/>
            </a:endParaRPr>
          </a:p>
          <a:p>
            <a:pPr marL="0" indent="0">
              <a:buNone/>
            </a:pPr>
            <a:endParaRPr lang="pt-BR" sz="2800" dirty="0">
              <a:latin typeface="Inter" panose="020B0604020202020204" charset="0"/>
              <a:ea typeface="Inter" panose="020B0604020202020204" charset="0"/>
            </a:endParaRPr>
          </a:p>
          <a:p>
            <a:pPr marL="0" indent="0">
              <a:buNone/>
            </a:pPr>
            <a:r>
              <a:rPr lang="pt-BR" sz="2800" b="1" dirty="0">
                <a:latin typeface="Inter" panose="020B0604020202020204" charset="0"/>
                <a:ea typeface="Inter" panose="020B0604020202020204" charset="0"/>
              </a:rPr>
              <a:t>Intervalo de Confiança</a:t>
            </a:r>
          </a:p>
          <a:p>
            <a:pPr marL="0" indent="0">
              <a:buNone/>
            </a:pPr>
            <a:r>
              <a:rPr lang="pt-BR" sz="2800" dirty="0">
                <a:latin typeface="Inter" panose="020B0604020202020204" charset="0"/>
                <a:ea typeface="Inter" panose="020B0604020202020204" charset="0"/>
              </a:rPr>
              <a:t>É um intervalo estimado dentro do qual é plausível encontrar um parâmetro desconhecido. A partir dele, sabemos que 95% de uma distribuição normal está entre a média de +- 2 </a:t>
            </a:r>
            <a:r>
              <a:rPr lang="pt-BR" sz="2800" dirty="0" err="1">
                <a:latin typeface="Inter" panose="020B0604020202020204" charset="0"/>
                <a:ea typeface="Inter" panose="020B0604020202020204" charset="0"/>
              </a:rPr>
              <a:t>DPs</a:t>
            </a:r>
            <a:r>
              <a:rPr lang="pt-BR" sz="2800" dirty="0">
                <a:latin typeface="Inter" panose="020B0604020202020204" charset="0"/>
                <a:ea typeface="Inter" panose="020B0604020202020204" charset="0"/>
              </a:rPr>
              <a:t>. i.e., Em 95% das vezes que eu calcular uma média, ela vai estar em quais dois valores?</a:t>
            </a:r>
          </a:p>
        </p:txBody>
      </p:sp>
      <p:sp>
        <p:nvSpPr>
          <p:cNvPr id="4" name="Retângulo 3"/>
          <p:cNvSpPr/>
          <p:nvPr/>
        </p:nvSpPr>
        <p:spPr>
          <a:xfrm>
            <a:off x="10549771" y="9322933"/>
            <a:ext cx="6709529" cy="369332"/>
          </a:xfrm>
          <a:prstGeom prst="rect">
            <a:avLst/>
          </a:prstGeom>
        </p:spPr>
        <p:txBody>
          <a:bodyPr wrap="none">
            <a:spAutoFit/>
          </a:bodyPr>
          <a:lstStyle/>
          <a:p>
            <a:r>
              <a:rPr lang="pt-BR" dirty="0"/>
              <a:t>https://www.mathbootcamps.com/interpreting-confidence-intervals/</a:t>
            </a:r>
          </a:p>
        </p:txBody>
      </p:sp>
    </p:spTree>
    <p:extLst>
      <p:ext uri="{BB962C8B-B14F-4D97-AF65-F5344CB8AC3E}">
        <p14:creationId xmlns:p14="http://schemas.microsoft.com/office/powerpoint/2010/main" val="2233592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814127"/>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COMO TUDO ISSO FUNCIONA?</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10" name="Imagem 9"/>
          <p:cNvPicPr>
            <a:picLocks noChangeAspect="1"/>
          </p:cNvPicPr>
          <p:nvPr/>
        </p:nvPicPr>
        <p:blipFill>
          <a:blip r:embed="rId3"/>
          <a:stretch>
            <a:fillRect/>
          </a:stretch>
        </p:blipFill>
        <p:spPr>
          <a:xfrm>
            <a:off x="401198" y="1"/>
            <a:ext cx="19373850" cy="10415588"/>
          </a:xfrm>
          <a:prstGeom prst="rect">
            <a:avLst/>
          </a:prstGeom>
        </p:spPr>
      </p:pic>
      <p:sp>
        <p:nvSpPr>
          <p:cNvPr id="4" name="Retângulo 3"/>
          <p:cNvSpPr/>
          <p:nvPr/>
        </p:nvSpPr>
        <p:spPr>
          <a:xfrm>
            <a:off x="3433156" y="2225090"/>
            <a:ext cx="5518340" cy="3305175"/>
          </a:xfrm>
          <a:prstGeom prst="rect">
            <a:avLst/>
          </a:prstGeom>
          <a:solidFill>
            <a:schemeClr val="bg1"/>
          </a:solidFill>
          <a:ln w="57150">
            <a:solidFill>
              <a:srgbClr val="868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800" dirty="0">
                <a:solidFill>
                  <a:schemeClr val="tx1"/>
                </a:solidFill>
                <a:latin typeface="Inter" panose="020B0604020202020204" charset="0"/>
                <a:ea typeface="Inter" panose="020B0604020202020204" charset="0"/>
                <a:cs typeface="Segoe UI Semibold" panose="020B0702040204020203" pitchFamily="34" charset="0"/>
              </a:rPr>
              <a:t>Aqui você escreve os seus scripts</a:t>
            </a:r>
          </a:p>
        </p:txBody>
      </p:sp>
    </p:spTree>
    <p:extLst>
      <p:ext uri="{BB962C8B-B14F-4D97-AF65-F5344CB8AC3E}">
        <p14:creationId xmlns:p14="http://schemas.microsoft.com/office/powerpoint/2010/main" val="414914906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291201"/>
            <a:ext cx="16212830" cy="1661993"/>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A relação entre </a:t>
            </a:r>
            <a:r>
              <a:rPr lang="pt-BR" sz="5400" b="1" dirty="0" err="1">
                <a:latin typeface="Inter" panose="020B0604020202020204" charset="0"/>
                <a:ea typeface="Inter" panose="020B0604020202020204" charset="0"/>
              </a:rPr>
              <a:t>DPs</a:t>
            </a:r>
            <a:r>
              <a:rPr lang="pt-BR" sz="5400" b="1" dirty="0">
                <a:latin typeface="Inter" panose="020B0604020202020204" charset="0"/>
                <a:ea typeface="Inter" panose="020B0604020202020204" charset="0"/>
              </a:rPr>
              <a:t>, variância e amplitude interquartílica</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pic>
        <p:nvPicPr>
          <p:cNvPr id="7" name="Espaço Reservado para Conteúdo 5"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4381" y="3341450"/>
            <a:ext cx="14986298" cy="5116751"/>
          </a:xfrm>
          <a:prstGeom prst="rect">
            <a:avLst/>
          </a:prstGeom>
        </p:spPr>
      </p:pic>
      <p:sp>
        <p:nvSpPr>
          <p:cNvPr id="3" name="Retângulo 2"/>
          <p:cNvSpPr/>
          <p:nvPr/>
        </p:nvSpPr>
        <p:spPr>
          <a:xfrm>
            <a:off x="10134600" y="9344219"/>
            <a:ext cx="7351693" cy="369332"/>
          </a:xfrm>
          <a:prstGeom prst="rect">
            <a:avLst/>
          </a:prstGeom>
        </p:spPr>
        <p:txBody>
          <a:bodyPr wrap="none">
            <a:spAutoFit/>
          </a:bodyPr>
          <a:lstStyle/>
          <a:p>
            <a:r>
              <a:rPr lang="pt-BR" dirty="0">
                <a:latin typeface="Inter" panose="020B0604020202020204" charset="0"/>
                <a:ea typeface="Inter" panose="020B0604020202020204" charset="0"/>
              </a:rPr>
              <a:t>Fonte: https://www.mathsisfun.com/data/standard-deviation.html</a:t>
            </a:r>
          </a:p>
        </p:txBody>
      </p:sp>
      <p:sp>
        <p:nvSpPr>
          <p:cNvPr id="9" name="CaixaDeTexto 8"/>
          <p:cNvSpPr txBox="1"/>
          <p:nvPr/>
        </p:nvSpPr>
        <p:spPr>
          <a:xfrm>
            <a:off x="6464301" y="4408250"/>
            <a:ext cx="6718299" cy="507831"/>
          </a:xfrm>
          <a:prstGeom prst="rect">
            <a:avLst/>
          </a:prstGeom>
          <a:noFill/>
        </p:spPr>
        <p:txBody>
          <a:bodyPr wrap="square" rtlCol="0">
            <a:spAutoFit/>
          </a:bodyPr>
          <a:lstStyle/>
          <a:p>
            <a:r>
              <a:rPr lang="pt-BR" sz="2700" b="1" dirty="0">
                <a:solidFill>
                  <a:srgbClr val="FF0000"/>
                </a:solidFill>
              </a:rPr>
              <a:t>Diferenças da média AO QUADRADO</a:t>
            </a:r>
          </a:p>
        </p:txBody>
      </p:sp>
      <p:sp>
        <p:nvSpPr>
          <p:cNvPr id="11" name="CaixaDeTexto 10"/>
          <p:cNvSpPr txBox="1"/>
          <p:nvPr/>
        </p:nvSpPr>
        <p:spPr>
          <a:xfrm>
            <a:off x="16116301" y="5754449"/>
            <a:ext cx="2006600" cy="507831"/>
          </a:xfrm>
          <a:prstGeom prst="rect">
            <a:avLst/>
          </a:prstGeom>
          <a:noFill/>
        </p:spPr>
        <p:txBody>
          <a:bodyPr wrap="square" rtlCol="0">
            <a:spAutoFit/>
          </a:bodyPr>
          <a:lstStyle/>
          <a:p>
            <a:r>
              <a:rPr lang="pt-BR" sz="2700" b="1" dirty="0">
                <a:solidFill>
                  <a:srgbClr val="00FF00"/>
                </a:solidFill>
              </a:rPr>
              <a:t>MÉDIA</a:t>
            </a:r>
          </a:p>
        </p:txBody>
      </p:sp>
      <p:sp>
        <p:nvSpPr>
          <p:cNvPr id="12" name="Retângulo 11"/>
          <p:cNvSpPr/>
          <p:nvPr/>
        </p:nvSpPr>
        <p:spPr>
          <a:xfrm>
            <a:off x="14029441" y="4434947"/>
            <a:ext cx="3110213" cy="507831"/>
          </a:xfrm>
          <a:prstGeom prst="rect">
            <a:avLst/>
          </a:prstGeom>
        </p:spPr>
        <p:txBody>
          <a:bodyPr wrap="square">
            <a:spAutoFit/>
          </a:bodyPr>
          <a:lstStyle/>
          <a:p>
            <a:r>
              <a:rPr lang="el-GR" sz="2700" b="1" dirty="0"/>
              <a:t>σ</a:t>
            </a:r>
            <a:r>
              <a:rPr lang="pt-BR" sz="2700" b="1" baseline="30000" dirty="0"/>
              <a:t> </a:t>
            </a:r>
            <a:r>
              <a:rPr lang="pt-BR" sz="2700" b="1" dirty="0"/>
              <a:t>= SQRT(</a:t>
            </a:r>
            <a:r>
              <a:rPr lang="el-GR" sz="2700" b="1" dirty="0"/>
              <a:t>σ</a:t>
            </a:r>
            <a:r>
              <a:rPr lang="pt-BR" sz="2700" b="1" baseline="30000" dirty="0"/>
              <a:t>2 </a:t>
            </a:r>
            <a:r>
              <a:rPr lang="pt-BR" sz="2700" b="1" dirty="0"/>
              <a:t>) </a:t>
            </a:r>
            <a:r>
              <a:rPr lang="pt-BR" sz="2700" b="1" baseline="30000" dirty="0"/>
              <a:t> </a:t>
            </a:r>
          </a:p>
        </p:txBody>
      </p:sp>
      <p:sp>
        <p:nvSpPr>
          <p:cNvPr id="13" name="Chave Direita 12"/>
          <p:cNvSpPr/>
          <p:nvPr/>
        </p:nvSpPr>
        <p:spPr>
          <a:xfrm rot="5400000">
            <a:off x="9914449" y="2716608"/>
            <a:ext cx="474685" cy="11395615"/>
          </a:xfrm>
          <a:prstGeom prst="rightBrace">
            <a:avLst>
              <a:gd name="adj1" fmla="val 8333"/>
              <a:gd name="adj2" fmla="val 5023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pt-BR" sz="2700"/>
          </a:p>
        </p:txBody>
      </p:sp>
      <p:sp>
        <p:nvSpPr>
          <p:cNvPr id="14" name="CaixaDeTexto 13"/>
          <p:cNvSpPr txBox="1"/>
          <p:nvPr/>
        </p:nvSpPr>
        <p:spPr>
          <a:xfrm>
            <a:off x="10439400" y="8535118"/>
            <a:ext cx="1165392" cy="507831"/>
          </a:xfrm>
          <a:prstGeom prst="rect">
            <a:avLst/>
          </a:prstGeom>
          <a:noFill/>
        </p:spPr>
        <p:txBody>
          <a:bodyPr wrap="square" rtlCol="0">
            <a:spAutoFit/>
          </a:bodyPr>
          <a:lstStyle/>
          <a:p>
            <a:r>
              <a:rPr lang="pt-BR" sz="2700" b="1" dirty="0"/>
              <a:t>N = 5</a:t>
            </a:r>
          </a:p>
        </p:txBody>
      </p:sp>
    </p:spTree>
    <p:extLst>
      <p:ext uri="{BB962C8B-B14F-4D97-AF65-F5344CB8AC3E}">
        <p14:creationId xmlns:p14="http://schemas.microsoft.com/office/powerpoint/2010/main" val="175729361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291201"/>
            <a:ext cx="16212830" cy="1661993"/>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A relação entre </a:t>
            </a:r>
            <a:r>
              <a:rPr lang="pt-BR" sz="5400" b="1" dirty="0" err="1">
                <a:latin typeface="Inter" panose="020B0604020202020204" charset="0"/>
                <a:ea typeface="Inter" panose="020B0604020202020204" charset="0"/>
              </a:rPr>
              <a:t>DPs</a:t>
            </a:r>
            <a:r>
              <a:rPr lang="pt-BR" sz="5400" b="1" dirty="0">
                <a:latin typeface="Inter" panose="020B0604020202020204" charset="0"/>
                <a:ea typeface="Inter" panose="020B0604020202020204" charset="0"/>
              </a:rPr>
              <a:t>, variância e amplitude interquartílica</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pic>
        <p:nvPicPr>
          <p:cNvPr id="7" name="Espaço Reservado para Conteúdo 5"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814" y="3444582"/>
            <a:ext cx="10820399" cy="5288040"/>
          </a:xfrm>
          <a:prstGeom prst="rect">
            <a:avLst/>
          </a:prstGeom>
        </p:spPr>
      </p:pic>
      <p:sp>
        <p:nvSpPr>
          <p:cNvPr id="3" name="Retângulo 2"/>
          <p:cNvSpPr/>
          <p:nvPr/>
        </p:nvSpPr>
        <p:spPr>
          <a:xfrm>
            <a:off x="10134600" y="9344219"/>
            <a:ext cx="7351693" cy="369332"/>
          </a:xfrm>
          <a:prstGeom prst="rect">
            <a:avLst/>
          </a:prstGeom>
        </p:spPr>
        <p:txBody>
          <a:bodyPr wrap="none">
            <a:spAutoFit/>
          </a:bodyPr>
          <a:lstStyle/>
          <a:p>
            <a:r>
              <a:rPr lang="pt-BR" dirty="0">
                <a:latin typeface="Inter" panose="020B0604020202020204" charset="0"/>
                <a:ea typeface="Inter" panose="020B0604020202020204" charset="0"/>
              </a:rPr>
              <a:t>Fonte: https://www.mathsisfun.com/data/standard-deviation.html</a:t>
            </a:r>
          </a:p>
        </p:txBody>
      </p:sp>
      <p:sp>
        <p:nvSpPr>
          <p:cNvPr id="15" name="Retângulo 14"/>
          <p:cNvSpPr/>
          <p:nvPr/>
        </p:nvSpPr>
        <p:spPr>
          <a:xfrm>
            <a:off x="1219200" y="4057157"/>
            <a:ext cx="6134100" cy="3416320"/>
          </a:xfrm>
          <a:prstGeom prst="rect">
            <a:avLst/>
          </a:prstGeom>
        </p:spPr>
        <p:txBody>
          <a:bodyPr wrap="square">
            <a:spAutoFit/>
          </a:bodyPr>
          <a:lstStyle/>
          <a:p>
            <a:pPr>
              <a:lnSpc>
                <a:spcPct val="200000"/>
              </a:lnSpc>
            </a:pPr>
            <a:r>
              <a:rPr lang="en-US" sz="3600" dirty="0" err="1">
                <a:latin typeface="Inter" panose="020B0604020202020204" charset="0"/>
                <a:ea typeface="Inter" panose="020B0604020202020204" charset="0"/>
              </a:rPr>
              <a:t>Média</a:t>
            </a:r>
            <a:r>
              <a:rPr lang="en-US" sz="3600" dirty="0">
                <a:latin typeface="Inter" panose="020B0604020202020204" charset="0"/>
                <a:ea typeface="Inter" panose="020B0604020202020204" charset="0"/>
              </a:rPr>
              <a:t> = 400mm</a:t>
            </a:r>
          </a:p>
          <a:p>
            <a:pPr>
              <a:lnSpc>
                <a:spcPct val="200000"/>
              </a:lnSpc>
            </a:pPr>
            <a:r>
              <a:rPr lang="en-US" sz="3600" dirty="0" err="1">
                <a:latin typeface="Inter" panose="020B0604020202020204" charset="0"/>
                <a:ea typeface="Inter" panose="020B0604020202020204" charset="0"/>
              </a:rPr>
              <a:t>Variância</a:t>
            </a:r>
            <a:r>
              <a:rPr lang="en-US" sz="3600" dirty="0">
                <a:latin typeface="Inter" panose="020B0604020202020204" charset="0"/>
                <a:ea typeface="Inter" panose="020B0604020202020204" charset="0"/>
              </a:rPr>
              <a:t> = 25650mm</a:t>
            </a:r>
          </a:p>
          <a:p>
            <a:pPr>
              <a:lnSpc>
                <a:spcPct val="200000"/>
              </a:lnSpc>
            </a:pPr>
            <a:r>
              <a:rPr lang="en-US" sz="3600" dirty="0" err="1">
                <a:latin typeface="Inter" panose="020B0604020202020204" charset="0"/>
                <a:ea typeface="Inter" panose="020B0604020202020204" charset="0"/>
              </a:rPr>
              <a:t>Desvio</a:t>
            </a:r>
            <a:r>
              <a:rPr lang="en-US" sz="3600" dirty="0">
                <a:latin typeface="Inter" panose="020B0604020202020204" charset="0"/>
                <a:ea typeface="Inter" panose="020B0604020202020204" charset="0"/>
              </a:rPr>
              <a:t> </a:t>
            </a:r>
            <a:r>
              <a:rPr lang="en-US" sz="3600" dirty="0" err="1">
                <a:latin typeface="Inter" panose="020B0604020202020204" charset="0"/>
                <a:ea typeface="Inter" panose="020B0604020202020204" charset="0"/>
              </a:rPr>
              <a:t>padrão</a:t>
            </a:r>
            <a:r>
              <a:rPr lang="en-US" sz="3600" dirty="0">
                <a:latin typeface="Inter" panose="020B0604020202020204" charset="0"/>
                <a:ea typeface="Inter" panose="020B0604020202020204" charset="0"/>
              </a:rPr>
              <a:t> = 160mm</a:t>
            </a:r>
          </a:p>
        </p:txBody>
      </p:sp>
    </p:spTree>
    <p:extLst>
      <p:ext uri="{BB962C8B-B14F-4D97-AF65-F5344CB8AC3E}">
        <p14:creationId xmlns:p14="http://schemas.microsoft.com/office/powerpoint/2010/main" val="116629331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289007"/>
            <a:ext cx="16212830" cy="1661993"/>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A relação entre </a:t>
            </a:r>
            <a:r>
              <a:rPr lang="pt-BR" sz="5400" b="1" dirty="0" err="1">
                <a:latin typeface="Inter" panose="020B0604020202020204" charset="0"/>
                <a:ea typeface="Inter" panose="020B0604020202020204" charset="0"/>
              </a:rPr>
              <a:t>DPs</a:t>
            </a:r>
            <a:r>
              <a:rPr lang="pt-BR" sz="5400" b="1" dirty="0">
                <a:latin typeface="Inter" panose="020B0604020202020204" charset="0"/>
                <a:ea typeface="Inter" panose="020B0604020202020204" charset="0"/>
              </a:rPr>
              <a:t>, variância e amplitude interquartílica</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pic>
        <p:nvPicPr>
          <p:cNvPr id="8" name="Imagem 7" descr="Recorte de Te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3133909"/>
            <a:ext cx="11125200" cy="5570746"/>
          </a:xfrm>
          <a:prstGeom prst="rect">
            <a:avLst/>
          </a:prstGeom>
        </p:spPr>
      </p:pic>
      <p:sp>
        <p:nvSpPr>
          <p:cNvPr id="10"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3" name="CaixaDeTexto 2"/>
          <p:cNvSpPr txBox="1"/>
          <p:nvPr/>
        </p:nvSpPr>
        <p:spPr>
          <a:xfrm>
            <a:off x="12206328" y="7340517"/>
            <a:ext cx="2247900" cy="584775"/>
          </a:xfrm>
          <a:prstGeom prst="rect">
            <a:avLst/>
          </a:prstGeom>
          <a:noFill/>
        </p:spPr>
        <p:txBody>
          <a:bodyPr wrap="square" rtlCol="0">
            <a:spAutoFit/>
          </a:bodyPr>
          <a:lstStyle/>
          <a:p>
            <a:r>
              <a:rPr lang="pt-BR" sz="3200" dirty="0" err="1">
                <a:latin typeface="Inter" panose="020B0604020202020204" charset="0"/>
                <a:ea typeface="Inter" panose="020B0604020202020204" charset="0"/>
              </a:rPr>
              <a:t>b</a:t>
            </a:r>
            <a:r>
              <a:rPr lang="pt-BR" sz="3200" dirty="0" err="1" smtClean="0">
                <a:latin typeface="Inter" panose="020B0604020202020204" charset="0"/>
                <a:ea typeface="Inter" panose="020B0604020202020204" charset="0"/>
              </a:rPr>
              <a:t>oxplot</a:t>
            </a:r>
            <a:r>
              <a:rPr lang="pt-BR" sz="3200" dirty="0" smtClean="0">
                <a:latin typeface="Inter" panose="020B0604020202020204" charset="0"/>
                <a:ea typeface="Inter" panose="020B0604020202020204" charset="0"/>
              </a:rPr>
              <a:t>()</a:t>
            </a:r>
            <a:endParaRPr lang="pt-BR" sz="3200" dirty="0">
              <a:latin typeface="Inter" panose="020B0604020202020204" charset="0"/>
              <a:ea typeface="Inter" panose="020B0604020202020204" charset="0"/>
            </a:endParaRPr>
          </a:p>
        </p:txBody>
      </p:sp>
    </p:spTree>
    <p:extLst>
      <p:ext uri="{BB962C8B-B14F-4D97-AF65-F5344CB8AC3E}">
        <p14:creationId xmlns:p14="http://schemas.microsoft.com/office/powerpoint/2010/main" val="328579626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219200" y="3891692"/>
            <a:ext cx="7335530" cy="5009497"/>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Clr>
                <a:srgbClr val="003C78"/>
              </a:buClr>
              <a:buAutoNum type="arabicPeriod"/>
            </a:pPr>
            <a:r>
              <a:rPr lang="en-GB" err="1">
                <a:latin typeface="Barlow" panose="00000500000000000000" pitchFamily="2" charset="0"/>
                <a:ea typeface="Inter" panose="020B0604020202020204" charset="0"/>
                <a:cs typeface="Segoe UI" panose="020B0502040204020203" pitchFamily="34" charset="0"/>
              </a:rPr>
              <a:t>Explorar</a:t>
            </a:r>
            <a:r>
              <a:rPr lang="en-GB">
                <a:latin typeface="Barlow" panose="00000500000000000000" pitchFamily="2" charset="0"/>
                <a:ea typeface="Inter" panose="020B0604020202020204" charset="0"/>
                <a:cs typeface="Segoe UI" panose="020B0502040204020203" pitchFamily="34" charset="0"/>
              </a:rPr>
              <a:t> as </a:t>
            </a:r>
            <a:r>
              <a:rPr lang="en-GB" err="1">
                <a:latin typeface="Barlow" panose="00000500000000000000" pitchFamily="2" charset="0"/>
                <a:ea typeface="Inter" panose="020B0604020202020204" charset="0"/>
                <a:cs typeface="Segoe UI" panose="020B0502040204020203" pitchFamily="34" charset="0"/>
              </a:rPr>
              <a:t>características</a:t>
            </a:r>
            <a:r>
              <a:rPr lang="en-GB">
                <a:latin typeface="Barlow" panose="00000500000000000000" pitchFamily="2" charset="0"/>
                <a:ea typeface="Inter" panose="020B0604020202020204" charset="0"/>
                <a:cs typeface="Segoe UI" panose="020B0502040204020203" pitchFamily="34" charset="0"/>
              </a:rPr>
              <a:t> da </a:t>
            </a:r>
            <a:r>
              <a:rPr lang="en-GB" err="1">
                <a:latin typeface="Barlow" panose="00000500000000000000" pitchFamily="2" charset="0"/>
                <a:ea typeface="Inter" panose="020B0604020202020204" charset="0"/>
                <a:cs typeface="Segoe UI" panose="020B0502040204020203" pitchFamily="34" charset="0"/>
              </a:rPr>
              <a:t>amostra</a:t>
            </a:r>
            <a:r>
              <a:rPr lang="en-GB">
                <a:latin typeface="Barlow" panose="00000500000000000000" pitchFamily="2" charset="0"/>
                <a:ea typeface="Inter" panose="020B0604020202020204" charset="0"/>
                <a:cs typeface="Segoe UI" panose="020B0502040204020203" pitchFamily="34" charset="0"/>
              </a:rPr>
              <a:t> </a:t>
            </a:r>
            <a:r>
              <a:rPr lang="en-GB" err="1">
                <a:latin typeface="Barlow" panose="00000500000000000000" pitchFamily="2" charset="0"/>
                <a:ea typeface="Inter" panose="020B0604020202020204" charset="0"/>
                <a:cs typeface="Segoe UI" panose="020B0502040204020203" pitchFamily="34" charset="0"/>
              </a:rPr>
              <a:t>estudada</a:t>
            </a:r>
            <a:r>
              <a:rPr lang="en-GB">
                <a:latin typeface="Barlow" panose="00000500000000000000" pitchFamily="2" charset="0"/>
                <a:ea typeface="Inter" panose="020B0604020202020204" charset="0"/>
                <a:cs typeface="Segoe UI" panose="020B0502040204020203" pitchFamily="34" charset="0"/>
              </a:rPr>
              <a:t> </a:t>
            </a:r>
            <a:r>
              <a:rPr lang="en-GB" err="1">
                <a:latin typeface="Barlow" panose="00000500000000000000" pitchFamily="2" charset="0"/>
                <a:ea typeface="Inter" panose="020B0604020202020204" charset="0"/>
                <a:cs typeface="Segoe UI" panose="020B0502040204020203" pitchFamily="34" charset="0"/>
              </a:rPr>
              <a:t>por</a:t>
            </a:r>
            <a:r>
              <a:rPr lang="en-GB">
                <a:latin typeface="Barlow" panose="00000500000000000000" pitchFamily="2" charset="0"/>
                <a:ea typeface="Inter" panose="020B0604020202020204" charset="0"/>
                <a:cs typeface="Segoe UI" panose="020B0502040204020203" pitchFamily="34" charset="0"/>
              </a:rPr>
              <a:t> </a:t>
            </a:r>
            <a:r>
              <a:rPr lang="en-GB" err="1">
                <a:latin typeface="Barlow" panose="00000500000000000000" pitchFamily="2" charset="0"/>
                <a:ea typeface="Inter" panose="020B0604020202020204" charset="0"/>
                <a:cs typeface="Segoe UI" panose="020B0502040204020203" pitchFamily="34" charset="0"/>
              </a:rPr>
              <a:t>meio</a:t>
            </a:r>
            <a:r>
              <a:rPr lang="en-GB">
                <a:latin typeface="Barlow" panose="00000500000000000000" pitchFamily="2" charset="0"/>
                <a:ea typeface="Inter" panose="020B0604020202020204" charset="0"/>
                <a:cs typeface="Segoe UI" panose="020B0502040204020203" pitchFamily="34" charset="0"/>
              </a:rPr>
              <a:t> de </a:t>
            </a:r>
            <a:r>
              <a:rPr lang="en-GB" err="1">
                <a:latin typeface="Barlow" panose="00000500000000000000" pitchFamily="2" charset="0"/>
                <a:ea typeface="Inter" panose="020B0604020202020204" charset="0"/>
                <a:cs typeface="Segoe UI" panose="020B0502040204020203" pitchFamily="34" charset="0"/>
              </a:rPr>
              <a:t>variáveis</a:t>
            </a:r>
            <a:r>
              <a:rPr lang="en-GB">
                <a:latin typeface="Barlow" panose="00000500000000000000" pitchFamily="2" charset="0"/>
                <a:ea typeface="Inter" panose="020B0604020202020204" charset="0"/>
                <a:cs typeface="Segoe UI" panose="020B0502040204020203" pitchFamily="34" charset="0"/>
              </a:rPr>
              <a:t> </a:t>
            </a:r>
            <a:r>
              <a:rPr lang="en-GB" err="1">
                <a:latin typeface="Barlow" panose="00000500000000000000" pitchFamily="2" charset="0"/>
                <a:ea typeface="Inter" panose="020B0604020202020204" charset="0"/>
                <a:cs typeface="Segoe UI" panose="020B0502040204020203" pitchFamily="34" charset="0"/>
              </a:rPr>
              <a:t>como</a:t>
            </a:r>
            <a:r>
              <a:rPr lang="en-GB">
                <a:latin typeface="Barlow" panose="00000500000000000000" pitchFamily="2" charset="0"/>
                <a:ea typeface="Inter" panose="020B0604020202020204" charset="0"/>
                <a:cs typeface="Segoe UI" panose="020B0502040204020203" pitchFamily="34" charset="0"/>
              </a:rPr>
              <a:t> </a:t>
            </a:r>
            <a:r>
              <a:rPr lang="en-GB" err="1">
                <a:latin typeface="Barlow" panose="00000500000000000000" pitchFamily="2" charset="0"/>
                <a:ea typeface="Inter" panose="020B0604020202020204" charset="0"/>
                <a:cs typeface="Segoe UI" panose="020B0502040204020203" pitchFamily="34" charset="0"/>
              </a:rPr>
              <a:t>gênero</a:t>
            </a:r>
            <a:r>
              <a:rPr lang="en-GB">
                <a:latin typeface="Barlow" panose="00000500000000000000" pitchFamily="2" charset="0"/>
                <a:ea typeface="Inter" panose="020B0604020202020204" charset="0"/>
                <a:cs typeface="Segoe UI" panose="020B0502040204020203" pitchFamily="34" charset="0"/>
              </a:rPr>
              <a:t> e </a:t>
            </a:r>
            <a:r>
              <a:rPr lang="en-GB" err="1">
                <a:latin typeface="Barlow" panose="00000500000000000000" pitchFamily="2" charset="0"/>
                <a:ea typeface="Inter" panose="020B0604020202020204" charset="0"/>
                <a:cs typeface="Segoe UI" panose="020B0502040204020203" pitchFamily="34" charset="0"/>
              </a:rPr>
              <a:t>ano</a:t>
            </a:r>
            <a:r>
              <a:rPr lang="en-GB">
                <a:latin typeface="Barlow" panose="00000500000000000000" pitchFamily="2" charset="0"/>
                <a:ea typeface="Inter" panose="020B0604020202020204" charset="0"/>
                <a:cs typeface="Segoe UI" panose="020B0502040204020203" pitchFamily="34" charset="0"/>
              </a:rPr>
              <a:t> escolar</a:t>
            </a:r>
          </a:p>
          <a:p>
            <a:pPr marL="514350" indent="-514350">
              <a:buClr>
                <a:srgbClr val="003C78"/>
              </a:buClr>
              <a:buAutoNum type="arabicPeriod"/>
            </a:pPr>
            <a:endParaRPr lang="en-GB">
              <a:latin typeface="Barlow" panose="00000500000000000000" pitchFamily="2" charset="0"/>
              <a:ea typeface="Inter" panose="020B0604020202020204" charset="0"/>
              <a:cs typeface="Segoe UI" panose="020B0502040204020203" pitchFamily="34" charset="0"/>
            </a:endParaRPr>
          </a:p>
          <a:p>
            <a:pPr marL="514350" indent="-514350">
              <a:buClr>
                <a:srgbClr val="003C78"/>
              </a:buClr>
              <a:buAutoNum type="arabicPeriod"/>
            </a:pPr>
            <a:r>
              <a:rPr lang="en-GB" err="1">
                <a:latin typeface="Barlow" panose="00000500000000000000" pitchFamily="2" charset="0"/>
                <a:ea typeface="Inter" panose="020B0604020202020204" charset="0"/>
                <a:cs typeface="Segoe UI" panose="020B0502040204020203" pitchFamily="34" charset="0"/>
              </a:rPr>
              <a:t>Identificar</a:t>
            </a:r>
            <a:r>
              <a:rPr lang="en-GB">
                <a:latin typeface="Barlow" panose="00000500000000000000" pitchFamily="2" charset="0"/>
                <a:ea typeface="Inter" panose="020B0604020202020204" charset="0"/>
                <a:cs typeface="Segoe UI" panose="020B0502040204020203" pitchFamily="34" charset="0"/>
              </a:rPr>
              <a:t> a </a:t>
            </a:r>
            <a:r>
              <a:rPr lang="en-GB" err="1">
                <a:latin typeface="Barlow" panose="00000500000000000000" pitchFamily="2" charset="0"/>
                <a:ea typeface="Inter" panose="020B0604020202020204" charset="0"/>
                <a:cs typeface="Segoe UI" panose="020B0502040204020203" pitchFamily="34" charset="0"/>
              </a:rPr>
              <a:t>distribuição</a:t>
            </a:r>
            <a:r>
              <a:rPr lang="en-GB">
                <a:latin typeface="Barlow" panose="00000500000000000000" pitchFamily="2" charset="0"/>
                <a:ea typeface="Inter" panose="020B0604020202020204" charset="0"/>
                <a:cs typeface="Segoe UI" panose="020B0502040204020203" pitchFamily="34" charset="0"/>
              </a:rPr>
              <a:t> das </a:t>
            </a:r>
            <a:r>
              <a:rPr lang="en-GB" err="1">
                <a:latin typeface="Barlow" panose="00000500000000000000" pitchFamily="2" charset="0"/>
                <a:ea typeface="Inter" panose="020B0604020202020204" charset="0"/>
                <a:cs typeface="Segoe UI" panose="020B0502040204020203" pitchFamily="34" charset="0"/>
              </a:rPr>
              <a:t>respostas</a:t>
            </a:r>
            <a:r>
              <a:rPr lang="en-GB">
                <a:latin typeface="Barlow" panose="00000500000000000000" pitchFamily="2" charset="0"/>
                <a:ea typeface="Inter" panose="020B0604020202020204" charset="0"/>
                <a:cs typeface="Segoe UI" panose="020B0502040204020203" pitchFamily="34" charset="0"/>
              </a:rPr>
              <a:t> do </a:t>
            </a:r>
            <a:r>
              <a:rPr lang="en-GB" err="1">
                <a:latin typeface="Barlow" panose="00000500000000000000" pitchFamily="2" charset="0"/>
                <a:ea typeface="Inter" panose="020B0604020202020204" charset="0"/>
                <a:cs typeface="Segoe UI" panose="020B0502040204020203" pitchFamily="34" charset="0"/>
              </a:rPr>
              <a:t>questionário</a:t>
            </a:r>
            <a:r>
              <a:rPr lang="en-GB">
                <a:latin typeface="Barlow" panose="00000500000000000000" pitchFamily="2" charset="0"/>
                <a:ea typeface="Inter" panose="020B0604020202020204" charset="0"/>
                <a:cs typeface="Segoe UI" panose="020B0502040204020203" pitchFamily="34" charset="0"/>
              </a:rPr>
              <a:t> de </a:t>
            </a:r>
            <a:r>
              <a:rPr lang="en-GB" err="1">
                <a:latin typeface="Barlow" panose="00000500000000000000" pitchFamily="2" charset="0"/>
                <a:ea typeface="Inter" panose="020B0604020202020204" charset="0"/>
                <a:cs typeface="Segoe UI" panose="020B0502040204020203" pitchFamily="34" charset="0"/>
              </a:rPr>
              <a:t>psaúde</a:t>
            </a:r>
            <a:r>
              <a:rPr lang="en-GB">
                <a:latin typeface="Barlow" panose="00000500000000000000" pitchFamily="2" charset="0"/>
                <a:ea typeface="Inter" panose="020B0604020202020204" charset="0"/>
                <a:cs typeface="Segoe UI" panose="020B0502040204020203" pitchFamily="34" charset="0"/>
              </a:rPr>
              <a:t> mental</a:t>
            </a:r>
          </a:p>
          <a:p>
            <a:pPr marL="514350" indent="-514350">
              <a:buClr>
                <a:srgbClr val="003C78"/>
              </a:buClr>
              <a:buAutoNum type="arabicPeriod"/>
            </a:pPr>
            <a:endParaRPr lang="en-GB">
              <a:latin typeface="Barlow" panose="00000500000000000000" pitchFamily="2" charset="0"/>
              <a:ea typeface="Inter" panose="020B0604020202020204" charset="0"/>
              <a:cs typeface="Segoe UI" panose="020B0502040204020203" pitchFamily="34" charset="0"/>
            </a:endParaRPr>
          </a:p>
          <a:p>
            <a:pPr marL="514350" indent="-514350">
              <a:buClr>
                <a:srgbClr val="003C78"/>
              </a:buClr>
              <a:buFont typeface="Arial" pitchFamily="34" charset="0"/>
              <a:buAutoNum type="arabicPeriod"/>
            </a:pPr>
            <a:r>
              <a:rPr lang="pt-BR">
                <a:latin typeface="Barlow" panose="00000500000000000000" pitchFamily="2" charset="0"/>
                <a:ea typeface="Inter" panose="020B0604020202020204" charset="0"/>
              </a:rPr>
              <a:t>Como está a saúde mental dos estudantes no retorno às aulas?</a:t>
            </a:r>
            <a:endParaRPr lang="en-GB">
              <a:latin typeface="Barlow" panose="00000500000000000000" pitchFamily="2" charset="0"/>
              <a:ea typeface="Inter" panose="020B0604020202020204" charset="0"/>
              <a:cs typeface="Segoe UI" panose="020B0502040204020203" pitchFamily="34" charset="0"/>
            </a:endParaRPr>
          </a:p>
          <a:p>
            <a:pPr marL="514350" indent="-514350">
              <a:buClr>
                <a:srgbClr val="003C78"/>
              </a:buClr>
              <a:buAutoNum type="arabicPeriod"/>
            </a:pPr>
            <a:endParaRPr lang="en-GB">
              <a:latin typeface="Barlow" panose="00000500000000000000" pitchFamily="2" charset="0"/>
              <a:ea typeface="Inter" panose="020B0604020202020204" charset="0"/>
              <a:cs typeface="Segoe UI" panose="020B0502040204020203" pitchFamily="34" charset="0"/>
            </a:endParaRPr>
          </a:p>
          <a:p>
            <a:pPr marL="514350" indent="-514350">
              <a:buClr>
                <a:srgbClr val="003C78"/>
              </a:buClr>
              <a:buAutoNum type="arabicPeriod"/>
            </a:pPr>
            <a:endParaRPr lang="en-GB">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endParaRPr lang="pt-BR" i="1">
              <a:solidFill>
                <a:srgbClr val="00A8E9"/>
              </a:solidFill>
              <a:latin typeface="Barlow" panose="00000500000000000000" pitchFamily="2" charset="0"/>
              <a:ea typeface="Inter" panose="020B0604020202020204" charset="0"/>
              <a:cs typeface="Segoe UI" panose="020B0502040204020203" pitchFamily="34" charset="0"/>
            </a:endParaRPr>
          </a:p>
        </p:txBody>
      </p:sp>
      <p:pic>
        <p:nvPicPr>
          <p:cNvPr id="8" name="Image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6475" y="3395947"/>
            <a:ext cx="8499218" cy="5232331"/>
          </a:xfrm>
          <a:prstGeom prst="rect">
            <a:avLst/>
          </a:prstGeom>
        </p:spPr>
      </p:pic>
      <p:sp>
        <p:nvSpPr>
          <p:cNvPr id="10" name="CaixaDeTexto 9">
            <a:extLst>
              <a:ext uri="{FF2B5EF4-FFF2-40B4-BE49-F238E27FC236}">
                <a16:creationId xmlns:a16="http://schemas.microsoft.com/office/drawing/2014/main" id="{026123E4-6E0F-891F-D4F1-713483E2570E}"/>
              </a:ext>
            </a:extLst>
          </p:cNvPr>
          <p:cNvSpPr txBox="1"/>
          <p:nvPr/>
        </p:nvSpPr>
        <p:spPr>
          <a:xfrm>
            <a:off x="14578642" y="9386117"/>
            <a:ext cx="3019245" cy="369332"/>
          </a:xfrm>
          <a:prstGeom prst="rect">
            <a:avLst/>
          </a:prstGeom>
          <a:noFill/>
        </p:spPr>
        <p:txBody>
          <a:bodyPr wrap="square">
            <a:spAutoFit/>
          </a:bodyPr>
          <a:lstStyle/>
          <a:p>
            <a:r>
              <a:rPr lang="en-GB">
                <a:latin typeface="Barlow" panose="00000500000000000000" pitchFamily="2" charset="0"/>
                <a:ea typeface="Inter" panose="020B0604020202020204" charset="0"/>
                <a:cs typeface="Segoe UI" panose="020B0502040204020203" pitchFamily="34" charset="0"/>
              </a:rPr>
              <a:t>Fonte: Allison Horst</a:t>
            </a:r>
            <a:endParaRPr lang="pt-BR">
              <a:latin typeface="Barlow" panose="00000500000000000000" pitchFamily="2" charset="0"/>
            </a:endParaRPr>
          </a:p>
        </p:txBody>
      </p:sp>
      <p:sp>
        <p:nvSpPr>
          <p:cNvPr id="11" name="CaixaDeTexto 10">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Explorar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características</a:t>
            </a:r>
            <a:r>
              <a:rPr lang="en-GB" sz="2800" i="1">
                <a:latin typeface="Barlow" panose="00000500000000000000" pitchFamily="2" charset="0"/>
                <a:ea typeface="Inter" panose="020B0604020202020204" charset="0"/>
                <a:cs typeface="Segoe UI" panose="020B0502040204020203" pitchFamily="34" charset="0"/>
              </a:rPr>
              <a:t> da </a:t>
            </a:r>
            <a:r>
              <a:rPr lang="en-GB" sz="2800" i="1" err="1">
                <a:latin typeface="Barlow" panose="00000500000000000000" pitchFamily="2" charset="0"/>
                <a:ea typeface="Inter" panose="020B0604020202020204" charset="0"/>
                <a:cs typeface="Segoe UI" panose="020B0502040204020203" pitchFamily="34" charset="0"/>
              </a:rPr>
              <a:t>amostra</a:t>
            </a:r>
            <a:r>
              <a:rPr lang="en-GB" sz="2800" i="1">
                <a:latin typeface="Barlow" panose="00000500000000000000" pitchFamily="2" charset="0"/>
                <a:ea typeface="Inter" panose="020B0604020202020204" charset="0"/>
                <a:cs typeface="Segoe UI" panose="020B0502040204020203" pitchFamily="34" charset="0"/>
              </a:rPr>
              <a:t> ,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questionários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autorrelato</a:t>
            </a:r>
            <a:r>
              <a:rPr lang="en-GB" sz="2800" i="1">
                <a:latin typeface="Barlow" panose="00000500000000000000" pitchFamily="2" charset="0"/>
                <a:ea typeface="Inter" panose="020B0604020202020204" charset="0"/>
                <a:cs typeface="Segoe UI" panose="020B0502040204020203" pitchFamily="34" charset="0"/>
              </a:rPr>
              <a:t> e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os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estudantes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estão</a:t>
            </a:r>
            <a:r>
              <a:rPr lang="en-GB" sz="2800" i="1">
                <a:latin typeface="Barlow" panose="00000500000000000000" pitchFamily="2" charset="0"/>
                <a:ea typeface="Inter" panose="020B0604020202020204" charset="0"/>
                <a:cs typeface="Segoe UI" panose="020B0502040204020203" pitchFamily="34" charset="0"/>
              </a:rPr>
              <a:t> se </a:t>
            </a:r>
            <a:r>
              <a:rPr lang="en-GB" sz="2800" i="1" err="1">
                <a:latin typeface="Barlow" panose="00000500000000000000" pitchFamily="2" charset="0"/>
                <a:ea typeface="Inter" panose="020B0604020202020204" charset="0"/>
                <a:cs typeface="Segoe UI" panose="020B0502040204020203" pitchFamily="34" charset="0"/>
              </a:rPr>
              <a:t>sentindo</a:t>
            </a:r>
            <a:endParaRPr lang="pt-BR" sz="2800" i="1">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340547744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219200" y="3891692"/>
            <a:ext cx="7335530" cy="5009497"/>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Clr>
                <a:srgbClr val="003C78"/>
              </a:buClr>
              <a:buAutoNum type="arabicPeriod"/>
            </a:pPr>
            <a:r>
              <a:rPr lang="en-GB" err="1">
                <a:latin typeface="Barlow" panose="00000500000000000000" pitchFamily="2" charset="0"/>
                <a:ea typeface="Inter" panose="020B0604020202020204" charset="0"/>
                <a:cs typeface="Segoe UI" panose="020B0502040204020203" pitchFamily="34" charset="0"/>
              </a:rPr>
              <a:t>Explorar</a:t>
            </a:r>
            <a:r>
              <a:rPr lang="en-GB">
                <a:latin typeface="Barlow" panose="00000500000000000000" pitchFamily="2" charset="0"/>
                <a:ea typeface="Inter" panose="020B0604020202020204" charset="0"/>
                <a:cs typeface="Segoe UI" panose="020B0502040204020203" pitchFamily="34" charset="0"/>
              </a:rPr>
              <a:t> as </a:t>
            </a:r>
            <a:r>
              <a:rPr lang="en-GB" err="1">
                <a:latin typeface="Barlow" panose="00000500000000000000" pitchFamily="2" charset="0"/>
                <a:ea typeface="Inter" panose="020B0604020202020204" charset="0"/>
                <a:cs typeface="Segoe UI" panose="020B0502040204020203" pitchFamily="34" charset="0"/>
              </a:rPr>
              <a:t>características</a:t>
            </a:r>
            <a:r>
              <a:rPr lang="en-GB">
                <a:latin typeface="Barlow" panose="00000500000000000000" pitchFamily="2" charset="0"/>
                <a:ea typeface="Inter" panose="020B0604020202020204" charset="0"/>
                <a:cs typeface="Segoe UI" panose="020B0502040204020203" pitchFamily="34" charset="0"/>
              </a:rPr>
              <a:t> da </a:t>
            </a:r>
            <a:r>
              <a:rPr lang="en-GB" err="1">
                <a:latin typeface="Barlow" panose="00000500000000000000" pitchFamily="2" charset="0"/>
                <a:ea typeface="Inter" panose="020B0604020202020204" charset="0"/>
                <a:cs typeface="Segoe UI" panose="020B0502040204020203" pitchFamily="34" charset="0"/>
              </a:rPr>
              <a:t>amostra</a:t>
            </a:r>
            <a:r>
              <a:rPr lang="en-GB">
                <a:latin typeface="Barlow" panose="00000500000000000000" pitchFamily="2" charset="0"/>
                <a:ea typeface="Inter" panose="020B0604020202020204" charset="0"/>
                <a:cs typeface="Segoe UI" panose="020B0502040204020203" pitchFamily="34" charset="0"/>
              </a:rPr>
              <a:t> </a:t>
            </a:r>
            <a:r>
              <a:rPr lang="en-GB" err="1">
                <a:latin typeface="Barlow" panose="00000500000000000000" pitchFamily="2" charset="0"/>
                <a:ea typeface="Inter" panose="020B0604020202020204" charset="0"/>
                <a:cs typeface="Segoe UI" panose="020B0502040204020203" pitchFamily="34" charset="0"/>
              </a:rPr>
              <a:t>estudada</a:t>
            </a:r>
            <a:r>
              <a:rPr lang="en-GB">
                <a:latin typeface="Barlow" panose="00000500000000000000" pitchFamily="2" charset="0"/>
                <a:ea typeface="Inter" panose="020B0604020202020204" charset="0"/>
                <a:cs typeface="Segoe UI" panose="020B0502040204020203" pitchFamily="34" charset="0"/>
              </a:rPr>
              <a:t> </a:t>
            </a:r>
            <a:r>
              <a:rPr lang="en-GB" err="1">
                <a:latin typeface="Barlow" panose="00000500000000000000" pitchFamily="2" charset="0"/>
                <a:ea typeface="Inter" panose="020B0604020202020204" charset="0"/>
                <a:cs typeface="Segoe UI" panose="020B0502040204020203" pitchFamily="34" charset="0"/>
              </a:rPr>
              <a:t>por</a:t>
            </a:r>
            <a:r>
              <a:rPr lang="en-GB">
                <a:latin typeface="Barlow" panose="00000500000000000000" pitchFamily="2" charset="0"/>
                <a:ea typeface="Inter" panose="020B0604020202020204" charset="0"/>
                <a:cs typeface="Segoe UI" panose="020B0502040204020203" pitchFamily="34" charset="0"/>
              </a:rPr>
              <a:t> </a:t>
            </a:r>
            <a:r>
              <a:rPr lang="en-GB" err="1">
                <a:latin typeface="Barlow" panose="00000500000000000000" pitchFamily="2" charset="0"/>
                <a:ea typeface="Inter" panose="020B0604020202020204" charset="0"/>
                <a:cs typeface="Segoe UI" panose="020B0502040204020203" pitchFamily="34" charset="0"/>
              </a:rPr>
              <a:t>meio</a:t>
            </a:r>
            <a:r>
              <a:rPr lang="en-GB">
                <a:latin typeface="Barlow" panose="00000500000000000000" pitchFamily="2" charset="0"/>
                <a:ea typeface="Inter" panose="020B0604020202020204" charset="0"/>
                <a:cs typeface="Segoe UI" panose="020B0502040204020203" pitchFamily="34" charset="0"/>
              </a:rPr>
              <a:t> de </a:t>
            </a:r>
            <a:r>
              <a:rPr lang="en-GB" err="1">
                <a:latin typeface="Barlow" panose="00000500000000000000" pitchFamily="2" charset="0"/>
                <a:ea typeface="Inter" panose="020B0604020202020204" charset="0"/>
                <a:cs typeface="Segoe UI" panose="020B0502040204020203" pitchFamily="34" charset="0"/>
              </a:rPr>
              <a:t>variáveis</a:t>
            </a:r>
            <a:r>
              <a:rPr lang="en-GB">
                <a:latin typeface="Barlow" panose="00000500000000000000" pitchFamily="2" charset="0"/>
                <a:ea typeface="Inter" panose="020B0604020202020204" charset="0"/>
                <a:cs typeface="Segoe UI" panose="020B0502040204020203" pitchFamily="34" charset="0"/>
              </a:rPr>
              <a:t> </a:t>
            </a:r>
            <a:r>
              <a:rPr lang="en-GB" err="1">
                <a:latin typeface="Barlow" panose="00000500000000000000" pitchFamily="2" charset="0"/>
                <a:ea typeface="Inter" panose="020B0604020202020204" charset="0"/>
                <a:cs typeface="Segoe UI" panose="020B0502040204020203" pitchFamily="34" charset="0"/>
              </a:rPr>
              <a:t>como</a:t>
            </a:r>
            <a:r>
              <a:rPr lang="en-GB">
                <a:latin typeface="Barlow" panose="00000500000000000000" pitchFamily="2" charset="0"/>
                <a:ea typeface="Inter" panose="020B0604020202020204" charset="0"/>
                <a:cs typeface="Segoe UI" panose="020B0502040204020203" pitchFamily="34" charset="0"/>
              </a:rPr>
              <a:t> </a:t>
            </a:r>
            <a:r>
              <a:rPr lang="en-GB" err="1">
                <a:latin typeface="Barlow" panose="00000500000000000000" pitchFamily="2" charset="0"/>
                <a:ea typeface="Inter" panose="020B0604020202020204" charset="0"/>
                <a:cs typeface="Segoe UI" panose="020B0502040204020203" pitchFamily="34" charset="0"/>
              </a:rPr>
              <a:t>gênero</a:t>
            </a:r>
            <a:r>
              <a:rPr lang="en-GB">
                <a:latin typeface="Barlow" panose="00000500000000000000" pitchFamily="2" charset="0"/>
                <a:ea typeface="Inter" panose="020B0604020202020204" charset="0"/>
                <a:cs typeface="Segoe UI" panose="020B0502040204020203" pitchFamily="34" charset="0"/>
              </a:rPr>
              <a:t> e </a:t>
            </a:r>
            <a:r>
              <a:rPr lang="en-GB" err="1">
                <a:latin typeface="Barlow" panose="00000500000000000000" pitchFamily="2" charset="0"/>
                <a:ea typeface="Inter" panose="020B0604020202020204" charset="0"/>
                <a:cs typeface="Segoe UI" panose="020B0502040204020203" pitchFamily="34" charset="0"/>
              </a:rPr>
              <a:t>ano</a:t>
            </a:r>
            <a:r>
              <a:rPr lang="en-GB">
                <a:latin typeface="Barlow" panose="00000500000000000000" pitchFamily="2" charset="0"/>
                <a:ea typeface="Inter" panose="020B0604020202020204" charset="0"/>
                <a:cs typeface="Segoe UI" panose="020B0502040204020203" pitchFamily="34" charset="0"/>
              </a:rPr>
              <a:t> escolar</a:t>
            </a:r>
          </a:p>
          <a:p>
            <a:pPr marL="514350" indent="-514350">
              <a:buClr>
                <a:srgbClr val="003C78"/>
              </a:buClr>
              <a:buAutoNum type="arabicPeriod"/>
            </a:pPr>
            <a:endParaRPr lang="en-GB">
              <a:latin typeface="Barlow" panose="00000500000000000000" pitchFamily="2" charset="0"/>
              <a:ea typeface="Inter" panose="020B0604020202020204" charset="0"/>
              <a:cs typeface="Segoe UI" panose="020B0502040204020203" pitchFamily="34" charset="0"/>
            </a:endParaRPr>
          </a:p>
          <a:p>
            <a:pPr marL="514350" indent="-514350">
              <a:buClr>
                <a:srgbClr val="003C78"/>
              </a:buClr>
              <a:buAutoNum type="arabicPeriod"/>
            </a:pPr>
            <a:r>
              <a:rPr lang="en-GB" err="1">
                <a:latin typeface="Barlow" panose="00000500000000000000" pitchFamily="2" charset="0"/>
                <a:ea typeface="Inter" panose="020B0604020202020204" charset="0"/>
                <a:cs typeface="Segoe UI" panose="020B0502040204020203" pitchFamily="34" charset="0"/>
              </a:rPr>
              <a:t>Identificar</a:t>
            </a:r>
            <a:r>
              <a:rPr lang="en-GB">
                <a:latin typeface="Barlow" panose="00000500000000000000" pitchFamily="2" charset="0"/>
                <a:ea typeface="Inter" panose="020B0604020202020204" charset="0"/>
                <a:cs typeface="Segoe UI" panose="020B0502040204020203" pitchFamily="34" charset="0"/>
              </a:rPr>
              <a:t> a </a:t>
            </a:r>
            <a:r>
              <a:rPr lang="en-GB" err="1">
                <a:latin typeface="Barlow" panose="00000500000000000000" pitchFamily="2" charset="0"/>
                <a:ea typeface="Inter" panose="020B0604020202020204" charset="0"/>
                <a:cs typeface="Segoe UI" panose="020B0502040204020203" pitchFamily="34" charset="0"/>
              </a:rPr>
              <a:t>distribuição</a:t>
            </a:r>
            <a:r>
              <a:rPr lang="en-GB">
                <a:latin typeface="Barlow" panose="00000500000000000000" pitchFamily="2" charset="0"/>
                <a:ea typeface="Inter" panose="020B0604020202020204" charset="0"/>
                <a:cs typeface="Segoe UI" panose="020B0502040204020203" pitchFamily="34" charset="0"/>
              </a:rPr>
              <a:t> das </a:t>
            </a:r>
            <a:r>
              <a:rPr lang="en-GB" err="1">
                <a:latin typeface="Barlow" panose="00000500000000000000" pitchFamily="2" charset="0"/>
                <a:ea typeface="Inter" panose="020B0604020202020204" charset="0"/>
                <a:cs typeface="Segoe UI" panose="020B0502040204020203" pitchFamily="34" charset="0"/>
              </a:rPr>
              <a:t>respostas</a:t>
            </a:r>
            <a:r>
              <a:rPr lang="en-GB">
                <a:latin typeface="Barlow" panose="00000500000000000000" pitchFamily="2" charset="0"/>
                <a:ea typeface="Inter" panose="020B0604020202020204" charset="0"/>
                <a:cs typeface="Segoe UI" panose="020B0502040204020203" pitchFamily="34" charset="0"/>
              </a:rPr>
              <a:t> do </a:t>
            </a:r>
            <a:r>
              <a:rPr lang="en-GB" err="1">
                <a:latin typeface="Barlow" panose="00000500000000000000" pitchFamily="2" charset="0"/>
                <a:ea typeface="Inter" panose="020B0604020202020204" charset="0"/>
                <a:cs typeface="Segoe UI" panose="020B0502040204020203" pitchFamily="34" charset="0"/>
              </a:rPr>
              <a:t>questionário</a:t>
            </a:r>
            <a:r>
              <a:rPr lang="en-GB">
                <a:latin typeface="Barlow" panose="00000500000000000000" pitchFamily="2" charset="0"/>
                <a:ea typeface="Inter" panose="020B0604020202020204" charset="0"/>
                <a:cs typeface="Segoe UI" panose="020B0502040204020203" pitchFamily="34" charset="0"/>
              </a:rPr>
              <a:t> de </a:t>
            </a:r>
            <a:r>
              <a:rPr lang="en-GB" err="1">
                <a:latin typeface="Barlow" panose="00000500000000000000" pitchFamily="2" charset="0"/>
                <a:ea typeface="Inter" panose="020B0604020202020204" charset="0"/>
                <a:cs typeface="Segoe UI" panose="020B0502040204020203" pitchFamily="34" charset="0"/>
              </a:rPr>
              <a:t>psaúde</a:t>
            </a:r>
            <a:r>
              <a:rPr lang="en-GB">
                <a:latin typeface="Barlow" panose="00000500000000000000" pitchFamily="2" charset="0"/>
                <a:ea typeface="Inter" panose="020B0604020202020204" charset="0"/>
                <a:cs typeface="Segoe UI" panose="020B0502040204020203" pitchFamily="34" charset="0"/>
              </a:rPr>
              <a:t> mental</a:t>
            </a:r>
          </a:p>
          <a:p>
            <a:pPr marL="514350" indent="-514350">
              <a:buClr>
                <a:srgbClr val="003C78"/>
              </a:buClr>
              <a:buAutoNum type="arabicPeriod"/>
            </a:pPr>
            <a:endParaRPr lang="en-GB">
              <a:latin typeface="Barlow" panose="00000500000000000000" pitchFamily="2" charset="0"/>
              <a:ea typeface="Inter" panose="020B0604020202020204" charset="0"/>
              <a:cs typeface="Segoe UI" panose="020B0502040204020203" pitchFamily="34" charset="0"/>
            </a:endParaRPr>
          </a:p>
          <a:p>
            <a:pPr marL="514350" indent="-514350">
              <a:buClr>
                <a:srgbClr val="003C78"/>
              </a:buClr>
              <a:buFont typeface="Arial" pitchFamily="34" charset="0"/>
              <a:buAutoNum type="arabicPeriod"/>
            </a:pPr>
            <a:r>
              <a:rPr lang="pt-BR">
                <a:latin typeface="Barlow" panose="00000500000000000000" pitchFamily="2" charset="0"/>
                <a:ea typeface="Inter" panose="020B0604020202020204" charset="0"/>
              </a:rPr>
              <a:t>Como está a saúde mental dos estudantes no retorno às aulas?</a:t>
            </a:r>
            <a:endParaRPr lang="en-GB">
              <a:latin typeface="Barlow" panose="00000500000000000000" pitchFamily="2" charset="0"/>
              <a:ea typeface="Inter" panose="020B0604020202020204" charset="0"/>
              <a:cs typeface="Segoe UI" panose="020B0502040204020203" pitchFamily="34" charset="0"/>
            </a:endParaRPr>
          </a:p>
          <a:p>
            <a:pPr marL="514350" indent="-514350">
              <a:buClr>
                <a:srgbClr val="003C78"/>
              </a:buClr>
              <a:buAutoNum type="arabicPeriod"/>
            </a:pPr>
            <a:endParaRPr lang="en-GB">
              <a:latin typeface="Barlow" panose="00000500000000000000" pitchFamily="2" charset="0"/>
              <a:ea typeface="Inter" panose="020B0604020202020204" charset="0"/>
              <a:cs typeface="Segoe UI" panose="020B0502040204020203" pitchFamily="34" charset="0"/>
            </a:endParaRPr>
          </a:p>
          <a:p>
            <a:pPr marL="514350" indent="-514350">
              <a:buClr>
                <a:srgbClr val="003C78"/>
              </a:buClr>
              <a:buAutoNum type="arabicPeriod"/>
            </a:pPr>
            <a:endParaRPr lang="en-GB">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endParaRPr lang="pt-BR" i="1">
              <a:solidFill>
                <a:srgbClr val="00A8E9"/>
              </a:solidFill>
              <a:latin typeface="Barlow" panose="00000500000000000000" pitchFamily="2" charset="0"/>
              <a:ea typeface="Inter" panose="020B0604020202020204" charset="0"/>
              <a:cs typeface="Segoe UI" panose="020B0502040204020203" pitchFamily="34" charset="0"/>
            </a:endParaRPr>
          </a:p>
        </p:txBody>
      </p:sp>
      <p:pic>
        <p:nvPicPr>
          <p:cNvPr id="8" name="Image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6475" y="3395947"/>
            <a:ext cx="8499218" cy="5232331"/>
          </a:xfrm>
          <a:prstGeom prst="rect">
            <a:avLst/>
          </a:prstGeom>
        </p:spPr>
      </p:pic>
      <p:sp>
        <p:nvSpPr>
          <p:cNvPr id="10" name="CaixaDeTexto 9">
            <a:extLst>
              <a:ext uri="{FF2B5EF4-FFF2-40B4-BE49-F238E27FC236}">
                <a16:creationId xmlns:a16="http://schemas.microsoft.com/office/drawing/2014/main" id="{026123E4-6E0F-891F-D4F1-713483E2570E}"/>
              </a:ext>
            </a:extLst>
          </p:cNvPr>
          <p:cNvSpPr txBox="1"/>
          <p:nvPr/>
        </p:nvSpPr>
        <p:spPr>
          <a:xfrm>
            <a:off x="14578642" y="9386117"/>
            <a:ext cx="3019245" cy="369332"/>
          </a:xfrm>
          <a:prstGeom prst="rect">
            <a:avLst/>
          </a:prstGeom>
          <a:noFill/>
        </p:spPr>
        <p:txBody>
          <a:bodyPr wrap="square">
            <a:spAutoFit/>
          </a:bodyPr>
          <a:lstStyle/>
          <a:p>
            <a:r>
              <a:rPr lang="en-GB">
                <a:latin typeface="Barlow" panose="00000500000000000000" pitchFamily="2" charset="0"/>
                <a:ea typeface="Inter" panose="020B0604020202020204" charset="0"/>
                <a:cs typeface="Segoe UI" panose="020B0502040204020203" pitchFamily="34" charset="0"/>
              </a:rPr>
              <a:t>Fonte: Allison Horst</a:t>
            </a:r>
            <a:endParaRPr lang="pt-BR">
              <a:latin typeface="Barlow" panose="00000500000000000000" pitchFamily="2" charset="0"/>
            </a:endParaRPr>
          </a:p>
        </p:txBody>
      </p:sp>
      <p:sp>
        <p:nvSpPr>
          <p:cNvPr id="11" name="CaixaDeTexto 10">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Explorar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características</a:t>
            </a:r>
            <a:r>
              <a:rPr lang="en-GB" sz="2800" i="1">
                <a:latin typeface="Barlow" panose="00000500000000000000" pitchFamily="2" charset="0"/>
                <a:ea typeface="Inter" panose="020B0604020202020204" charset="0"/>
                <a:cs typeface="Segoe UI" panose="020B0502040204020203" pitchFamily="34" charset="0"/>
              </a:rPr>
              <a:t> da </a:t>
            </a:r>
            <a:r>
              <a:rPr lang="en-GB" sz="2800" i="1" err="1">
                <a:latin typeface="Barlow" panose="00000500000000000000" pitchFamily="2" charset="0"/>
                <a:ea typeface="Inter" panose="020B0604020202020204" charset="0"/>
                <a:cs typeface="Segoe UI" panose="020B0502040204020203" pitchFamily="34" charset="0"/>
              </a:rPr>
              <a:t>amostra</a:t>
            </a:r>
            <a:r>
              <a:rPr lang="en-GB" sz="2800" i="1">
                <a:latin typeface="Barlow" panose="00000500000000000000" pitchFamily="2" charset="0"/>
                <a:ea typeface="Inter" panose="020B0604020202020204" charset="0"/>
                <a:cs typeface="Segoe UI" panose="020B0502040204020203" pitchFamily="34" charset="0"/>
              </a:rPr>
              <a:t> ,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questionários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autorrelato</a:t>
            </a:r>
            <a:r>
              <a:rPr lang="en-GB" sz="2800" i="1">
                <a:latin typeface="Barlow" panose="00000500000000000000" pitchFamily="2" charset="0"/>
                <a:ea typeface="Inter" panose="020B0604020202020204" charset="0"/>
                <a:cs typeface="Segoe UI" panose="020B0502040204020203" pitchFamily="34" charset="0"/>
              </a:rPr>
              <a:t> e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os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estudantes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estão</a:t>
            </a:r>
            <a:r>
              <a:rPr lang="en-GB" sz="2800" i="1">
                <a:latin typeface="Barlow" panose="00000500000000000000" pitchFamily="2" charset="0"/>
                <a:ea typeface="Inter" panose="020B0604020202020204" charset="0"/>
                <a:cs typeface="Segoe UI" panose="020B0502040204020203" pitchFamily="34" charset="0"/>
              </a:rPr>
              <a:t> se </a:t>
            </a:r>
            <a:r>
              <a:rPr lang="en-GB" sz="2800" i="1" err="1">
                <a:latin typeface="Barlow" panose="00000500000000000000" pitchFamily="2" charset="0"/>
                <a:ea typeface="Inter" panose="020B0604020202020204" charset="0"/>
                <a:cs typeface="Segoe UI" panose="020B0502040204020203" pitchFamily="34" charset="0"/>
              </a:rPr>
              <a:t>sentindo</a:t>
            </a:r>
            <a:endParaRPr lang="pt-BR" sz="2800" i="1">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295050139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295400" y="3755236"/>
            <a:ext cx="7335530" cy="5009497"/>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AutoNum type="arabicPeriod"/>
            </a:pPr>
            <a:r>
              <a:rPr lang="en-GB" b="1" dirty="0" err="1">
                <a:latin typeface="Barlow" panose="00000500000000000000" pitchFamily="2" charset="0"/>
                <a:ea typeface="Inter" panose="020B0604020202020204" charset="0"/>
                <a:cs typeface="Segoe UI" panose="020B0502040204020203" pitchFamily="34" charset="0"/>
              </a:rPr>
              <a:t>Explorar</a:t>
            </a:r>
            <a:r>
              <a:rPr lang="en-GB" b="1" dirty="0">
                <a:latin typeface="Barlow" panose="00000500000000000000" pitchFamily="2" charset="0"/>
                <a:ea typeface="Inter" panose="020B0604020202020204" charset="0"/>
                <a:cs typeface="Segoe UI" panose="020B0502040204020203" pitchFamily="34" charset="0"/>
              </a:rPr>
              <a:t> as </a:t>
            </a:r>
            <a:r>
              <a:rPr lang="en-GB" b="1" dirty="0" err="1">
                <a:latin typeface="Barlow" panose="00000500000000000000" pitchFamily="2" charset="0"/>
                <a:ea typeface="Inter" panose="020B0604020202020204" charset="0"/>
                <a:cs typeface="Segoe UI" panose="020B0502040204020203" pitchFamily="34" charset="0"/>
              </a:rPr>
              <a:t>características</a:t>
            </a:r>
            <a:r>
              <a:rPr lang="en-GB" b="1" dirty="0">
                <a:latin typeface="Barlow" panose="00000500000000000000" pitchFamily="2" charset="0"/>
                <a:ea typeface="Inter" panose="020B0604020202020204" charset="0"/>
                <a:cs typeface="Segoe UI" panose="020B0502040204020203" pitchFamily="34" charset="0"/>
              </a:rPr>
              <a:t> da </a:t>
            </a:r>
            <a:r>
              <a:rPr lang="en-GB" b="1" dirty="0" err="1">
                <a:latin typeface="Barlow" panose="00000500000000000000" pitchFamily="2" charset="0"/>
                <a:ea typeface="Inter" panose="020B0604020202020204" charset="0"/>
                <a:cs typeface="Segoe UI" panose="020B0502040204020203" pitchFamily="34" charset="0"/>
              </a:rPr>
              <a:t>amostra</a:t>
            </a:r>
            <a:r>
              <a:rPr lang="en-GB" b="1"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estudada</a:t>
            </a:r>
            <a:r>
              <a:rPr lang="en-GB" b="1"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por</a:t>
            </a:r>
            <a:r>
              <a:rPr lang="en-GB" b="1"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meio</a:t>
            </a:r>
            <a:r>
              <a:rPr lang="en-GB" b="1" dirty="0">
                <a:latin typeface="Barlow" panose="00000500000000000000" pitchFamily="2" charset="0"/>
                <a:ea typeface="Inter" panose="020B0604020202020204" charset="0"/>
                <a:cs typeface="Segoe UI" panose="020B0502040204020203" pitchFamily="34" charset="0"/>
              </a:rPr>
              <a:t> de </a:t>
            </a:r>
            <a:r>
              <a:rPr lang="en-GB" b="1" dirty="0" err="1">
                <a:latin typeface="Barlow" panose="00000500000000000000" pitchFamily="2" charset="0"/>
                <a:ea typeface="Inter" panose="020B0604020202020204" charset="0"/>
                <a:cs typeface="Segoe UI" panose="020B0502040204020203" pitchFamily="34" charset="0"/>
              </a:rPr>
              <a:t>variáveis</a:t>
            </a:r>
            <a:r>
              <a:rPr lang="en-GB" b="1"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como</a:t>
            </a:r>
            <a:r>
              <a:rPr lang="en-GB" b="1"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gênero</a:t>
            </a:r>
            <a:r>
              <a:rPr lang="en-GB" b="1" dirty="0">
                <a:latin typeface="Barlow" panose="00000500000000000000" pitchFamily="2" charset="0"/>
                <a:ea typeface="Inter" panose="020B0604020202020204" charset="0"/>
                <a:cs typeface="Segoe UI" panose="020B0502040204020203" pitchFamily="34" charset="0"/>
              </a:rPr>
              <a:t> e </a:t>
            </a:r>
            <a:r>
              <a:rPr lang="en-GB" b="1" dirty="0" err="1">
                <a:latin typeface="Barlow" panose="00000500000000000000" pitchFamily="2" charset="0"/>
                <a:ea typeface="Inter" panose="020B0604020202020204" charset="0"/>
                <a:cs typeface="Segoe UI" panose="020B0502040204020203" pitchFamily="34" charset="0"/>
              </a:rPr>
              <a:t>ano</a:t>
            </a:r>
            <a:r>
              <a:rPr lang="en-GB" b="1" dirty="0">
                <a:latin typeface="Barlow" panose="00000500000000000000" pitchFamily="2" charset="0"/>
                <a:ea typeface="Inter" panose="020B0604020202020204" charset="0"/>
                <a:cs typeface="Segoe UI" panose="020B0502040204020203" pitchFamily="34" charset="0"/>
              </a:rPr>
              <a:t> escolar</a:t>
            </a: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514350" indent="-514350">
              <a:buAutoNum type="arabicPeriod"/>
            </a:pPr>
            <a:r>
              <a:rPr lang="en-GB" dirty="0" err="1">
                <a:latin typeface="Barlow" panose="00000500000000000000" pitchFamily="2" charset="0"/>
                <a:ea typeface="Inter" panose="020B0604020202020204" charset="0"/>
                <a:cs typeface="Segoe UI" panose="020B0502040204020203" pitchFamily="34" charset="0"/>
              </a:rPr>
              <a:t>Identificar</a:t>
            </a:r>
            <a:r>
              <a:rPr lang="en-GB" dirty="0">
                <a:latin typeface="Barlow" panose="00000500000000000000" pitchFamily="2" charset="0"/>
                <a:ea typeface="Inter" panose="020B0604020202020204" charset="0"/>
                <a:cs typeface="Segoe UI" panose="020B0502040204020203" pitchFamily="34" charset="0"/>
              </a:rPr>
              <a:t> a </a:t>
            </a:r>
            <a:r>
              <a:rPr lang="en-GB" dirty="0" err="1">
                <a:latin typeface="Barlow" panose="00000500000000000000" pitchFamily="2" charset="0"/>
                <a:ea typeface="Inter" panose="020B0604020202020204" charset="0"/>
                <a:cs typeface="Segoe UI" panose="020B0502040204020203" pitchFamily="34" charset="0"/>
              </a:rPr>
              <a:t>distribuição</a:t>
            </a:r>
            <a:r>
              <a:rPr lang="en-GB" dirty="0">
                <a:latin typeface="Barlow" panose="00000500000000000000" pitchFamily="2" charset="0"/>
                <a:ea typeface="Inter" panose="020B0604020202020204" charset="0"/>
                <a:cs typeface="Segoe UI" panose="020B0502040204020203" pitchFamily="34" charset="0"/>
              </a:rPr>
              <a:t> das </a:t>
            </a:r>
            <a:r>
              <a:rPr lang="en-GB" dirty="0" err="1">
                <a:latin typeface="Barlow" panose="00000500000000000000" pitchFamily="2" charset="0"/>
                <a:ea typeface="Inter" panose="020B0604020202020204" charset="0"/>
                <a:cs typeface="Segoe UI" panose="020B0502040204020203" pitchFamily="34" charset="0"/>
              </a:rPr>
              <a:t>respostas</a:t>
            </a:r>
            <a:r>
              <a:rPr lang="en-GB" dirty="0">
                <a:latin typeface="Barlow" panose="00000500000000000000" pitchFamily="2" charset="0"/>
                <a:ea typeface="Inter" panose="020B0604020202020204" charset="0"/>
                <a:cs typeface="Segoe UI" panose="020B0502040204020203" pitchFamily="34" charset="0"/>
              </a:rPr>
              <a:t> do </a:t>
            </a:r>
            <a:r>
              <a:rPr lang="en-GB" dirty="0" err="1">
                <a:latin typeface="Barlow" panose="00000500000000000000" pitchFamily="2" charset="0"/>
                <a:ea typeface="Inter" panose="020B0604020202020204" charset="0"/>
                <a:cs typeface="Segoe UI" panose="020B0502040204020203" pitchFamily="34" charset="0"/>
              </a:rPr>
              <a:t>questionário</a:t>
            </a:r>
            <a:r>
              <a:rPr lang="en-GB" dirty="0">
                <a:latin typeface="Barlow" panose="00000500000000000000" pitchFamily="2" charset="0"/>
                <a:ea typeface="Inter" panose="020B0604020202020204" charset="0"/>
                <a:cs typeface="Segoe UI" panose="020B0502040204020203" pitchFamily="34" charset="0"/>
              </a:rPr>
              <a:t> de </a:t>
            </a:r>
            <a:r>
              <a:rPr lang="en-GB" dirty="0" err="1">
                <a:latin typeface="Barlow" panose="00000500000000000000" pitchFamily="2" charset="0"/>
                <a:ea typeface="Inter" panose="020B0604020202020204" charset="0"/>
                <a:cs typeface="Segoe UI" panose="020B0502040204020203" pitchFamily="34" charset="0"/>
              </a:rPr>
              <a:t>saúde</a:t>
            </a:r>
            <a:r>
              <a:rPr lang="en-GB" dirty="0">
                <a:latin typeface="Barlow" panose="00000500000000000000" pitchFamily="2" charset="0"/>
                <a:ea typeface="Inter" panose="020B0604020202020204" charset="0"/>
                <a:cs typeface="Segoe UI" panose="020B0502040204020203" pitchFamily="34" charset="0"/>
              </a:rPr>
              <a:t> mental</a:t>
            </a: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514350" indent="-514350">
              <a:buFont typeface="Arial" pitchFamily="34" charset="0"/>
              <a:buAutoNum type="arabicPeriod"/>
            </a:pPr>
            <a:r>
              <a:rPr lang="pt-BR" dirty="0">
                <a:latin typeface="Barlow" panose="00000500000000000000" pitchFamily="2" charset="0"/>
                <a:ea typeface="Inter" panose="020B0604020202020204" charset="0"/>
              </a:rPr>
              <a:t>Como está a saúde mental dos estudantes no retorno às aulas?</a:t>
            </a:r>
            <a:endParaRPr lang="en-GB" dirty="0">
              <a:latin typeface="Barlow" panose="00000500000000000000" pitchFamily="2" charset="0"/>
              <a:ea typeface="Inter" panose="020B0604020202020204" charset="0"/>
              <a:cs typeface="Segoe UI" panose="020B0502040204020203" pitchFamily="34" charset="0"/>
            </a:endParaRP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0" indent="0">
              <a:buNone/>
            </a:pPr>
            <a:endParaRPr lang="pt-BR" i="1" dirty="0">
              <a:solidFill>
                <a:srgbClr val="00A8E9"/>
              </a:solidFill>
              <a:latin typeface="Barlow" panose="00000500000000000000" pitchFamily="2"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Explorar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características</a:t>
            </a:r>
            <a:r>
              <a:rPr lang="en-GB" sz="2800" i="1">
                <a:latin typeface="Barlow" panose="00000500000000000000" pitchFamily="2" charset="0"/>
                <a:ea typeface="Inter" panose="020B0604020202020204" charset="0"/>
                <a:cs typeface="Segoe UI" panose="020B0502040204020203" pitchFamily="34" charset="0"/>
              </a:rPr>
              <a:t> da </a:t>
            </a:r>
            <a:r>
              <a:rPr lang="en-GB" sz="2800" i="1" err="1">
                <a:latin typeface="Barlow" panose="00000500000000000000" pitchFamily="2" charset="0"/>
                <a:ea typeface="Inter" panose="020B0604020202020204" charset="0"/>
                <a:cs typeface="Segoe UI" panose="020B0502040204020203" pitchFamily="34" charset="0"/>
              </a:rPr>
              <a:t>amostra</a:t>
            </a:r>
            <a:r>
              <a:rPr lang="en-GB" sz="2800" i="1">
                <a:latin typeface="Barlow" panose="00000500000000000000" pitchFamily="2" charset="0"/>
                <a:ea typeface="Inter" panose="020B0604020202020204" charset="0"/>
                <a:cs typeface="Segoe UI" panose="020B0502040204020203" pitchFamily="34" charset="0"/>
              </a:rPr>
              <a:t> e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questionários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autorrelato</a:t>
            </a:r>
            <a:endParaRPr lang="pt-BR" sz="2800" i="1">
              <a:latin typeface="Barlow" panose="00000500000000000000" pitchFamily="2" charset="0"/>
              <a:ea typeface="Inter" panose="020B0604020202020204" charset="0"/>
              <a:cs typeface="Segoe UI" panose="020B0502040204020203" pitchFamily="34" charset="0"/>
            </a:endParaRPr>
          </a:p>
        </p:txBody>
      </p:sp>
      <p:pic>
        <p:nvPicPr>
          <p:cNvPr id="8" name="Image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6475" y="3395947"/>
            <a:ext cx="8499218" cy="5232331"/>
          </a:xfrm>
          <a:prstGeom prst="rect">
            <a:avLst/>
          </a:prstGeom>
        </p:spPr>
      </p:pic>
      <p:sp>
        <p:nvSpPr>
          <p:cNvPr id="10" name="CaixaDeTexto 9">
            <a:extLst>
              <a:ext uri="{FF2B5EF4-FFF2-40B4-BE49-F238E27FC236}">
                <a16:creationId xmlns:a16="http://schemas.microsoft.com/office/drawing/2014/main" id="{026123E4-6E0F-891F-D4F1-713483E2570E}"/>
              </a:ext>
            </a:extLst>
          </p:cNvPr>
          <p:cNvSpPr txBox="1"/>
          <p:nvPr/>
        </p:nvSpPr>
        <p:spPr>
          <a:xfrm>
            <a:off x="14578642" y="9386117"/>
            <a:ext cx="3019245" cy="369332"/>
          </a:xfrm>
          <a:prstGeom prst="rect">
            <a:avLst/>
          </a:prstGeom>
          <a:noFill/>
        </p:spPr>
        <p:txBody>
          <a:bodyPr wrap="square">
            <a:spAutoFit/>
          </a:bodyPr>
          <a:lstStyle/>
          <a:p>
            <a:r>
              <a:rPr lang="en-GB">
                <a:latin typeface="Barlow" panose="00000500000000000000" pitchFamily="2" charset="0"/>
                <a:ea typeface="Inter" panose="020B0604020202020204" charset="0"/>
                <a:cs typeface="Segoe UI" panose="020B0502040204020203" pitchFamily="34" charset="0"/>
              </a:rPr>
              <a:t>Fonte: Allison Horst</a:t>
            </a:r>
            <a:endParaRPr lang="pt-BR">
              <a:latin typeface="Barlow" panose="00000500000000000000" pitchFamily="2" charset="0"/>
            </a:endParaRPr>
          </a:p>
        </p:txBody>
      </p:sp>
    </p:spTree>
    <p:extLst>
      <p:ext uri="{BB962C8B-B14F-4D97-AF65-F5344CB8AC3E}">
        <p14:creationId xmlns:p14="http://schemas.microsoft.com/office/powerpoint/2010/main" val="19680088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1816" y="948482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584775"/>
          </a:xfrm>
          <a:prstGeom prst="rect">
            <a:avLst/>
          </a:prstGeom>
          <a:noFill/>
        </p:spPr>
        <p:txBody>
          <a:bodyPr wrap="square">
            <a:spAutoFit/>
          </a:bodyPr>
          <a:lstStyle/>
          <a:p>
            <a:pPr marL="0" indent="0">
              <a:buNone/>
            </a:pPr>
            <a:r>
              <a:rPr lang="en-GB" sz="3200" b="1" i="1">
                <a:solidFill>
                  <a:srgbClr val="AD6237"/>
                </a:solidFill>
                <a:latin typeface="Barlow" panose="00000500000000000000" pitchFamily="2" charset="0"/>
                <a:ea typeface="Inter" panose="020B0604020202020204" charset="0"/>
                <a:cs typeface="Segoe UI" panose="020B0502040204020203" pitchFamily="34" charset="0"/>
              </a:rPr>
              <a:t>Na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prática</a:t>
            </a:r>
            <a:r>
              <a:rPr lang="en-GB" sz="3200" b="1" i="1">
                <a:solidFill>
                  <a:srgbClr val="AD6237"/>
                </a:solidFill>
                <a:latin typeface="Barlow" panose="00000500000000000000" pitchFamily="2" charset="0"/>
                <a:ea typeface="Inter" panose="020B0604020202020204" charset="0"/>
                <a:cs typeface="Segoe UI" panose="020B0502040204020203" pitchFamily="34" charset="0"/>
              </a:rPr>
              <a:t>: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Distribuição</a:t>
            </a:r>
            <a:r>
              <a:rPr lang="en-GB" sz="3200" b="1" i="1">
                <a:solidFill>
                  <a:srgbClr val="AD6237"/>
                </a:solidFill>
                <a:latin typeface="Barlow" panose="00000500000000000000" pitchFamily="2" charset="0"/>
                <a:ea typeface="Inter" panose="020B0604020202020204" charset="0"/>
                <a:cs typeface="Segoe UI" panose="020B0502040204020203" pitchFamily="34" charset="0"/>
              </a:rPr>
              <a:t> das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variáveis</a:t>
            </a:r>
            <a:r>
              <a:rPr lang="en-GB" sz="3200" b="1" i="1">
                <a:solidFill>
                  <a:srgbClr val="AD6237"/>
                </a:solidFill>
                <a:latin typeface="Barlow" panose="00000500000000000000" pitchFamily="2" charset="0"/>
                <a:ea typeface="Inter" panose="020B0604020202020204" charset="0"/>
                <a:cs typeface="Segoe UI" panose="020B0502040204020203" pitchFamily="34" charset="0"/>
              </a:rPr>
              <a:t> de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características</a:t>
            </a:r>
            <a:r>
              <a:rPr lang="en-GB" sz="3200" b="1" i="1">
                <a:solidFill>
                  <a:srgbClr val="AD6237"/>
                </a:solidFill>
                <a:latin typeface="Barlow" panose="00000500000000000000" pitchFamily="2" charset="0"/>
                <a:ea typeface="Inter" panose="020B0604020202020204" charset="0"/>
                <a:cs typeface="Segoe UI" panose="020B0502040204020203" pitchFamily="34" charset="0"/>
              </a:rPr>
              <a:t>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pessoais</a:t>
            </a:r>
            <a:r>
              <a:rPr lang="en-GB" sz="3200" b="1" i="1">
                <a:solidFill>
                  <a:srgbClr val="AD6237"/>
                </a:solidFill>
                <a:latin typeface="Barlow" panose="00000500000000000000" pitchFamily="2" charset="0"/>
                <a:ea typeface="Inter" panose="020B0604020202020204" charset="0"/>
                <a:cs typeface="Segoe UI" panose="020B0502040204020203" pitchFamily="34" charset="0"/>
              </a:rPr>
              <a:t> e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socioeconômicas</a:t>
            </a:r>
            <a:endParaRPr lang="pt-BR" sz="3200" b="1" i="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0" name="Retângulo 9"/>
          <p:cNvSpPr/>
          <p:nvPr/>
        </p:nvSpPr>
        <p:spPr>
          <a:xfrm>
            <a:off x="1046470" y="3182925"/>
            <a:ext cx="4114800" cy="523220"/>
          </a:xfrm>
          <a:prstGeom prst="rect">
            <a:avLst/>
          </a:prstGeom>
        </p:spPr>
        <p:txBody>
          <a:bodyPr wrap="square">
            <a:spAutoFit/>
          </a:bodyPr>
          <a:lstStyle/>
          <a:p>
            <a:pPr marL="457200" indent="-457200">
              <a:buClr>
                <a:srgbClr val="AD6237"/>
              </a:buClr>
              <a:buFont typeface="Arial" panose="020B0604020202020204" pitchFamily="34" charset="0"/>
              <a:buChar char="•"/>
            </a:pPr>
            <a:r>
              <a:rPr lang="pt-BR" sz="2800" b="1" dirty="0">
                <a:latin typeface="Barlow" panose="00000500000000000000" pitchFamily="2" charset="0"/>
                <a:ea typeface="Inter" panose="020B0604020202020204" charset="0"/>
                <a:cs typeface="Segoe UI" panose="020B0502040204020203" pitchFamily="34" charset="0"/>
              </a:rPr>
              <a:t>Gênero</a:t>
            </a:r>
            <a:endParaRPr lang="en-GB" sz="2800" b="1" dirty="0">
              <a:latin typeface="Barlow" panose="00000500000000000000" pitchFamily="2" charset="0"/>
              <a:ea typeface="Inter" panose="020B0604020202020204" charset="0"/>
              <a:cs typeface="Segoe UI" panose="020B0502040204020203" pitchFamily="34" charset="0"/>
            </a:endParaRPr>
          </a:p>
        </p:txBody>
      </p:sp>
      <p:sp>
        <p:nvSpPr>
          <p:cNvPr id="11" name="Retângulo 10"/>
          <p:cNvSpPr/>
          <p:nvPr/>
        </p:nvSpPr>
        <p:spPr>
          <a:xfrm>
            <a:off x="1143775" y="3763758"/>
            <a:ext cx="8629650" cy="3293209"/>
          </a:xfrm>
          <a:prstGeom prst="rect">
            <a:avLst/>
          </a:prstGeom>
        </p:spPr>
        <p:txBody>
          <a:bodyPr wrap="square">
            <a:spAutoFit/>
          </a:bodyPr>
          <a:lstStyle/>
          <a:p>
            <a:r>
              <a:rPr lang="pt-BR" sz="1600" err="1">
                <a:latin typeface="Barlow" panose="00000500000000000000" pitchFamily="2" charset="0"/>
              </a:rPr>
              <a:t>table_gender</a:t>
            </a:r>
            <a:r>
              <a:rPr lang="pt-BR" sz="1600">
                <a:latin typeface="Barlow" panose="00000500000000000000" pitchFamily="2" charset="0"/>
              </a:rPr>
              <a:t> &lt;- </a:t>
            </a:r>
            <a:r>
              <a:rPr lang="pt-BR" sz="1600" err="1">
                <a:latin typeface="Barlow" panose="00000500000000000000" pitchFamily="2" charset="0"/>
              </a:rPr>
              <a:t>frq</a:t>
            </a:r>
            <a:r>
              <a:rPr lang="pt-BR" sz="1600">
                <a:latin typeface="Barlow" panose="00000500000000000000" pitchFamily="2" charset="0"/>
              </a:rPr>
              <a:t>(</a:t>
            </a:r>
            <a:r>
              <a:rPr lang="pt-BR" sz="1600" err="1">
                <a:latin typeface="Barlow" panose="00000500000000000000" pitchFamily="2" charset="0"/>
              </a:rPr>
              <a:t>bd_mh_fake$sexo</a:t>
            </a:r>
            <a:r>
              <a:rPr lang="pt-BR" sz="1600">
                <a:latin typeface="Barlow" panose="00000500000000000000" pitchFamily="2" charset="0"/>
              </a:rPr>
              <a:t>)</a:t>
            </a:r>
          </a:p>
          <a:p>
            <a:r>
              <a:rPr lang="pt-BR" sz="1600" err="1">
                <a:latin typeface="Barlow" panose="00000500000000000000" pitchFamily="2" charset="0"/>
              </a:rPr>
              <a:t>table_gender</a:t>
            </a:r>
            <a:r>
              <a:rPr lang="pt-BR" sz="1600">
                <a:latin typeface="Barlow" panose="00000500000000000000" pitchFamily="2" charset="0"/>
              </a:rPr>
              <a:t> &lt;- </a:t>
            </a:r>
            <a:r>
              <a:rPr lang="pt-BR" sz="1600" err="1">
                <a:latin typeface="Barlow" panose="00000500000000000000" pitchFamily="2" charset="0"/>
              </a:rPr>
              <a:t>table_gender</a:t>
            </a:r>
            <a:r>
              <a:rPr lang="pt-BR" sz="1600">
                <a:latin typeface="Barlow" panose="00000500000000000000" pitchFamily="2" charset="0"/>
              </a:rPr>
              <a:t> %&gt;%   </a:t>
            </a:r>
          </a:p>
          <a:p>
            <a:r>
              <a:rPr lang="pt-BR" sz="1600">
                <a:latin typeface="Barlow" panose="00000500000000000000" pitchFamily="2" charset="0"/>
              </a:rPr>
              <a:t>	</a:t>
            </a:r>
            <a:r>
              <a:rPr lang="pt-BR" sz="1600" err="1">
                <a:latin typeface="Barlow" panose="00000500000000000000" pitchFamily="2" charset="0"/>
              </a:rPr>
              <a:t>as.data.frame</a:t>
            </a:r>
            <a:r>
              <a:rPr lang="pt-BR" sz="1600">
                <a:latin typeface="Barlow" panose="00000500000000000000" pitchFamily="2" charset="0"/>
              </a:rPr>
              <a:t>() %&gt;%   </a:t>
            </a:r>
          </a:p>
          <a:p>
            <a:r>
              <a:rPr lang="pt-BR" sz="1600">
                <a:latin typeface="Barlow" panose="00000500000000000000" pitchFamily="2" charset="0"/>
              </a:rPr>
              <a:t>	</a:t>
            </a:r>
            <a:r>
              <a:rPr lang="pt-BR" sz="1600" err="1">
                <a:latin typeface="Barlow" panose="00000500000000000000" pitchFamily="2" charset="0"/>
              </a:rPr>
              <a:t>dplyr</a:t>
            </a:r>
            <a:r>
              <a:rPr lang="pt-BR" sz="1600">
                <a:latin typeface="Barlow" panose="00000500000000000000" pitchFamily="2" charset="0"/>
              </a:rPr>
              <a:t>::</a:t>
            </a:r>
            <a:r>
              <a:rPr lang="pt-BR" sz="1600" err="1">
                <a:latin typeface="Barlow" panose="00000500000000000000" pitchFamily="2" charset="0"/>
              </a:rPr>
              <a:t>select</a:t>
            </a:r>
            <a:r>
              <a:rPr lang="pt-BR" sz="1600">
                <a:latin typeface="Barlow" panose="00000500000000000000" pitchFamily="2" charset="0"/>
              </a:rPr>
              <a:t>(-</a:t>
            </a:r>
            <a:r>
              <a:rPr lang="pt-BR" sz="1600" err="1">
                <a:latin typeface="Barlow" panose="00000500000000000000" pitchFamily="2" charset="0"/>
              </a:rPr>
              <a:t>variable</a:t>
            </a:r>
            <a:r>
              <a:rPr lang="pt-BR" sz="1600">
                <a:latin typeface="Barlow" panose="00000500000000000000" pitchFamily="2" charset="0"/>
              </a:rPr>
              <a:t>, -</a:t>
            </a:r>
            <a:r>
              <a:rPr lang="pt-BR" sz="1600" err="1">
                <a:latin typeface="Barlow" panose="00000500000000000000" pitchFamily="2" charset="0"/>
              </a:rPr>
              <a:t>label</a:t>
            </a:r>
            <a:r>
              <a:rPr lang="pt-BR" sz="1600">
                <a:latin typeface="Barlow" panose="00000500000000000000" pitchFamily="2" charset="0"/>
              </a:rPr>
              <a:t>) %&gt;%  </a:t>
            </a:r>
          </a:p>
          <a:p>
            <a:r>
              <a:rPr lang="pt-BR" sz="1600">
                <a:latin typeface="Barlow" panose="00000500000000000000" pitchFamily="2" charset="0"/>
              </a:rPr>
              <a:t>	</a:t>
            </a:r>
            <a:r>
              <a:rPr lang="pt-BR" sz="1600" err="1">
                <a:latin typeface="Barlow" panose="00000500000000000000" pitchFamily="2" charset="0"/>
              </a:rPr>
              <a:t>dplyr</a:t>
            </a:r>
            <a:r>
              <a:rPr lang="pt-BR" sz="1600">
                <a:latin typeface="Barlow" panose="00000500000000000000" pitchFamily="2" charset="0"/>
              </a:rPr>
              <a:t>::</a:t>
            </a:r>
            <a:r>
              <a:rPr lang="pt-BR" sz="1600" err="1">
                <a:latin typeface="Barlow" panose="00000500000000000000" pitchFamily="2" charset="0"/>
              </a:rPr>
              <a:t>filter</a:t>
            </a:r>
            <a:r>
              <a:rPr lang="pt-BR" sz="1600">
                <a:latin typeface="Barlow" panose="00000500000000000000" pitchFamily="2" charset="0"/>
              </a:rPr>
              <a:t>(</a:t>
            </a:r>
            <a:r>
              <a:rPr lang="pt-BR" sz="1600" err="1">
                <a:latin typeface="Barlow" panose="00000500000000000000" pitchFamily="2" charset="0"/>
              </a:rPr>
              <a:t>val</a:t>
            </a:r>
            <a:r>
              <a:rPr lang="pt-BR" sz="1600">
                <a:latin typeface="Barlow" panose="00000500000000000000" pitchFamily="2" charset="0"/>
              </a:rPr>
              <a:t> %in% c(“F",“M"))</a:t>
            </a:r>
          </a:p>
          <a:p>
            <a:r>
              <a:rPr lang="pt-BR" sz="1600">
                <a:latin typeface="Barlow" panose="00000500000000000000" pitchFamily="2" charset="0"/>
              </a:rPr>
              <a:t> 	</a:t>
            </a:r>
            <a:r>
              <a:rPr lang="pt-BR" sz="1600" err="1">
                <a:latin typeface="Barlow" panose="00000500000000000000" pitchFamily="2" charset="0"/>
              </a:rPr>
              <a:t>dplyr</a:t>
            </a:r>
            <a:r>
              <a:rPr lang="pt-BR" sz="1600">
                <a:latin typeface="Barlow" panose="00000500000000000000" pitchFamily="2" charset="0"/>
              </a:rPr>
              <a:t>::</a:t>
            </a:r>
            <a:r>
              <a:rPr lang="pt-BR" sz="1600" err="1">
                <a:latin typeface="Barlow" panose="00000500000000000000" pitchFamily="2" charset="0"/>
              </a:rPr>
              <a:t>rename</a:t>
            </a:r>
            <a:r>
              <a:rPr lang="pt-BR" sz="1600">
                <a:latin typeface="Barlow" panose="00000500000000000000" pitchFamily="2" charset="0"/>
              </a:rPr>
              <a:t>(    "Gênero" = "</a:t>
            </a:r>
            <a:r>
              <a:rPr lang="pt-BR" sz="1600" err="1">
                <a:latin typeface="Barlow" panose="00000500000000000000" pitchFamily="2" charset="0"/>
              </a:rPr>
              <a:t>val</a:t>
            </a:r>
            <a:r>
              <a:rPr lang="pt-BR" sz="1600">
                <a:latin typeface="Barlow" panose="00000500000000000000" pitchFamily="2" charset="0"/>
              </a:rPr>
              <a:t>",    		</a:t>
            </a:r>
          </a:p>
          <a:p>
            <a:r>
              <a:rPr lang="pt-BR" sz="1600">
                <a:latin typeface="Barlow" panose="00000500000000000000" pitchFamily="2" charset="0"/>
              </a:rPr>
              <a:t>			      "Número de estudantes" =  "</a:t>
            </a:r>
            <a:r>
              <a:rPr lang="pt-BR" sz="1600" err="1">
                <a:latin typeface="Barlow" panose="00000500000000000000" pitchFamily="2" charset="0"/>
              </a:rPr>
              <a:t>frq</a:t>
            </a:r>
            <a:r>
              <a:rPr lang="pt-BR" sz="1600">
                <a:latin typeface="Barlow" panose="00000500000000000000" pitchFamily="2" charset="0"/>
              </a:rPr>
              <a:t>",    				                      "Porcentagem absoluta" = "</a:t>
            </a:r>
            <a:r>
              <a:rPr lang="pt-BR" sz="1600" err="1">
                <a:latin typeface="Barlow" panose="00000500000000000000" pitchFamily="2" charset="0"/>
              </a:rPr>
              <a:t>raw.prc</a:t>
            </a:r>
            <a:r>
              <a:rPr lang="pt-BR" sz="1600">
                <a:latin typeface="Barlow" panose="00000500000000000000" pitchFamily="2" charset="0"/>
              </a:rPr>
              <a:t>",    	                  	  	                     "Porcentagem cumulativa" = "</a:t>
            </a:r>
            <a:r>
              <a:rPr lang="pt-BR" sz="1600" err="1">
                <a:latin typeface="Barlow" panose="00000500000000000000" pitchFamily="2" charset="0"/>
              </a:rPr>
              <a:t>cum.prc</a:t>
            </a:r>
            <a:r>
              <a:rPr lang="pt-BR" sz="1600">
                <a:latin typeface="Barlow" panose="00000500000000000000" pitchFamily="2" charset="0"/>
              </a:rPr>
              <a:t>"  )</a:t>
            </a:r>
          </a:p>
          <a:p>
            <a:endParaRPr lang="pt-BR" sz="1600">
              <a:latin typeface="Barlow" panose="00000500000000000000" pitchFamily="2" charset="0"/>
            </a:endParaRPr>
          </a:p>
          <a:p>
            <a:r>
              <a:rPr lang="pt-BR" sz="1600" err="1">
                <a:latin typeface="Barlow" panose="00000500000000000000" pitchFamily="2" charset="0"/>
              </a:rPr>
              <a:t>formattable</a:t>
            </a:r>
            <a:r>
              <a:rPr lang="pt-BR" sz="1600">
                <a:latin typeface="Barlow" panose="00000500000000000000" pitchFamily="2" charset="0"/>
              </a:rPr>
              <a:t>(</a:t>
            </a:r>
            <a:r>
              <a:rPr lang="pt-BR" sz="1600" err="1">
                <a:latin typeface="Barlow" panose="00000500000000000000" pitchFamily="2" charset="0"/>
              </a:rPr>
              <a:t>table_gender</a:t>
            </a:r>
            <a:r>
              <a:rPr lang="pt-BR" sz="1600">
                <a:latin typeface="Barlow" panose="00000500000000000000" pitchFamily="2" charset="0"/>
              </a:rPr>
              <a:t>, </a:t>
            </a:r>
            <a:r>
              <a:rPr lang="pt-BR" sz="1600" err="1">
                <a:latin typeface="Barlow" panose="00000500000000000000" pitchFamily="2" charset="0"/>
              </a:rPr>
              <a:t>list</a:t>
            </a:r>
            <a:r>
              <a:rPr lang="pt-BR" sz="1600">
                <a:latin typeface="Barlow" panose="00000500000000000000" pitchFamily="2" charset="0"/>
              </a:rPr>
              <a:t>(            </a:t>
            </a:r>
          </a:p>
          <a:p>
            <a:r>
              <a:rPr lang="pt-BR" sz="1600">
                <a:latin typeface="Barlow" panose="00000500000000000000" pitchFamily="2" charset="0"/>
              </a:rPr>
              <a:t>	'Porcentagem absoluta' = </a:t>
            </a:r>
            <a:r>
              <a:rPr lang="pt-BR" sz="1600" err="1">
                <a:latin typeface="Barlow" panose="00000500000000000000" pitchFamily="2" charset="0"/>
              </a:rPr>
              <a:t>color_bar</a:t>
            </a:r>
            <a:r>
              <a:rPr lang="pt-BR" sz="1600">
                <a:latin typeface="Barlow" panose="00000500000000000000" pitchFamily="2" charset="0"/>
              </a:rPr>
              <a:t>("</a:t>
            </a:r>
            <a:r>
              <a:rPr lang="pt-BR" sz="1600" err="1">
                <a:latin typeface="Barlow" panose="00000500000000000000" pitchFamily="2" charset="0"/>
              </a:rPr>
              <a:t>lightblue</a:t>
            </a:r>
            <a:r>
              <a:rPr lang="pt-BR" sz="1600">
                <a:latin typeface="Barlow" panose="00000500000000000000" pitchFamily="2" charset="0"/>
              </a:rPr>
              <a:t>"),            	</a:t>
            </a:r>
          </a:p>
          <a:p>
            <a:r>
              <a:rPr lang="pt-BR" sz="1600">
                <a:latin typeface="Barlow" panose="00000500000000000000" pitchFamily="2" charset="0"/>
              </a:rPr>
              <a:t>	'Número de estudantes' = </a:t>
            </a:r>
            <a:r>
              <a:rPr lang="pt-BR" sz="1600" err="1">
                <a:latin typeface="Barlow" panose="00000500000000000000" pitchFamily="2" charset="0"/>
              </a:rPr>
              <a:t>color_bar</a:t>
            </a:r>
            <a:r>
              <a:rPr lang="pt-BR" sz="1600">
                <a:latin typeface="Barlow" panose="00000500000000000000" pitchFamily="2" charset="0"/>
              </a:rPr>
              <a:t>("#FFDE55")))</a:t>
            </a:r>
          </a:p>
        </p:txBody>
      </p:sp>
      <p:sp>
        <p:nvSpPr>
          <p:cNvPr id="4" name="TextBox 10">
            <a:extLst>
              <a:ext uri="{FF2B5EF4-FFF2-40B4-BE49-F238E27FC236}">
                <a16:creationId xmlns:a16="http://schemas.microsoft.com/office/drawing/2014/main" id="{49AD7DC6-B2B1-31EF-A12F-5073D3537F85}"/>
              </a:ext>
            </a:extLst>
          </p:cNvPr>
          <p:cNvSpPr txBox="1"/>
          <p:nvPr/>
        </p:nvSpPr>
        <p:spPr>
          <a:xfrm>
            <a:off x="1028700" y="960004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pic>
        <p:nvPicPr>
          <p:cNvPr id="9" name="Imagem 8"/>
          <p:cNvPicPr>
            <a:picLocks noChangeAspect="1"/>
          </p:cNvPicPr>
          <p:nvPr/>
        </p:nvPicPr>
        <p:blipFill>
          <a:blip r:embed="rId2"/>
          <a:stretch>
            <a:fillRect/>
          </a:stretch>
        </p:blipFill>
        <p:spPr>
          <a:xfrm>
            <a:off x="796125" y="7361994"/>
            <a:ext cx="7994810" cy="1952715"/>
          </a:xfrm>
          <a:prstGeom prst="rect">
            <a:avLst/>
          </a:prstGeom>
        </p:spPr>
      </p:pic>
      <p:pic>
        <p:nvPicPr>
          <p:cNvPr id="13" name="Imagem 12"/>
          <p:cNvPicPr>
            <a:picLocks noChangeAspect="1"/>
          </p:cNvPicPr>
          <p:nvPr/>
        </p:nvPicPr>
        <p:blipFill>
          <a:blip r:embed="rId3"/>
          <a:stretch>
            <a:fillRect/>
          </a:stretch>
        </p:blipFill>
        <p:spPr>
          <a:xfrm>
            <a:off x="8818687" y="7262404"/>
            <a:ext cx="8440613" cy="2197287"/>
          </a:xfrm>
          <a:prstGeom prst="rect">
            <a:avLst/>
          </a:prstGeom>
        </p:spPr>
      </p:pic>
      <p:sp>
        <p:nvSpPr>
          <p:cNvPr id="14" name="Retângulo 13"/>
          <p:cNvSpPr/>
          <p:nvPr/>
        </p:nvSpPr>
        <p:spPr>
          <a:xfrm>
            <a:off x="9455693" y="3690409"/>
            <a:ext cx="8977815" cy="3662541"/>
          </a:xfrm>
          <a:prstGeom prst="rect">
            <a:avLst/>
          </a:prstGeom>
        </p:spPr>
        <p:txBody>
          <a:bodyPr wrap="square">
            <a:spAutoFit/>
          </a:bodyPr>
          <a:lstStyle/>
          <a:p>
            <a:r>
              <a:rPr lang="pt-BR" sz="1600" err="1">
                <a:latin typeface="Barlow" panose="00000500000000000000" pitchFamily="2" charset="0"/>
              </a:rPr>
              <a:t>table_anoescolar</a:t>
            </a:r>
            <a:r>
              <a:rPr lang="pt-BR" sz="1600">
                <a:latin typeface="Barlow" panose="00000500000000000000" pitchFamily="2" charset="0"/>
              </a:rPr>
              <a:t> &lt;- </a:t>
            </a:r>
            <a:r>
              <a:rPr lang="pt-BR" sz="1600" err="1">
                <a:latin typeface="Barlow" panose="00000500000000000000" pitchFamily="2" charset="0"/>
              </a:rPr>
              <a:t>frq</a:t>
            </a:r>
            <a:r>
              <a:rPr lang="pt-BR" sz="1600">
                <a:latin typeface="Barlow" panose="00000500000000000000" pitchFamily="2" charset="0"/>
              </a:rPr>
              <a:t>(</a:t>
            </a:r>
            <a:r>
              <a:rPr lang="pt-BR" sz="1600" err="1">
                <a:latin typeface="Barlow" panose="00000500000000000000" pitchFamily="2" charset="0"/>
              </a:rPr>
              <a:t>bd_mh_fake$serie</a:t>
            </a:r>
            <a:r>
              <a:rPr lang="pt-BR" sz="1600">
                <a:latin typeface="Barlow" panose="00000500000000000000" pitchFamily="2" charset="0"/>
              </a:rPr>
              <a:t>)</a:t>
            </a:r>
          </a:p>
          <a:p>
            <a:endParaRPr lang="pt-BR" sz="1600">
              <a:latin typeface="Barlow" panose="00000500000000000000" pitchFamily="2" charset="0"/>
            </a:endParaRPr>
          </a:p>
          <a:p>
            <a:r>
              <a:rPr lang="pt-BR" sz="1600" err="1">
                <a:latin typeface="Barlow" panose="00000500000000000000" pitchFamily="2" charset="0"/>
              </a:rPr>
              <a:t>table_anoescolar</a:t>
            </a:r>
            <a:r>
              <a:rPr lang="pt-BR" sz="1600">
                <a:latin typeface="Barlow" panose="00000500000000000000" pitchFamily="2" charset="0"/>
              </a:rPr>
              <a:t>  &lt;- </a:t>
            </a:r>
            <a:r>
              <a:rPr lang="pt-BR" sz="1600" err="1">
                <a:latin typeface="Barlow" panose="00000500000000000000" pitchFamily="2" charset="0"/>
              </a:rPr>
              <a:t>table_anoescolar</a:t>
            </a:r>
            <a:r>
              <a:rPr lang="pt-BR" sz="1600">
                <a:latin typeface="Barlow" panose="00000500000000000000" pitchFamily="2" charset="0"/>
              </a:rPr>
              <a:t>  %&gt;%   </a:t>
            </a:r>
          </a:p>
          <a:p>
            <a:r>
              <a:rPr lang="pt-BR" sz="1600">
                <a:latin typeface="Barlow" panose="00000500000000000000" pitchFamily="2" charset="0"/>
              </a:rPr>
              <a:t>	</a:t>
            </a:r>
            <a:r>
              <a:rPr lang="pt-BR" sz="1600" err="1">
                <a:latin typeface="Barlow" panose="00000500000000000000" pitchFamily="2" charset="0"/>
              </a:rPr>
              <a:t>as.data.frame</a:t>
            </a:r>
            <a:r>
              <a:rPr lang="pt-BR" sz="1600">
                <a:latin typeface="Barlow" panose="00000500000000000000" pitchFamily="2" charset="0"/>
              </a:rPr>
              <a:t>() %&gt;%   </a:t>
            </a:r>
          </a:p>
          <a:p>
            <a:r>
              <a:rPr lang="pt-BR" sz="1600">
                <a:latin typeface="Barlow" panose="00000500000000000000" pitchFamily="2" charset="0"/>
              </a:rPr>
              <a:t>	</a:t>
            </a:r>
            <a:r>
              <a:rPr lang="pt-BR" sz="1600" err="1">
                <a:latin typeface="Barlow" panose="00000500000000000000" pitchFamily="2" charset="0"/>
              </a:rPr>
              <a:t>dplyr</a:t>
            </a:r>
            <a:r>
              <a:rPr lang="pt-BR" sz="1600">
                <a:latin typeface="Barlow" panose="00000500000000000000" pitchFamily="2" charset="0"/>
              </a:rPr>
              <a:t>::</a:t>
            </a:r>
            <a:r>
              <a:rPr lang="pt-BR" sz="1600" err="1">
                <a:latin typeface="Barlow" panose="00000500000000000000" pitchFamily="2" charset="0"/>
              </a:rPr>
              <a:t>select</a:t>
            </a:r>
            <a:r>
              <a:rPr lang="pt-BR" sz="1600">
                <a:latin typeface="Barlow" panose="00000500000000000000" pitchFamily="2" charset="0"/>
              </a:rPr>
              <a:t>(-</a:t>
            </a:r>
            <a:r>
              <a:rPr lang="pt-BR" sz="1600" err="1">
                <a:latin typeface="Barlow" panose="00000500000000000000" pitchFamily="2" charset="0"/>
              </a:rPr>
              <a:t>variable</a:t>
            </a:r>
            <a:r>
              <a:rPr lang="pt-BR" sz="1600">
                <a:latin typeface="Barlow" panose="00000500000000000000" pitchFamily="2" charset="0"/>
              </a:rPr>
              <a:t>, -</a:t>
            </a:r>
            <a:r>
              <a:rPr lang="pt-BR" sz="1600" err="1">
                <a:latin typeface="Barlow" panose="00000500000000000000" pitchFamily="2" charset="0"/>
              </a:rPr>
              <a:t>label</a:t>
            </a:r>
            <a:r>
              <a:rPr lang="pt-BR" sz="1600">
                <a:latin typeface="Barlow" panose="00000500000000000000" pitchFamily="2" charset="0"/>
              </a:rPr>
              <a:t>) %&gt;%  </a:t>
            </a:r>
          </a:p>
          <a:p>
            <a:r>
              <a:rPr lang="pt-BR" sz="1600">
                <a:latin typeface="Barlow" panose="00000500000000000000" pitchFamily="2" charset="0"/>
              </a:rPr>
              <a:t>	</a:t>
            </a:r>
            <a:r>
              <a:rPr lang="pt-BR" sz="1600" err="1">
                <a:latin typeface="Barlow" panose="00000500000000000000" pitchFamily="2" charset="0"/>
              </a:rPr>
              <a:t>dplyr</a:t>
            </a:r>
            <a:r>
              <a:rPr lang="pt-BR" sz="1600">
                <a:latin typeface="Barlow" panose="00000500000000000000" pitchFamily="2" charset="0"/>
              </a:rPr>
              <a:t>::</a:t>
            </a:r>
            <a:r>
              <a:rPr lang="pt-BR" sz="1600" err="1">
                <a:latin typeface="Barlow" panose="00000500000000000000" pitchFamily="2" charset="0"/>
              </a:rPr>
              <a:t>filter</a:t>
            </a:r>
            <a:r>
              <a:rPr lang="pt-BR" sz="1600">
                <a:latin typeface="Barlow" panose="00000500000000000000" pitchFamily="2" charset="0"/>
              </a:rPr>
              <a:t>(</a:t>
            </a:r>
            <a:r>
              <a:rPr lang="pt-BR" sz="1600" err="1">
                <a:latin typeface="Barlow" panose="00000500000000000000" pitchFamily="2" charset="0"/>
              </a:rPr>
              <a:t>val</a:t>
            </a:r>
            <a:r>
              <a:rPr lang="pt-BR" sz="1600">
                <a:latin typeface="Barlow" panose="00000500000000000000" pitchFamily="2" charset="0"/>
              </a:rPr>
              <a:t> %in% c(“9",“12"))</a:t>
            </a:r>
          </a:p>
          <a:p>
            <a:r>
              <a:rPr lang="pt-BR" sz="1600">
                <a:latin typeface="Barlow" panose="00000500000000000000" pitchFamily="2" charset="0"/>
              </a:rPr>
              <a:t> 	</a:t>
            </a:r>
            <a:r>
              <a:rPr lang="pt-BR" sz="1600" err="1">
                <a:latin typeface="Barlow" panose="00000500000000000000" pitchFamily="2" charset="0"/>
              </a:rPr>
              <a:t>dplyr</a:t>
            </a:r>
            <a:r>
              <a:rPr lang="pt-BR" sz="1600">
                <a:latin typeface="Barlow" panose="00000500000000000000" pitchFamily="2" charset="0"/>
              </a:rPr>
              <a:t>::</a:t>
            </a:r>
            <a:r>
              <a:rPr lang="pt-BR" sz="1600" err="1">
                <a:latin typeface="Barlow" panose="00000500000000000000" pitchFamily="2" charset="0"/>
              </a:rPr>
              <a:t>rename</a:t>
            </a:r>
            <a:r>
              <a:rPr lang="pt-BR" sz="1600">
                <a:latin typeface="Barlow" panose="00000500000000000000" pitchFamily="2" charset="0"/>
              </a:rPr>
              <a:t>(    "Gênero" = "</a:t>
            </a:r>
            <a:r>
              <a:rPr lang="pt-BR" sz="1600" err="1">
                <a:latin typeface="Barlow" panose="00000500000000000000" pitchFamily="2" charset="0"/>
              </a:rPr>
              <a:t>val</a:t>
            </a:r>
            <a:r>
              <a:rPr lang="pt-BR" sz="1600">
                <a:latin typeface="Barlow" panose="00000500000000000000" pitchFamily="2" charset="0"/>
              </a:rPr>
              <a:t>",    		</a:t>
            </a:r>
          </a:p>
          <a:p>
            <a:r>
              <a:rPr lang="pt-BR" sz="1600">
                <a:latin typeface="Barlow" panose="00000500000000000000" pitchFamily="2" charset="0"/>
              </a:rPr>
              <a:t>			      "Número de estudantes" =  "</a:t>
            </a:r>
            <a:r>
              <a:rPr lang="pt-BR" sz="1600" err="1">
                <a:latin typeface="Barlow" panose="00000500000000000000" pitchFamily="2" charset="0"/>
              </a:rPr>
              <a:t>frq</a:t>
            </a:r>
            <a:r>
              <a:rPr lang="pt-BR" sz="1600">
                <a:latin typeface="Barlow" panose="00000500000000000000" pitchFamily="2" charset="0"/>
              </a:rPr>
              <a:t>",    				                    		       "Porcentagem absoluta" = "</a:t>
            </a:r>
            <a:r>
              <a:rPr lang="pt-BR" sz="1600" err="1">
                <a:latin typeface="Barlow" panose="00000500000000000000" pitchFamily="2" charset="0"/>
              </a:rPr>
              <a:t>raw.prc</a:t>
            </a:r>
            <a:r>
              <a:rPr lang="pt-BR" sz="1600">
                <a:latin typeface="Barlow" panose="00000500000000000000" pitchFamily="2" charset="0"/>
              </a:rPr>
              <a:t>",    	                  	  	                     			       "Porcentagem cumulativa" = "</a:t>
            </a:r>
            <a:r>
              <a:rPr lang="pt-BR" sz="1600" err="1">
                <a:latin typeface="Barlow" panose="00000500000000000000" pitchFamily="2" charset="0"/>
              </a:rPr>
              <a:t>cum.prc</a:t>
            </a:r>
            <a:r>
              <a:rPr lang="pt-BR" sz="1600">
                <a:latin typeface="Barlow" panose="00000500000000000000" pitchFamily="2" charset="0"/>
              </a:rPr>
              <a:t>"  )</a:t>
            </a:r>
          </a:p>
          <a:p>
            <a:endParaRPr lang="pt-BR" sz="1600">
              <a:latin typeface="Barlow" panose="00000500000000000000" pitchFamily="2" charset="0"/>
            </a:endParaRPr>
          </a:p>
          <a:p>
            <a:r>
              <a:rPr lang="pt-BR" sz="1600" err="1">
                <a:latin typeface="Barlow" panose="00000500000000000000" pitchFamily="2" charset="0"/>
              </a:rPr>
              <a:t>formattable</a:t>
            </a:r>
            <a:r>
              <a:rPr lang="pt-BR" sz="1600">
                <a:latin typeface="Barlow" panose="00000500000000000000" pitchFamily="2" charset="0"/>
              </a:rPr>
              <a:t>(</a:t>
            </a:r>
            <a:r>
              <a:rPr lang="pt-BR" sz="1600" err="1">
                <a:latin typeface="Barlow" panose="00000500000000000000" pitchFamily="2" charset="0"/>
              </a:rPr>
              <a:t>table_anoescolar</a:t>
            </a:r>
            <a:r>
              <a:rPr lang="pt-BR" sz="1600">
                <a:latin typeface="Barlow" panose="00000500000000000000" pitchFamily="2" charset="0"/>
              </a:rPr>
              <a:t>, </a:t>
            </a:r>
            <a:r>
              <a:rPr lang="pt-BR" sz="1600" err="1">
                <a:latin typeface="Barlow" panose="00000500000000000000" pitchFamily="2" charset="0"/>
              </a:rPr>
              <a:t>list</a:t>
            </a:r>
            <a:r>
              <a:rPr lang="pt-BR" sz="1600">
                <a:latin typeface="Barlow" panose="00000500000000000000" pitchFamily="2" charset="0"/>
              </a:rPr>
              <a:t>(            </a:t>
            </a:r>
          </a:p>
          <a:p>
            <a:r>
              <a:rPr lang="pt-BR" sz="1600">
                <a:latin typeface="Barlow" panose="00000500000000000000" pitchFamily="2" charset="0"/>
              </a:rPr>
              <a:t>	'Porcentagem absoluta' = </a:t>
            </a:r>
            <a:r>
              <a:rPr lang="pt-BR" sz="1600" err="1">
                <a:latin typeface="Barlow" panose="00000500000000000000" pitchFamily="2" charset="0"/>
              </a:rPr>
              <a:t>color_bar</a:t>
            </a:r>
            <a:r>
              <a:rPr lang="pt-BR" sz="1600">
                <a:latin typeface="Barlow" panose="00000500000000000000" pitchFamily="2" charset="0"/>
              </a:rPr>
              <a:t>("</a:t>
            </a:r>
            <a:r>
              <a:rPr lang="pt-BR" sz="1600" err="1">
                <a:latin typeface="Barlow" panose="00000500000000000000" pitchFamily="2" charset="0"/>
              </a:rPr>
              <a:t>lightblue</a:t>
            </a:r>
            <a:r>
              <a:rPr lang="pt-BR" sz="1600">
                <a:latin typeface="Barlow" panose="00000500000000000000" pitchFamily="2" charset="0"/>
              </a:rPr>
              <a:t>"),            	</a:t>
            </a:r>
          </a:p>
          <a:p>
            <a:r>
              <a:rPr lang="pt-BR" sz="1600">
                <a:latin typeface="Barlow" panose="00000500000000000000" pitchFamily="2" charset="0"/>
              </a:rPr>
              <a:t>	'Número de estudantes' = </a:t>
            </a:r>
            <a:r>
              <a:rPr lang="pt-BR" sz="1600" err="1">
                <a:latin typeface="Barlow" panose="00000500000000000000" pitchFamily="2" charset="0"/>
              </a:rPr>
              <a:t>color_bar</a:t>
            </a:r>
            <a:r>
              <a:rPr lang="pt-BR" sz="1600">
                <a:latin typeface="Barlow" panose="00000500000000000000" pitchFamily="2" charset="0"/>
              </a:rPr>
              <a:t>("#FFDE55")))</a:t>
            </a:r>
          </a:p>
        </p:txBody>
      </p:sp>
      <p:sp>
        <p:nvSpPr>
          <p:cNvPr id="15" name="Retângulo 14"/>
          <p:cNvSpPr/>
          <p:nvPr/>
        </p:nvSpPr>
        <p:spPr>
          <a:xfrm>
            <a:off x="9455692" y="3167189"/>
            <a:ext cx="4114800" cy="523220"/>
          </a:xfrm>
          <a:prstGeom prst="rect">
            <a:avLst/>
          </a:prstGeom>
        </p:spPr>
        <p:txBody>
          <a:bodyPr wrap="square">
            <a:spAutoFit/>
          </a:bodyPr>
          <a:lstStyle/>
          <a:p>
            <a:pPr marL="457200" indent="-457200">
              <a:buClr>
                <a:srgbClr val="AD6237"/>
              </a:buClr>
              <a:buFont typeface="Arial" panose="020B0604020202020204" pitchFamily="34" charset="0"/>
              <a:buChar char="•"/>
            </a:pPr>
            <a:r>
              <a:rPr lang="pt-BR" sz="2800" b="1">
                <a:latin typeface="Barlow" panose="00000500000000000000" pitchFamily="2" charset="0"/>
                <a:ea typeface="Inter" panose="020B0604020202020204" charset="0"/>
                <a:cs typeface="Segoe UI" panose="020B0502040204020203" pitchFamily="34" charset="0"/>
              </a:rPr>
              <a:t>Ano escolar</a:t>
            </a:r>
            <a:endParaRPr lang="en-GB" sz="2800" b="1">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22945742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70945" y="3793385"/>
            <a:ext cx="7335530" cy="5009497"/>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AutoNum type="arabicPeriod"/>
            </a:pPr>
            <a:r>
              <a:rPr lang="en-GB" dirty="0" err="1">
                <a:latin typeface="Barlow" panose="00000500000000000000" pitchFamily="2" charset="0"/>
                <a:ea typeface="Inter" panose="020B0604020202020204" charset="0"/>
                <a:cs typeface="Segoe UI" panose="020B0502040204020203" pitchFamily="34" charset="0"/>
              </a:rPr>
              <a:t>Explorar</a:t>
            </a:r>
            <a:r>
              <a:rPr lang="en-GB" dirty="0">
                <a:latin typeface="Barlow" panose="00000500000000000000" pitchFamily="2" charset="0"/>
                <a:ea typeface="Inter" panose="020B0604020202020204" charset="0"/>
                <a:cs typeface="Segoe UI" panose="020B0502040204020203" pitchFamily="34" charset="0"/>
              </a:rPr>
              <a:t> as </a:t>
            </a:r>
            <a:r>
              <a:rPr lang="en-GB" dirty="0" err="1">
                <a:latin typeface="Barlow" panose="00000500000000000000" pitchFamily="2" charset="0"/>
                <a:ea typeface="Inter" panose="020B0604020202020204" charset="0"/>
                <a:cs typeface="Segoe UI" panose="020B0502040204020203" pitchFamily="34" charset="0"/>
              </a:rPr>
              <a:t>características</a:t>
            </a:r>
            <a:r>
              <a:rPr lang="en-GB" dirty="0">
                <a:latin typeface="Barlow" panose="00000500000000000000" pitchFamily="2" charset="0"/>
                <a:ea typeface="Inter" panose="020B0604020202020204" charset="0"/>
                <a:cs typeface="Segoe UI" panose="020B0502040204020203" pitchFamily="34" charset="0"/>
              </a:rPr>
              <a:t> da </a:t>
            </a:r>
            <a:r>
              <a:rPr lang="en-GB" dirty="0" err="1">
                <a:latin typeface="Barlow" panose="00000500000000000000" pitchFamily="2" charset="0"/>
                <a:ea typeface="Inter" panose="020B0604020202020204" charset="0"/>
                <a:cs typeface="Segoe UI" panose="020B0502040204020203" pitchFamily="34" charset="0"/>
              </a:rPr>
              <a:t>amostra</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estudada</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por</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meio</a:t>
            </a:r>
            <a:r>
              <a:rPr lang="en-GB" dirty="0">
                <a:latin typeface="Barlow" panose="00000500000000000000" pitchFamily="2" charset="0"/>
                <a:ea typeface="Inter" panose="020B0604020202020204" charset="0"/>
                <a:cs typeface="Segoe UI" panose="020B0502040204020203" pitchFamily="34" charset="0"/>
              </a:rPr>
              <a:t> de </a:t>
            </a:r>
            <a:r>
              <a:rPr lang="en-GB" dirty="0" err="1">
                <a:latin typeface="Barlow" panose="00000500000000000000" pitchFamily="2" charset="0"/>
                <a:ea typeface="Inter" panose="020B0604020202020204" charset="0"/>
                <a:cs typeface="Segoe UI" panose="020B0502040204020203" pitchFamily="34" charset="0"/>
              </a:rPr>
              <a:t>variáveis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como</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gênero</a:t>
            </a:r>
            <a:r>
              <a:rPr lang="en-GB" dirty="0">
                <a:latin typeface="Barlow" panose="00000500000000000000" pitchFamily="2" charset="0"/>
                <a:ea typeface="Inter" panose="020B0604020202020204" charset="0"/>
                <a:cs typeface="Segoe UI" panose="020B0502040204020203" pitchFamily="34" charset="0"/>
              </a:rPr>
              <a:t> e </a:t>
            </a:r>
            <a:r>
              <a:rPr lang="en-GB" dirty="0" err="1">
                <a:latin typeface="Barlow" panose="00000500000000000000" pitchFamily="2" charset="0"/>
                <a:ea typeface="Inter" panose="020B0604020202020204" charset="0"/>
                <a:cs typeface="Segoe UI" panose="020B0502040204020203" pitchFamily="34" charset="0"/>
              </a:rPr>
              <a:t>ano</a:t>
            </a:r>
            <a:r>
              <a:rPr lang="en-GB" dirty="0">
                <a:latin typeface="Barlow" panose="00000500000000000000" pitchFamily="2" charset="0"/>
                <a:ea typeface="Inter" panose="020B0604020202020204" charset="0"/>
                <a:cs typeface="Segoe UI" panose="020B0502040204020203" pitchFamily="34" charset="0"/>
              </a:rPr>
              <a:t> escolar</a:t>
            </a: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514350" indent="-514350">
              <a:buAutoNum type="arabicPeriod"/>
            </a:pPr>
            <a:r>
              <a:rPr lang="en-GB" b="1" dirty="0" err="1">
                <a:latin typeface="Barlow" panose="00000500000000000000" pitchFamily="2" charset="0"/>
                <a:ea typeface="Inter" panose="020B0604020202020204" charset="0"/>
                <a:cs typeface="Segoe UI" panose="020B0502040204020203" pitchFamily="34" charset="0"/>
              </a:rPr>
              <a:t>Identificar</a:t>
            </a:r>
            <a:r>
              <a:rPr lang="en-GB" b="1" dirty="0">
                <a:latin typeface="Barlow" panose="00000500000000000000" pitchFamily="2" charset="0"/>
                <a:ea typeface="Inter" panose="020B0604020202020204" charset="0"/>
                <a:cs typeface="Segoe UI" panose="020B0502040204020203" pitchFamily="34" charset="0"/>
              </a:rPr>
              <a:t> a </a:t>
            </a:r>
            <a:r>
              <a:rPr lang="en-GB" b="1" dirty="0" err="1">
                <a:latin typeface="Barlow" panose="00000500000000000000" pitchFamily="2" charset="0"/>
                <a:ea typeface="Inter" panose="020B0604020202020204" charset="0"/>
                <a:cs typeface="Segoe UI" panose="020B0502040204020203" pitchFamily="34" charset="0"/>
              </a:rPr>
              <a:t>distribuição</a:t>
            </a:r>
            <a:r>
              <a:rPr lang="en-GB" b="1" dirty="0">
                <a:latin typeface="Barlow" panose="00000500000000000000" pitchFamily="2" charset="0"/>
                <a:ea typeface="Inter" panose="020B0604020202020204" charset="0"/>
                <a:cs typeface="Segoe UI" panose="020B0502040204020203" pitchFamily="34" charset="0"/>
              </a:rPr>
              <a:t> das </a:t>
            </a:r>
            <a:r>
              <a:rPr lang="en-GB" b="1" dirty="0" err="1">
                <a:latin typeface="Barlow" panose="00000500000000000000" pitchFamily="2" charset="0"/>
                <a:ea typeface="Inter" panose="020B0604020202020204" charset="0"/>
                <a:cs typeface="Segoe UI" panose="020B0502040204020203" pitchFamily="34" charset="0"/>
              </a:rPr>
              <a:t>respostas</a:t>
            </a:r>
            <a:r>
              <a:rPr lang="en-GB" b="1" dirty="0">
                <a:latin typeface="Barlow" panose="00000500000000000000" pitchFamily="2" charset="0"/>
                <a:ea typeface="Inter" panose="020B0604020202020204" charset="0"/>
                <a:cs typeface="Segoe UI" panose="020B0502040204020203" pitchFamily="34" charset="0"/>
              </a:rPr>
              <a:t> do </a:t>
            </a:r>
            <a:r>
              <a:rPr lang="en-GB" b="1" dirty="0" err="1">
                <a:latin typeface="Barlow" panose="00000500000000000000" pitchFamily="2" charset="0"/>
                <a:ea typeface="Inter" panose="020B0604020202020204" charset="0"/>
                <a:cs typeface="Segoe UI" panose="020B0502040204020203" pitchFamily="34" charset="0"/>
              </a:rPr>
              <a:t>questionário</a:t>
            </a:r>
            <a:r>
              <a:rPr lang="en-GB" b="1" dirty="0">
                <a:latin typeface="Barlow" panose="00000500000000000000" pitchFamily="2" charset="0"/>
                <a:ea typeface="Inter" panose="020B0604020202020204" charset="0"/>
                <a:cs typeface="Segoe UI" panose="020B0502040204020203" pitchFamily="34" charset="0"/>
              </a:rPr>
              <a:t> de </a:t>
            </a:r>
            <a:r>
              <a:rPr lang="en-GB" b="1" dirty="0" err="1">
                <a:latin typeface="Barlow" panose="00000500000000000000" pitchFamily="2" charset="0"/>
                <a:ea typeface="Inter" panose="020B0604020202020204" charset="0"/>
                <a:cs typeface="Segoe UI" panose="020B0502040204020203" pitchFamily="34" charset="0"/>
              </a:rPr>
              <a:t>saúde</a:t>
            </a:r>
            <a:r>
              <a:rPr lang="en-GB" b="1" dirty="0">
                <a:latin typeface="Barlow" panose="00000500000000000000" pitchFamily="2" charset="0"/>
                <a:ea typeface="Inter" panose="020B0604020202020204" charset="0"/>
                <a:cs typeface="Segoe UI" panose="020B0502040204020203" pitchFamily="34" charset="0"/>
              </a:rPr>
              <a:t> mental</a:t>
            </a: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514350" indent="-514350">
              <a:buFont typeface="Arial" pitchFamily="34" charset="0"/>
              <a:buAutoNum type="arabicPeriod"/>
            </a:pPr>
            <a:r>
              <a:rPr lang="pt-BR" dirty="0">
                <a:latin typeface="Barlow" panose="00000500000000000000" pitchFamily="2" charset="0"/>
                <a:ea typeface="Inter" panose="020B0604020202020204" charset="0"/>
              </a:rPr>
              <a:t>Como está a saúde mental dos estudantes no retorno às aulas?</a:t>
            </a:r>
            <a:endParaRPr lang="en-GB" dirty="0">
              <a:latin typeface="Barlow" panose="00000500000000000000" pitchFamily="2" charset="0"/>
              <a:ea typeface="Inter" panose="020B0604020202020204" charset="0"/>
              <a:cs typeface="Segoe UI" panose="020B0502040204020203" pitchFamily="34" charset="0"/>
            </a:endParaRP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0" indent="0">
              <a:buNone/>
            </a:pPr>
            <a:endParaRPr lang="pt-BR" i="1" dirty="0">
              <a:solidFill>
                <a:srgbClr val="00A8E9"/>
              </a:solidFill>
              <a:latin typeface="Barlow" panose="00000500000000000000" pitchFamily="2"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dirty="0" err="1">
                <a:latin typeface="Barlow" panose="00000500000000000000" pitchFamily="2" charset="0"/>
                <a:ea typeface="Inter" panose="020B0604020202020204" charset="0"/>
                <a:cs typeface="Segoe UI" panose="020B0502040204020203" pitchFamily="34" charset="0"/>
              </a:rPr>
              <a:t>Objetivo</a:t>
            </a:r>
            <a:r>
              <a:rPr lang="en-GB" sz="2800" b="1" i="1" dirty="0">
                <a:latin typeface="Barlow" panose="00000500000000000000" pitchFamily="2" charset="0"/>
                <a:ea typeface="Inter" panose="020B0604020202020204" charset="0"/>
                <a:cs typeface="Segoe UI" panose="020B0502040204020203" pitchFamily="34" charset="0"/>
              </a:rPr>
              <a:t>: </a:t>
            </a:r>
            <a:r>
              <a:rPr lang="en-GB" sz="2800" i="1" dirty="0" err="1">
                <a:latin typeface="Barlow" panose="00000500000000000000" pitchFamily="2" charset="0"/>
                <a:ea typeface="Inter" panose="020B0604020202020204" charset="0"/>
                <a:cs typeface="Segoe UI" panose="020B0502040204020203" pitchFamily="34" charset="0"/>
              </a:rPr>
              <a:t>Explorar</a:t>
            </a:r>
            <a:r>
              <a:rPr lang="en-GB" sz="2800" i="1" dirty="0">
                <a:latin typeface="Barlow" panose="00000500000000000000" pitchFamily="2" charset="0"/>
                <a:ea typeface="Inter" panose="020B0604020202020204" charset="0"/>
                <a:cs typeface="Segoe UI" panose="020B0502040204020203" pitchFamily="34" charset="0"/>
              </a:rPr>
              <a:t> a </a:t>
            </a:r>
            <a:r>
              <a:rPr lang="en-GB" sz="2800" i="1" dirty="0" err="1">
                <a:latin typeface="Barlow" panose="00000500000000000000" pitchFamily="2" charset="0"/>
                <a:ea typeface="Inter" panose="020B0604020202020204" charset="0"/>
                <a:cs typeface="Segoe UI" panose="020B0502040204020203" pitchFamily="34" charset="0"/>
              </a:rPr>
              <a:t>distribuição</a:t>
            </a:r>
            <a:r>
              <a:rPr lang="en-GB" sz="2800" i="1" dirty="0">
                <a:latin typeface="Barlow" panose="00000500000000000000" pitchFamily="2" charset="0"/>
                <a:ea typeface="Inter" panose="020B0604020202020204" charset="0"/>
                <a:cs typeface="Segoe UI" panose="020B0502040204020203" pitchFamily="34" charset="0"/>
              </a:rPr>
              <a:t> das </a:t>
            </a:r>
            <a:r>
              <a:rPr lang="en-GB" sz="2800" i="1" dirty="0" err="1">
                <a:latin typeface="Barlow" panose="00000500000000000000" pitchFamily="2" charset="0"/>
                <a:ea typeface="Inter" panose="020B0604020202020204" charset="0"/>
                <a:cs typeface="Segoe UI" panose="020B0502040204020203" pitchFamily="34" charset="0"/>
              </a:rPr>
              <a:t>características</a:t>
            </a:r>
            <a:r>
              <a:rPr lang="en-GB" sz="2800" i="1" dirty="0">
                <a:latin typeface="Barlow" panose="00000500000000000000" pitchFamily="2" charset="0"/>
                <a:ea typeface="Inter" panose="020B0604020202020204" charset="0"/>
                <a:cs typeface="Segoe UI" panose="020B0502040204020203" pitchFamily="34" charset="0"/>
              </a:rPr>
              <a:t> da </a:t>
            </a:r>
            <a:r>
              <a:rPr lang="en-GB" sz="2800" i="1" dirty="0" err="1">
                <a:latin typeface="Barlow" panose="00000500000000000000" pitchFamily="2" charset="0"/>
                <a:ea typeface="Inter" panose="020B0604020202020204" charset="0"/>
                <a:cs typeface="Segoe UI" panose="020B0502040204020203" pitchFamily="34" charset="0"/>
              </a:rPr>
              <a:t>amostra</a:t>
            </a:r>
            <a:r>
              <a:rPr lang="en-GB" sz="2800" i="1" dirty="0">
                <a:latin typeface="Barlow" panose="00000500000000000000" pitchFamily="2" charset="0"/>
                <a:ea typeface="Inter" panose="020B0604020202020204" charset="0"/>
                <a:cs typeface="Segoe UI" panose="020B0502040204020203" pitchFamily="34" charset="0"/>
              </a:rPr>
              <a:t> e a </a:t>
            </a:r>
            <a:r>
              <a:rPr lang="en-GB" sz="2800" i="1" dirty="0" err="1">
                <a:latin typeface="Barlow" panose="00000500000000000000" pitchFamily="2" charset="0"/>
                <a:ea typeface="Inter" panose="020B0604020202020204" charset="0"/>
                <a:cs typeface="Segoe UI" panose="020B0502040204020203" pitchFamily="34" charset="0"/>
              </a:rPr>
              <a:t>distribuição</a:t>
            </a:r>
            <a:r>
              <a:rPr lang="en-GB" sz="2800" i="1" dirty="0">
                <a:latin typeface="Barlow" panose="00000500000000000000" pitchFamily="2" charset="0"/>
                <a:ea typeface="Inter" panose="020B0604020202020204" charset="0"/>
                <a:cs typeface="Segoe UI" panose="020B0502040204020203" pitchFamily="34" charset="0"/>
              </a:rPr>
              <a:t> das </a:t>
            </a:r>
            <a:r>
              <a:rPr lang="en-GB" sz="2800" i="1" dirty="0" err="1">
                <a:latin typeface="Barlow" panose="00000500000000000000" pitchFamily="2" charset="0"/>
                <a:ea typeface="Inter" panose="020B0604020202020204" charset="0"/>
                <a:cs typeface="Segoe UI" panose="020B0502040204020203" pitchFamily="34" charset="0"/>
              </a:rPr>
              <a:t>respostas</a:t>
            </a:r>
            <a:r>
              <a:rPr lang="en-GB" sz="2800" i="1" dirty="0">
                <a:latin typeface="Barlow" panose="00000500000000000000" pitchFamily="2" charset="0"/>
                <a:ea typeface="Inter" panose="020B0604020202020204" charset="0"/>
                <a:cs typeface="Segoe UI" panose="020B0502040204020203" pitchFamily="34" charset="0"/>
              </a:rPr>
              <a:t> de </a:t>
            </a:r>
            <a:r>
              <a:rPr lang="en-GB" sz="2800" i="1" dirty="0" err="1">
                <a:latin typeface="Barlow" panose="00000500000000000000" pitchFamily="2" charset="0"/>
                <a:ea typeface="Inter" panose="020B0604020202020204" charset="0"/>
                <a:cs typeface="Segoe UI" panose="020B0502040204020203" pitchFamily="34" charset="0"/>
              </a:rPr>
              <a:t>questionários</a:t>
            </a:r>
            <a:r>
              <a:rPr lang="en-GB" sz="2800" i="1" dirty="0">
                <a:latin typeface="Barlow" panose="00000500000000000000" pitchFamily="2" charset="0"/>
                <a:ea typeface="Inter" panose="020B0604020202020204" charset="0"/>
                <a:cs typeface="Segoe UI" panose="020B0502040204020203" pitchFamily="34" charset="0"/>
              </a:rPr>
              <a:t> de </a:t>
            </a:r>
            <a:r>
              <a:rPr lang="en-GB" sz="2800" i="1" dirty="0" err="1">
                <a:latin typeface="Barlow" panose="00000500000000000000" pitchFamily="2" charset="0"/>
                <a:ea typeface="Inter" panose="020B0604020202020204" charset="0"/>
                <a:cs typeface="Segoe UI" panose="020B0502040204020203" pitchFamily="34" charset="0"/>
              </a:rPr>
              <a:t>autorrelato</a:t>
            </a:r>
            <a:endParaRPr lang="pt-BR" sz="2800" i="1" dirty="0">
              <a:latin typeface="Barlow" panose="00000500000000000000" pitchFamily="2" charset="0"/>
              <a:ea typeface="Inter" panose="020B0604020202020204" charset="0"/>
              <a:cs typeface="Segoe UI" panose="020B0502040204020203" pitchFamily="34" charset="0"/>
            </a:endParaRPr>
          </a:p>
        </p:txBody>
      </p:sp>
      <p:pic>
        <p:nvPicPr>
          <p:cNvPr id="8" name="Image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6475" y="3395947"/>
            <a:ext cx="8499218" cy="5232331"/>
          </a:xfrm>
          <a:prstGeom prst="rect">
            <a:avLst/>
          </a:prstGeom>
        </p:spPr>
      </p:pic>
      <p:sp>
        <p:nvSpPr>
          <p:cNvPr id="10" name="CaixaDeTexto 9">
            <a:extLst>
              <a:ext uri="{FF2B5EF4-FFF2-40B4-BE49-F238E27FC236}">
                <a16:creationId xmlns:a16="http://schemas.microsoft.com/office/drawing/2014/main" id="{026123E4-6E0F-891F-D4F1-713483E2570E}"/>
              </a:ext>
            </a:extLst>
          </p:cNvPr>
          <p:cNvSpPr txBox="1"/>
          <p:nvPr/>
        </p:nvSpPr>
        <p:spPr>
          <a:xfrm>
            <a:off x="14578642" y="9386117"/>
            <a:ext cx="3019245" cy="369332"/>
          </a:xfrm>
          <a:prstGeom prst="rect">
            <a:avLst/>
          </a:prstGeom>
          <a:noFill/>
        </p:spPr>
        <p:txBody>
          <a:bodyPr wrap="square">
            <a:spAutoFit/>
          </a:bodyPr>
          <a:lstStyle/>
          <a:p>
            <a:r>
              <a:rPr lang="en-GB">
                <a:latin typeface="Barlow" panose="00000500000000000000" pitchFamily="2" charset="0"/>
                <a:ea typeface="Inter" panose="020B0604020202020204" charset="0"/>
                <a:cs typeface="Segoe UI" panose="020B0502040204020203" pitchFamily="34" charset="0"/>
              </a:rPr>
              <a:t>Fonte: Allison Horst</a:t>
            </a:r>
            <a:endParaRPr lang="pt-BR">
              <a:latin typeface="Barlow" panose="00000500000000000000" pitchFamily="2" charset="0"/>
            </a:endParaRPr>
          </a:p>
        </p:txBody>
      </p:sp>
    </p:spTree>
    <p:extLst>
      <p:ext uri="{BB962C8B-B14F-4D97-AF65-F5344CB8AC3E}">
        <p14:creationId xmlns:p14="http://schemas.microsoft.com/office/powerpoint/2010/main" val="23636492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5029200" cy="355929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10" name="Retângulo 9"/>
          <p:cNvSpPr/>
          <p:nvPr/>
        </p:nvSpPr>
        <p:spPr>
          <a:xfrm>
            <a:off x="1046470" y="3745892"/>
            <a:ext cx="4114800" cy="584775"/>
          </a:xfrm>
          <a:prstGeom prst="rect">
            <a:avLst/>
          </a:prstGeom>
        </p:spPr>
        <p:txBody>
          <a:bodyPr wrap="square">
            <a:spAutoFit/>
          </a:bodyPr>
          <a:lstStyle/>
          <a:p>
            <a:pPr marL="457200" indent="-457200">
              <a:buClr>
                <a:srgbClr val="AD6237"/>
              </a:buClr>
              <a:buFont typeface="Arial" panose="020B0604020202020204" pitchFamily="34" charset="0"/>
              <a:buChar char="•"/>
            </a:pPr>
            <a:r>
              <a:rPr lang="pt-BR" sz="3200" b="1" dirty="0">
                <a:latin typeface="Barlow" panose="00000500000000000000" pitchFamily="2" charset="0"/>
                <a:ea typeface="Inter" panose="020B0604020202020204" charset="0"/>
                <a:cs typeface="Segoe UI" panose="020B0502040204020203" pitchFamily="34" charset="0"/>
              </a:rPr>
              <a:t>Saúde mental</a:t>
            </a:r>
            <a:endParaRPr lang="en-GB" sz="3200" b="1" dirty="0">
              <a:latin typeface="Barlow" panose="00000500000000000000" pitchFamily="2" charset="0"/>
              <a:ea typeface="Inter" panose="020B0604020202020204" charset="0"/>
              <a:cs typeface="Segoe UI" panose="020B0502040204020203" pitchFamily="34" charset="0"/>
            </a:endParaRPr>
          </a:p>
        </p:txBody>
      </p:sp>
      <p:sp>
        <p:nvSpPr>
          <p:cNvPr id="11" name="Retângulo 10"/>
          <p:cNvSpPr/>
          <p:nvPr/>
        </p:nvSpPr>
        <p:spPr>
          <a:xfrm>
            <a:off x="1143000" y="4501918"/>
            <a:ext cx="5829300" cy="1015663"/>
          </a:xfrm>
          <a:prstGeom prst="rect">
            <a:avLst/>
          </a:prstGeom>
        </p:spPr>
        <p:txBody>
          <a:bodyPr wrap="square">
            <a:spAutoFit/>
          </a:bodyPr>
          <a:lstStyle/>
          <a:p>
            <a:r>
              <a:rPr lang="pt-BR" sz="2000" err="1">
                <a:latin typeface="Barlow" panose="00000500000000000000" pitchFamily="2" charset="0"/>
              </a:rPr>
              <a:t>bd_mh_fake</a:t>
            </a:r>
            <a:r>
              <a:rPr lang="pt-BR" sz="2000">
                <a:latin typeface="Barlow" panose="00000500000000000000" pitchFamily="2" charset="0"/>
              </a:rPr>
              <a:t> %&gt;%   	</a:t>
            </a:r>
            <a:r>
              <a:rPr lang="pt-BR" sz="2000" err="1">
                <a:latin typeface="Barlow" panose="00000500000000000000" pitchFamily="2" charset="0"/>
              </a:rPr>
              <a:t>select</a:t>
            </a:r>
            <a:r>
              <a:rPr lang="pt-BR" sz="2000">
                <a:latin typeface="Barlow" panose="00000500000000000000" pitchFamily="2" charset="0"/>
              </a:rPr>
              <a:t>(Mtl_Hth_01:Mtl_Hth_12) %&gt;%   </a:t>
            </a:r>
          </a:p>
          <a:p>
            <a:r>
              <a:rPr lang="pt-BR" sz="2000">
                <a:latin typeface="Barlow" panose="00000500000000000000" pitchFamily="2" charset="0"/>
              </a:rPr>
              <a:t>	</a:t>
            </a:r>
            <a:r>
              <a:rPr lang="pt-BR" sz="2000" err="1">
                <a:latin typeface="Barlow" panose="00000500000000000000" pitchFamily="2" charset="0"/>
              </a:rPr>
              <a:t>skimr</a:t>
            </a:r>
            <a:r>
              <a:rPr lang="pt-BR" sz="2000">
                <a:latin typeface="Barlow" panose="00000500000000000000" pitchFamily="2" charset="0"/>
              </a:rPr>
              <a:t>::</a:t>
            </a:r>
            <a:r>
              <a:rPr lang="pt-BR" sz="2000" err="1">
                <a:latin typeface="Barlow" panose="00000500000000000000" pitchFamily="2" charset="0"/>
              </a:rPr>
              <a:t>skim</a:t>
            </a:r>
            <a:r>
              <a:rPr lang="pt-BR" sz="2000">
                <a:latin typeface="Barlow" panose="00000500000000000000" pitchFamily="2" charset="0"/>
              </a:rPr>
              <a:t>()</a:t>
            </a:r>
          </a:p>
        </p:txBody>
      </p:sp>
      <p:sp>
        <p:nvSpPr>
          <p:cNvPr id="4" name="CaixaDeTexto 3">
            <a:extLst>
              <a:ext uri="{FF2B5EF4-FFF2-40B4-BE49-F238E27FC236}">
                <a16:creationId xmlns:a16="http://schemas.microsoft.com/office/drawing/2014/main" id="{5F9E4823-970B-39D7-E10C-62D0AF845205}"/>
              </a:ext>
            </a:extLst>
          </p:cNvPr>
          <p:cNvSpPr txBox="1"/>
          <p:nvPr/>
        </p:nvSpPr>
        <p:spPr>
          <a:xfrm>
            <a:off x="1028700" y="2326613"/>
            <a:ext cx="16230600" cy="584775"/>
          </a:xfrm>
          <a:prstGeom prst="rect">
            <a:avLst/>
          </a:prstGeom>
          <a:noFill/>
        </p:spPr>
        <p:txBody>
          <a:bodyPr wrap="square">
            <a:spAutoFit/>
          </a:bodyPr>
          <a:lstStyle/>
          <a:p>
            <a:pPr marL="0" indent="0">
              <a:buNone/>
            </a:pPr>
            <a:r>
              <a:rPr lang="en-GB" sz="3200" b="1" i="1">
                <a:solidFill>
                  <a:srgbClr val="AD6237"/>
                </a:solidFill>
                <a:latin typeface="Barlow" panose="00000500000000000000" pitchFamily="2" charset="0"/>
                <a:ea typeface="Inter" panose="020B0604020202020204" charset="0"/>
                <a:cs typeface="Segoe UI" panose="020B0502040204020203" pitchFamily="34" charset="0"/>
              </a:rPr>
              <a:t>Na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prática</a:t>
            </a:r>
            <a:r>
              <a:rPr lang="en-GB" sz="3200" b="1" i="1">
                <a:solidFill>
                  <a:srgbClr val="AD6237"/>
                </a:solidFill>
                <a:latin typeface="Barlow" panose="00000500000000000000" pitchFamily="2" charset="0"/>
                <a:ea typeface="Inter" panose="020B0604020202020204" charset="0"/>
                <a:cs typeface="Segoe UI" panose="020B0502040204020203" pitchFamily="34" charset="0"/>
              </a:rPr>
              <a:t>: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Distribuição</a:t>
            </a:r>
            <a:r>
              <a:rPr lang="en-GB" sz="3200" b="1" i="1">
                <a:solidFill>
                  <a:srgbClr val="AD6237"/>
                </a:solidFill>
                <a:latin typeface="Barlow" panose="00000500000000000000" pitchFamily="2" charset="0"/>
                <a:ea typeface="Inter" panose="020B0604020202020204" charset="0"/>
                <a:cs typeface="Segoe UI" panose="020B0502040204020203" pitchFamily="34" charset="0"/>
              </a:rPr>
              <a:t> das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variáveis</a:t>
            </a:r>
            <a:r>
              <a:rPr lang="en-GB" sz="3200" b="1" i="1">
                <a:solidFill>
                  <a:srgbClr val="AD6237"/>
                </a:solidFill>
                <a:latin typeface="Barlow" panose="00000500000000000000" pitchFamily="2" charset="0"/>
                <a:ea typeface="Inter" panose="020B0604020202020204" charset="0"/>
                <a:cs typeface="Segoe UI" panose="020B0502040204020203" pitchFamily="34" charset="0"/>
              </a:rPr>
              <a:t> de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características</a:t>
            </a:r>
            <a:r>
              <a:rPr lang="en-GB" sz="3200" b="1" i="1">
                <a:solidFill>
                  <a:srgbClr val="AD6237"/>
                </a:solidFill>
                <a:latin typeface="Barlow" panose="00000500000000000000" pitchFamily="2" charset="0"/>
                <a:ea typeface="Inter" panose="020B0604020202020204" charset="0"/>
                <a:cs typeface="Segoe UI" panose="020B0502040204020203" pitchFamily="34" charset="0"/>
              </a:rPr>
              <a:t>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pessoais</a:t>
            </a:r>
            <a:r>
              <a:rPr lang="en-GB" sz="3200" b="1" i="1">
                <a:solidFill>
                  <a:srgbClr val="AD6237"/>
                </a:solidFill>
                <a:latin typeface="Barlow" panose="00000500000000000000" pitchFamily="2" charset="0"/>
                <a:ea typeface="Inter" panose="020B0604020202020204" charset="0"/>
                <a:cs typeface="Segoe UI" panose="020B0502040204020203" pitchFamily="34" charset="0"/>
              </a:rPr>
              <a:t> e </a:t>
            </a:r>
            <a:r>
              <a:rPr lang="en-GB" sz="3200" b="1" i="1" err="1">
                <a:solidFill>
                  <a:srgbClr val="AD6237"/>
                </a:solidFill>
                <a:latin typeface="Barlow" panose="00000500000000000000" pitchFamily="2" charset="0"/>
                <a:ea typeface="Inter" panose="020B0604020202020204" charset="0"/>
                <a:cs typeface="Segoe UI" panose="020B0502040204020203" pitchFamily="34" charset="0"/>
              </a:rPr>
              <a:t>socioeconômicas</a:t>
            </a:r>
            <a:endParaRPr lang="pt-BR" sz="3200" b="1" i="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2" name="TextBox 10">
            <a:extLst>
              <a:ext uri="{FF2B5EF4-FFF2-40B4-BE49-F238E27FC236}">
                <a16:creationId xmlns:a16="http://schemas.microsoft.com/office/drawing/2014/main" id="{C7ACD29C-4432-ED8B-96D5-E8EC73E2A1DD}"/>
              </a:ext>
            </a:extLst>
          </p:cNvPr>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pic>
        <p:nvPicPr>
          <p:cNvPr id="7" name="Imagem 6"/>
          <p:cNvPicPr>
            <a:picLocks noChangeAspect="1"/>
          </p:cNvPicPr>
          <p:nvPr/>
        </p:nvPicPr>
        <p:blipFill>
          <a:blip r:embed="rId2"/>
          <a:stretch>
            <a:fillRect/>
          </a:stretch>
        </p:blipFill>
        <p:spPr>
          <a:xfrm>
            <a:off x="6268730" y="4094716"/>
            <a:ext cx="10820400" cy="4713971"/>
          </a:xfrm>
          <a:prstGeom prst="rect">
            <a:avLst/>
          </a:prstGeom>
        </p:spPr>
      </p:pic>
    </p:spTree>
    <p:extLst>
      <p:ext uri="{BB962C8B-B14F-4D97-AF65-F5344CB8AC3E}">
        <p14:creationId xmlns:p14="http://schemas.microsoft.com/office/powerpoint/2010/main" val="7860611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5029200" cy="355929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10" name="Retângulo 9"/>
          <p:cNvSpPr/>
          <p:nvPr/>
        </p:nvSpPr>
        <p:spPr>
          <a:xfrm>
            <a:off x="1143000" y="3716859"/>
            <a:ext cx="6363980" cy="1077218"/>
          </a:xfrm>
          <a:prstGeom prst="rect">
            <a:avLst/>
          </a:prstGeom>
        </p:spPr>
        <p:txBody>
          <a:bodyPr wrap="square">
            <a:spAutoFit/>
          </a:bodyPr>
          <a:lstStyle/>
          <a:p>
            <a:pPr marL="457200" indent="-457200">
              <a:buClr>
                <a:srgbClr val="AD6237"/>
              </a:buClr>
              <a:buFont typeface="Arial" panose="020B0604020202020204" pitchFamily="34" charset="0"/>
              <a:buChar char="•"/>
            </a:pPr>
            <a:r>
              <a:rPr lang="pt-BR" sz="3200" b="1" dirty="0">
                <a:latin typeface="Barlow" panose="00000500000000000000" pitchFamily="2" charset="0"/>
                <a:ea typeface="Inter" panose="020B0604020202020204" charset="0"/>
                <a:cs typeface="Segoe UI" panose="020B0502040204020203" pitchFamily="34" charset="0"/>
              </a:rPr>
              <a:t>Competências </a:t>
            </a:r>
            <a:r>
              <a:rPr lang="pt-BR" sz="3200" b="1" dirty="0" err="1">
                <a:latin typeface="Barlow" panose="00000500000000000000" pitchFamily="2" charset="0"/>
                <a:ea typeface="Inter" panose="020B0604020202020204" charset="0"/>
                <a:cs typeface="Segoe UI" panose="020B0502040204020203" pitchFamily="34" charset="0"/>
              </a:rPr>
              <a:t>socioemocionais</a:t>
            </a:r>
            <a:endParaRPr lang="en-GB" sz="3200" b="1" dirty="0">
              <a:latin typeface="Barlow" panose="00000500000000000000" pitchFamily="2" charset="0"/>
              <a:ea typeface="Inter" panose="020B0604020202020204" charset="0"/>
              <a:cs typeface="Segoe UI" panose="020B0502040204020203" pitchFamily="34" charset="0"/>
            </a:endParaRPr>
          </a:p>
        </p:txBody>
      </p:sp>
      <p:sp>
        <p:nvSpPr>
          <p:cNvPr id="11" name="Retângulo 10"/>
          <p:cNvSpPr/>
          <p:nvPr/>
        </p:nvSpPr>
        <p:spPr>
          <a:xfrm>
            <a:off x="1143000" y="4941151"/>
            <a:ext cx="5162550" cy="1384995"/>
          </a:xfrm>
          <a:prstGeom prst="rect">
            <a:avLst/>
          </a:prstGeom>
        </p:spPr>
        <p:txBody>
          <a:bodyPr wrap="square">
            <a:spAutoFit/>
          </a:bodyPr>
          <a:lstStyle/>
          <a:p>
            <a:r>
              <a:rPr lang="pt-BR" sz="2800" err="1">
                <a:latin typeface="Barlow" panose="00000500000000000000" pitchFamily="2" charset="0"/>
              </a:rPr>
              <a:t>bd_mh_fake</a:t>
            </a:r>
            <a:r>
              <a:rPr lang="pt-BR" sz="2800">
                <a:latin typeface="Barlow" panose="00000500000000000000" pitchFamily="2" charset="0"/>
              </a:rPr>
              <a:t> %&gt;%   	</a:t>
            </a:r>
            <a:r>
              <a:rPr lang="pt-BR" sz="2800" err="1">
                <a:latin typeface="Barlow" panose="00000500000000000000" pitchFamily="2" charset="0"/>
              </a:rPr>
              <a:t>select</a:t>
            </a:r>
            <a:r>
              <a:rPr lang="pt-BR" sz="2800">
                <a:latin typeface="Barlow" panose="00000500000000000000" pitchFamily="2" charset="0"/>
              </a:rPr>
              <a:t>(A_9:IntCur_9) %&gt;%   	</a:t>
            </a:r>
            <a:r>
              <a:rPr lang="pt-BR" sz="2800" err="1">
                <a:latin typeface="Barlow" panose="00000500000000000000" pitchFamily="2" charset="0"/>
              </a:rPr>
              <a:t>skimr</a:t>
            </a:r>
            <a:r>
              <a:rPr lang="pt-BR" sz="2800">
                <a:latin typeface="Barlow" panose="00000500000000000000" pitchFamily="2" charset="0"/>
              </a:rPr>
              <a:t>::</a:t>
            </a:r>
            <a:r>
              <a:rPr lang="pt-BR" sz="2800" err="1">
                <a:latin typeface="Barlow" panose="00000500000000000000" pitchFamily="2" charset="0"/>
              </a:rPr>
              <a:t>skim</a:t>
            </a:r>
            <a:r>
              <a:rPr lang="pt-BR" sz="2800">
                <a:latin typeface="Barlow" panose="00000500000000000000" pitchFamily="2" charset="0"/>
              </a:rPr>
              <a:t>()</a:t>
            </a:r>
          </a:p>
        </p:txBody>
      </p:sp>
      <p:sp>
        <p:nvSpPr>
          <p:cNvPr id="4" name="CaixaDeTexto 3">
            <a:extLst>
              <a:ext uri="{FF2B5EF4-FFF2-40B4-BE49-F238E27FC236}">
                <a16:creationId xmlns:a16="http://schemas.microsoft.com/office/drawing/2014/main" id="{5F9E4823-970B-39D7-E10C-62D0AF845205}"/>
              </a:ext>
            </a:extLst>
          </p:cNvPr>
          <p:cNvSpPr txBox="1"/>
          <p:nvPr/>
        </p:nvSpPr>
        <p:spPr>
          <a:xfrm>
            <a:off x="1028700" y="2326613"/>
            <a:ext cx="16230600" cy="584775"/>
          </a:xfrm>
          <a:prstGeom prst="rect">
            <a:avLst/>
          </a:prstGeom>
          <a:noFill/>
        </p:spPr>
        <p:txBody>
          <a:bodyPr wrap="square">
            <a:spAutoFit/>
          </a:bodyPr>
          <a:lstStyle/>
          <a:p>
            <a:pPr marL="0" indent="0">
              <a:buNone/>
            </a:pPr>
            <a:r>
              <a:rPr lang="en-GB" sz="3200" b="1" i="1" dirty="0">
                <a:solidFill>
                  <a:srgbClr val="AD6237"/>
                </a:solidFill>
                <a:latin typeface="Barlow" panose="00000500000000000000" pitchFamily="2" charset="0"/>
                <a:ea typeface="Inter" panose="020B0604020202020204" charset="0"/>
                <a:cs typeface="Segoe UI" panose="020B0502040204020203" pitchFamily="34" charset="0"/>
              </a:rPr>
              <a:t>Na </a:t>
            </a:r>
            <a:r>
              <a:rPr lang="en-GB" sz="3200" b="1" i="1" dirty="0" err="1">
                <a:solidFill>
                  <a:srgbClr val="AD6237"/>
                </a:solidFill>
                <a:latin typeface="Barlow" panose="00000500000000000000" pitchFamily="2" charset="0"/>
                <a:ea typeface="Inter" panose="020B0604020202020204" charset="0"/>
                <a:cs typeface="Segoe UI" panose="020B0502040204020203" pitchFamily="34" charset="0"/>
              </a:rPr>
              <a:t>prática</a:t>
            </a:r>
            <a:r>
              <a:rPr lang="en-GB" sz="3200" b="1" i="1" dirty="0">
                <a:solidFill>
                  <a:srgbClr val="AD6237"/>
                </a:solidFill>
                <a:latin typeface="Barlow" panose="00000500000000000000" pitchFamily="2" charset="0"/>
                <a:ea typeface="Inter" panose="020B0604020202020204" charset="0"/>
                <a:cs typeface="Segoe UI" panose="020B0502040204020203" pitchFamily="34" charset="0"/>
              </a:rPr>
              <a:t>: </a:t>
            </a:r>
            <a:r>
              <a:rPr lang="en-GB" sz="3200" b="1" i="1" dirty="0" err="1">
                <a:solidFill>
                  <a:srgbClr val="AD6237"/>
                </a:solidFill>
                <a:latin typeface="Barlow" panose="00000500000000000000" pitchFamily="2" charset="0"/>
                <a:ea typeface="Inter" panose="020B0604020202020204" charset="0"/>
                <a:cs typeface="Segoe UI" panose="020B0502040204020203" pitchFamily="34" charset="0"/>
              </a:rPr>
              <a:t>Distribuição</a:t>
            </a:r>
            <a:r>
              <a:rPr lang="en-GB" sz="3200" b="1" i="1" dirty="0">
                <a:solidFill>
                  <a:srgbClr val="AD6237"/>
                </a:solidFill>
                <a:latin typeface="Barlow" panose="00000500000000000000" pitchFamily="2" charset="0"/>
                <a:ea typeface="Inter" panose="020B0604020202020204" charset="0"/>
                <a:cs typeface="Segoe UI" panose="020B0502040204020203" pitchFamily="34" charset="0"/>
              </a:rPr>
              <a:t> das </a:t>
            </a:r>
            <a:r>
              <a:rPr lang="en-GB" sz="3200" b="1" i="1" dirty="0" err="1">
                <a:solidFill>
                  <a:srgbClr val="AD6237"/>
                </a:solidFill>
                <a:latin typeface="Barlow" panose="00000500000000000000" pitchFamily="2" charset="0"/>
                <a:ea typeface="Inter" panose="020B0604020202020204" charset="0"/>
                <a:cs typeface="Segoe UI" panose="020B0502040204020203" pitchFamily="34" charset="0"/>
              </a:rPr>
              <a:t>variáveis</a:t>
            </a:r>
            <a:r>
              <a:rPr lang="en-GB" sz="3200" b="1" i="1" dirty="0">
                <a:solidFill>
                  <a:srgbClr val="AD6237"/>
                </a:solidFill>
                <a:latin typeface="Barlow" panose="00000500000000000000" pitchFamily="2" charset="0"/>
                <a:ea typeface="Inter" panose="020B0604020202020204" charset="0"/>
                <a:cs typeface="Segoe UI" panose="020B0502040204020203" pitchFamily="34" charset="0"/>
              </a:rPr>
              <a:t> de </a:t>
            </a:r>
            <a:r>
              <a:rPr lang="en-GB" sz="3200" b="1" i="1" dirty="0" err="1">
                <a:solidFill>
                  <a:srgbClr val="AD6237"/>
                </a:solidFill>
                <a:latin typeface="Barlow" panose="00000500000000000000" pitchFamily="2" charset="0"/>
                <a:ea typeface="Inter" panose="020B0604020202020204" charset="0"/>
                <a:cs typeface="Segoe UI" panose="020B0502040204020203" pitchFamily="34" charset="0"/>
              </a:rPr>
              <a:t>características</a:t>
            </a:r>
            <a:r>
              <a:rPr lang="en-GB" sz="3200" b="1" i="1" dirty="0">
                <a:solidFill>
                  <a:srgbClr val="AD6237"/>
                </a:solidFill>
                <a:latin typeface="Barlow" panose="00000500000000000000" pitchFamily="2" charset="0"/>
                <a:ea typeface="Inter" panose="020B0604020202020204" charset="0"/>
                <a:cs typeface="Segoe UI" panose="020B0502040204020203" pitchFamily="34" charset="0"/>
              </a:rPr>
              <a:t> </a:t>
            </a:r>
            <a:r>
              <a:rPr lang="en-GB" sz="3200" b="1" i="1" dirty="0" err="1">
                <a:solidFill>
                  <a:srgbClr val="AD6237"/>
                </a:solidFill>
                <a:latin typeface="Barlow" panose="00000500000000000000" pitchFamily="2" charset="0"/>
                <a:ea typeface="Inter" panose="020B0604020202020204" charset="0"/>
                <a:cs typeface="Segoe UI" panose="020B0502040204020203" pitchFamily="34" charset="0"/>
              </a:rPr>
              <a:t>pessoais</a:t>
            </a:r>
            <a:r>
              <a:rPr lang="en-GB" sz="3200" b="1" i="1" dirty="0">
                <a:solidFill>
                  <a:srgbClr val="AD6237"/>
                </a:solidFill>
                <a:latin typeface="Barlow" panose="00000500000000000000" pitchFamily="2" charset="0"/>
                <a:ea typeface="Inter" panose="020B0604020202020204" charset="0"/>
                <a:cs typeface="Segoe UI" panose="020B0502040204020203" pitchFamily="34" charset="0"/>
              </a:rPr>
              <a:t> e </a:t>
            </a:r>
            <a:r>
              <a:rPr lang="en-GB" sz="3200" b="1" i="1" dirty="0" err="1">
                <a:solidFill>
                  <a:srgbClr val="AD6237"/>
                </a:solidFill>
                <a:latin typeface="Barlow" panose="00000500000000000000" pitchFamily="2" charset="0"/>
                <a:ea typeface="Inter" panose="020B0604020202020204" charset="0"/>
                <a:cs typeface="Segoe UI" panose="020B0502040204020203" pitchFamily="34" charset="0"/>
              </a:rPr>
              <a:t>socioeconômicas</a:t>
            </a:r>
            <a:endParaRPr lang="pt-BR" sz="3200" b="1" i="1" dirty="0">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2" name="TextBox 10">
            <a:extLst>
              <a:ext uri="{FF2B5EF4-FFF2-40B4-BE49-F238E27FC236}">
                <a16:creationId xmlns:a16="http://schemas.microsoft.com/office/drawing/2014/main" id="{C7ACD29C-4432-ED8B-96D5-E8EC73E2A1DD}"/>
              </a:ext>
            </a:extLst>
          </p:cNvPr>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pic>
        <p:nvPicPr>
          <p:cNvPr id="7" name="Imagem 6"/>
          <p:cNvPicPr>
            <a:picLocks noChangeAspect="1"/>
          </p:cNvPicPr>
          <p:nvPr/>
        </p:nvPicPr>
        <p:blipFill>
          <a:blip r:embed="rId2"/>
          <a:stretch>
            <a:fillRect/>
          </a:stretch>
        </p:blipFill>
        <p:spPr>
          <a:xfrm>
            <a:off x="7130264" y="3213077"/>
            <a:ext cx="10129036" cy="5724484"/>
          </a:xfrm>
          <a:prstGeom prst="rect">
            <a:avLst/>
          </a:prstGeom>
        </p:spPr>
      </p:pic>
    </p:spTree>
    <p:extLst>
      <p:ext uri="{BB962C8B-B14F-4D97-AF65-F5344CB8AC3E}">
        <p14:creationId xmlns:p14="http://schemas.microsoft.com/office/powerpoint/2010/main" val="2764028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814127"/>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COMO TUDO ISSO FUNCIONA?</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10" name="Imagem 9"/>
          <p:cNvPicPr>
            <a:picLocks noChangeAspect="1"/>
          </p:cNvPicPr>
          <p:nvPr/>
        </p:nvPicPr>
        <p:blipFill>
          <a:blip r:embed="rId3"/>
          <a:stretch>
            <a:fillRect/>
          </a:stretch>
        </p:blipFill>
        <p:spPr>
          <a:xfrm>
            <a:off x="401198" y="1"/>
            <a:ext cx="19373850" cy="10415588"/>
          </a:xfrm>
          <a:prstGeom prst="rect">
            <a:avLst/>
          </a:prstGeom>
        </p:spPr>
      </p:pic>
      <p:sp>
        <p:nvSpPr>
          <p:cNvPr id="4" name="Retângulo 3"/>
          <p:cNvSpPr/>
          <p:nvPr/>
        </p:nvSpPr>
        <p:spPr>
          <a:xfrm>
            <a:off x="3227226" y="7507706"/>
            <a:ext cx="5218944" cy="2498307"/>
          </a:xfrm>
          <a:prstGeom prst="rect">
            <a:avLst/>
          </a:prstGeom>
          <a:solidFill>
            <a:schemeClr val="bg1"/>
          </a:solidFill>
          <a:ln w="57150">
            <a:solidFill>
              <a:srgbClr val="868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dirty="0">
                <a:solidFill>
                  <a:schemeClr val="tx1"/>
                </a:solidFill>
                <a:latin typeface="Segoe UI Semibold" panose="020B0702040204020203" pitchFamily="34" charset="0"/>
                <a:cs typeface="Segoe UI Semibold" panose="020B0702040204020203" pitchFamily="34" charset="0"/>
              </a:rPr>
              <a:t>Aqui você executa os seus códigos (e pode escrever aqui também)</a:t>
            </a:r>
          </a:p>
        </p:txBody>
      </p:sp>
    </p:spTree>
    <p:extLst>
      <p:ext uri="{BB962C8B-B14F-4D97-AF65-F5344CB8AC3E}">
        <p14:creationId xmlns:p14="http://schemas.microsoft.com/office/powerpoint/2010/main" val="40025342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143000" y="3797269"/>
            <a:ext cx="16649700" cy="5384368"/>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sz="2800" i="1">
              <a:solidFill>
                <a:srgbClr val="00A8E9"/>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707886"/>
          </a:xfrm>
          <a:prstGeom prst="rect">
            <a:avLst/>
          </a:prstGeom>
          <a:noFill/>
        </p:spPr>
        <p:txBody>
          <a:bodyPr wrap="square">
            <a:spAutoFit/>
          </a:bodyPr>
          <a:lstStyle/>
          <a:p>
            <a:pPr marL="0" indent="0">
              <a:buNone/>
            </a:pPr>
            <a:r>
              <a:rPr lang="en-GB" sz="4000" b="1" i="1">
                <a:solidFill>
                  <a:srgbClr val="AD6237"/>
                </a:solidFill>
                <a:latin typeface="Barlow" panose="00000500000000000000" pitchFamily="2" charset="0"/>
                <a:ea typeface="Inter" panose="020B0604020202020204" charset="0"/>
                <a:cs typeface="Segoe UI" panose="020B0502040204020203" pitchFamily="34" charset="0"/>
              </a:rPr>
              <a:t>O que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aprendemos</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sobre</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 a </a:t>
            </a:r>
            <a:r>
              <a:rPr lang="en-GB" sz="4000" b="1" i="1" err="1">
                <a:solidFill>
                  <a:srgbClr val="AD6237"/>
                </a:solidFill>
                <a:latin typeface="Barlow" panose="00000500000000000000" pitchFamily="2" charset="0"/>
                <a:ea typeface="Inter" panose="020B0604020202020204" charset="0"/>
                <a:cs typeface="Segoe UI" panose="020B0502040204020203" pitchFamily="34" charset="0"/>
              </a:rPr>
              <a:t>amostra</a:t>
            </a:r>
            <a:r>
              <a:rPr lang="en-GB" sz="4000" b="1" i="1">
                <a:solidFill>
                  <a:srgbClr val="AD6237"/>
                </a:solidFill>
                <a:latin typeface="Barlow" panose="00000500000000000000" pitchFamily="2" charset="0"/>
                <a:ea typeface="Inter" panose="020B0604020202020204" charset="0"/>
                <a:cs typeface="Segoe UI" panose="020B0502040204020203" pitchFamily="34" charset="0"/>
              </a:rPr>
              <a:t>?</a:t>
            </a:r>
            <a:endParaRPr lang="pt-BR" sz="4000" i="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8" name="Retângulo 17"/>
          <p:cNvSpPr/>
          <p:nvPr/>
        </p:nvSpPr>
        <p:spPr>
          <a:xfrm>
            <a:off x="979428" y="3289941"/>
            <a:ext cx="8850372" cy="5693866"/>
          </a:xfrm>
          <a:prstGeom prst="rect">
            <a:avLst/>
          </a:prstGeom>
        </p:spPr>
        <p:txBody>
          <a:bodyPr wrap="square">
            <a:spAutoFit/>
          </a:bodyPr>
          <a:lstStyle/>
          <a:p>
            <a:pPr marL="457200" indent="-457200">
              <a:buClr>
                <a:srgbClr val="003C78"/>
              </a:buClr>
              <a:buFont typeface="Arial" panose="020B0604020202020204" pitchFamily="34" charset="0"/>
              <a:buChar char="•"/>
            </a:pPr>
            <a:r>
              <a:rPr lang="pt-BR" sz="2800" dirty="0">
                <a:latin typeface="Barlow" panose="00000500000000000000" pitchFamily="2" charset="0"/>
                <a:ea typeface="Inter" panose="020B0604020202020204" charset="0"/>
                <a:cs typeface="Segoe UI" panose="020B0502040204020203" pitchFamily="34" charset="0"/>
              </a:rPr>
              <a:t>Temos uma amostra relativamente balanceada em termos de gênero com 49,7% de meninas e 50,3% de meninos;</a:t>
            </a:r>
          </a:p>
          <a:p>
            <a:pPr marL="457200" indent="-457200">
              <a:buClr>
                <a:srgbClr val="003C78"/>
              </a:buClr>
              <a:buFont typeface="Arial" panose="020B0604020202020204" pitchFamily="34" charset="0"/>
              <a:buChar char="•"/>
            </a:pPr>
            <a:endParaRPr lang="pt-BR" sz="2800" dirty="0">
              <a:latin typeface="Barlow" panose="00000500000000000000" pitchFamily="2" charset="0"/>
              <a:ea typeface="Inter" panose="020B0604020202020204" charset="0"/>
              <a:cs typeface="Segoe UI" panose="020B0502040204020203" pitchFamily="34" charset="0"/>
            </a:endParaRPr>
          </a:p>
          <a:p>
            <a:pPr marL="457200" indent="-457200">
              <a:buClr>
                <a:srgbClr val="003C78"/>
              </a:buClr>
              <a:buFont typeface="Arial" panose="020B0604020202020204" pitchFamily="34" charset="0"/>
              <a:buChar char="•"/>
            </a:pPr>
            <a:r>
              <a:rPr lang="pt-BR" sz="2800" dirty="0">
                <a:latin typeface="Barlow" panose="00000500000000000000" pitchFamily="2" charset="0"/>
                <a:ea typeface="Inter" panose="020B0604020202020204" charset="0"/>
                <a:cs typeface="Segoe UI" panose="020B0502040204020203" pitchFamily="34" charset="0"/>
              </a:rPr>
              <a:t>A amostra está balanceada em termos de anos escolares também com 50,8% de estudantes do 9º ano escolar e o restante na 3ª série do EM</a:t>
            </a:r>
            <a:endParaRPr lang="en-GB" sz="2800" dirty="0">
              <a:latin typeface="Barlow" panose="00000500000000000000" pitchFamily="2" charset="0"/>
              <a:ea typeface="Inter" panose="020B0604020202020204" charset="0"/>
              <a:cs typeface="Segoe UI" panose="020B0502040204020203" pitchFamily="34" charset="0"/>
            </a:endParaRPr>
          </a:p>
          <a:p>
            <a:pPr>
              <a:buClr>
                <a:srgbClr val="003C78"/>
              </a:buClr>
            </a:pPr>
            <a:endParaRPr lang="en-GB" sz="2800" dirty="0">
              <a:latin typeface="Barlow" panose="00000500000000000000" pitchFamily="2" charset="0"/>
              <a:ea typeface="Inter" panose="020B0604020202020204" charset="0"/>
              <a:cs typeface="Segoe UI" panose="020B0502040204020203" pitchFamily="34" charset="0"/>
            </a:endParaRPr>
          </a:p>
          <a:p>
            <a:pPr marL="457200" indent="-457200">
              <a:buClr>
                <a:srgbClr val="003C78"/>
              </a:buClr>
              <a:buFont typeface="Arial" panose="020B0604020202020204" pitchFamily="34" charset="0"/>
              <a:buChar char="•"/>
            </a:pPr>
            <a:r>
              <a:rPr lang="en-GB" sz="2800" dirty="0">
                <a:latin typeface="Barlow" panose="00000500000000000000" pitchFamily="2" charset="0"/>
                <a:ea typeface="Inter" panose="020B0604020202020204" charset="0"/>
                <a:cs typeface="Segoe UI" panose="020B0502040204020203" pitchFamily="34" charset="0"/>
              </a:rPr>
              <a:t>A </a:t>
            </a:r>
            <a:r>
              <a:rPr lang="en-GB" sz="2800" dirty="0" err="1">
                <a:latin typeface="Barlow" panose="00000500000000000000" pitchFamily="2" charset="0"/>
                <a:ea typeface="Inter" panose="020B0604020202020204" charset="0"/>
                <a:cs typeface="Segoe UI" panose="020B0502040204020203" pitchFamily="34" charset="0"/>
              </a:rPr>
              <a:t>distribuição</a:t>
            </a:r>
            <a:r>
              <a:rPr lang="en-GB" sz="2800" dirty="0">
                <a:latin typeface="Barlow" panose="00000500000000000000" pitchFamily="2" charset="0"/>
                <a:ea typeface="Inter" panose="020B0604020202020204" charset="0"/>
                <a:cs typeface="Segoe UI" panose="020B0502040204020203" pitchFamily="34" charset="0"/>
              </a:rPr>
              <a:t> das </a:t>
            </a:r>
            <a:r>
              <a:rPr lang="en-GB" sz="2800" dirty="0" err="1">
                <a:latin typeface="Barlow" panose="00000500000000000000" pitchFamily="2" charset="0"/>
                <a:ea typeface="Inter" panose="020B0604020202020204" charset="0"/>
                <a:cs typeface="Segoe UI" panose="020B0502040204020203" pitchFamily="34" charset="0"/>
              </a:rPr>
              <a:t>respostas</a:t>
            </a:r>
            <a:r>
              <a:rPr lang="en-GB" sz="2800" dirty="0">
                <a:latin typeface="Barlow" panose="00000500000000000000" pitchFamily="2" charset="0"/>
                <a:ea typeface="Inter" panose="020B0604020202020204" charset="0"/>
                <a:cs typeface="Segoe UI" panose="020B0502040204020203" pitchFamily="34" charset="0"/>
              </a:rPr>
              <a:t> de </a:t>
            </a:r>
            <a:r>
              <a:rPr lang="en-GB" sz="2800" dirty="0" err="1">
                <a:latin typeface="Barlow" panose="00000500000000000000" pitchFamily="2" charset="0"/>
                <a:ea typeface="Inter" panose="020B0604020202020204" charset="0"/>
                <a:cs typeface="Segoe UI" panose="020B0502040204020203" pitchFamily="34" charset="0"/>
              </a:rPr>
              <a:t>autorrelato</a:t>
            </a:r>
            <a:r>
              <a:rPr lang="en-GB" sz="2800" dirty="0">
                <a:latin typeface="Barlow" panose="00000500000000000000" pitchFamily="2" charset="0"/>
                <a:ea typeface="Inter" panose="020B0604020202020204" charset="0"/>
                <a:cs typeface="Segoe UI" panose="020B0502040204020203" pitchFamily="34" charset="0"/>
              </a:rPr>
              <a:t> de </a:t>
            </a:r>
            <a:r>
              <a:rPr lang="en-GB" sz="2800" dirty="0" err="1">
                <a:latin typeface="Barlow" panose="00000500000000000000" pitchFamily="2" charset="0"/>
                <a:ea typeface="Inter" panose="020B0604020202020204" charset="0"/>
                <a:cs typeface="Segoe UI" panose="020B0502040204020203" pitchFamily="34" charset="0"/>
              </a:rPr>
              <a:t>saúde</a:t>
            </a:r>
            <a:r>
              <a:rPr lang="en-GB" sz="2800" dirty="0">
                <a:latin typeface="Barlow" panose="00000500000000000000" pitchFamily="2" charset="0"/>
                <a:ea typeface="Inter" panose="020B0604020202020204" charset="0"/>
                <a:cs typeface="Segoe UI" panose="020B0502040204020203" pitchFamily="34" charset="0"/>
              </a:rPr>
              <a:t> mental e das </a:t>
            </a:r>
            <a:r>
              <a:rPr lang="en-GB" sz="2800" dirty="0" err="1">
                <a:latin typeface="Barlow" panose="00000500000000000000" pitchFamily="2" charset="0"/>
                <a:ea typeface="Inter" panose="020B0604020202020204" charset="0"/>
                <a:cs typeface="Segoe UI" panose="020B0502040204020203" pitchFamily="34" charset="0"/>
              </a:rPr>
              <a:t>pontuações</a:t>
            </a:r>
            <a:r>
              <a:rPr lang="en-GB" sz="2800" dirty="0">
                <a:latin typeface="Barlow" panose="00000500000000000000" pitchFamily="2" charset="0"/>
                <a:ea typeface="Inter" panose="020B0604020202020204" charset="0"/>
                <a:cs typeface="Segoe UI" panose="020B0502040204020203" pitchFamily="34" charset="0"/>
              </a:rPr>
              <a:t> de </a:t>
            </a:r>
            <a:r>
              <a:rPr lang="en-GB" sz="2800" dirty="0" err="1">
                <a:latin typeface="Barlow" panose="00000500000000000000" pitchFamily="2" charset="0"/>
                <a:ea typeface="Inter" panose="020B0604020202020204" charset="0"/>
                <a:cs typeface="Segoe UI" panose="020B0502040204020203" pitchFamily="34" charset="0"/>
              </a:rPr>
              <a:t>competências</a:t>
            </a:r>
            <a:r>
              <a:rPr lang="en-GB" sz="2800" dirty="0">
                <a:latin typeface="Barlow" panose="00000500000000000000" pitchFamily="2" charset="0"/>
                <a:ea typeface="Inter" panose="020B0604020202020204" charset="0"/>
                <a:cs typeface="Segoe UI" panose="020B0502040204020203" pitchFamily="34" charset="0"/>
              </a:rPr>
              <a:t> </a:t>
            </a:r>
            <a:r>
              <a:rPr lang="en-GB" sz="2800" dirty="0" err="1">
                <a:latin typeface="Barlow" panose="00000500000000000000" pitchFamily="2" charset="0"/>
                <a:ea typeface="Inter" panose="020B0604020202020204" charset="0"/>
                <a:cs typeface="Segoe UI" panose="020B0502040204020203" pitchFamily="34" charset="0"/>
              </a:rPr>
              <a:t>socioemocionais</a:t>
            </a:r>
            <a:r>
              <a:rPr lang="en-GB" sz="2800" dirty="0">
                <a:latin typeface="Barlow" panose="00000500000000000000" pitchFamily="2" charset="0"/>
                <a:ea typeface="Inter" panose="020B0604020202020204" charset="0"/>
                <a:cs typeface="Segoe UI" panose="020B0502040204020203" pitchFamily="34" charset="0"/>
              </a:rPr>
              <a:t> </a:t>
            </a:r>
            <a:r>
              <a:rPr lang="en-GB" sz="2800" dirty="0" err="1">
                <a:latin typeface="Barlow" panose="00000500000000000000" pitchFamily="2" charset="0"/>
                <a:ea typeface="Inter" panose="020B0604020202020204" charset="0"/>
                <a:cs typeface="Segoe UI" panose="020B0502040204020203" pitchFamily="34" charset="0"/>
              </a:rPr>
              <a:t>não</a:t>
            </a:r>
            <a:r>
              <a:rPr lang="en-GB" sz="2800" dirty="0">
                <a:latin typeface="Barlow" panose="00000500000000000000" pitchFamily="2" charset="0"/>
                <a:ea typeface="Inter" panose="020B0604020202020204" charset="0"/>
                <a:cs typeface="Segoe UI" panose="020B0502040204020203" pitchFamily="34" charset="0"/>
              </a:rPr>
              <a:t> </a:t>
            </a:r>
            <a:r>
              <a:rPr lang="en-GB" sz="2800" dirty="0" err="1">
                <a:latin typeface="Barlow" panose="00000500000000000000" pitchFamily="2" charset="0"/>
                <a:ea typeface="Inter" panose="020B0604020202020204" charset="0"/>
                <a:cs typeface="Segoe UI" panose="020B0502040204020203" pitchFamily="34" charset="0"/>
              </a:rPr>
              <a:t>seguem</a:t>
            </a:r>
            <a:r>
              <a:rPr lang="en-GB" sz="2800" dirty="0">
                <a:latin typeface="Barlow" panose="00000500000000000000" pitchFamily="2" charset="0"/>
                <a:ea typeface="Inter" panose="020B0604020202020204" charset="0"/>
                <a:cs typeface="Segoe UI" panose="020B0502040204020203" pitchFamily="34" charset="0"/>
              </a:rPr>
              <a:t> </a:t>
            </a:r>
            <a:r>
              <a:rPr lang="en-GB" sz="2800" dirty="0" err="1">
                <a:latin typeface="Barlow" panose="00000500000000000000" pitchFamily="2" charset="0"/>
                <a:ea typeface="Inter" panose="020B0604020202020204" charset="0"/>
                <a:cs typeface="Segoe UI" panose="020B0502040204020203" pitchFamily="34" charset="0"/>
              </a:rPr>
              <a:t>uma</a:t>
            </a:r>
            <a:r>
              <a:rPr lang="en-GB" sz="2800" dirty="0">
                <a:latin typeface="Barlow" panose="00000500000000000000" pitchFamily="2" charset="0"/>
                <a:ea typeface="Inter" panose="020B0604020202020204" charset="0"/>
                <a:cs typeface="Segoe UI" panose="020B0502040204020203" pitchFamily="34" charset="0"/>
              </a:rPr>
              <a:t> </a:t>
            </a:r>
            <a:r>
              <a:rPr lang="en-GB" sz="2800" dirty="0" err="1">
                <a:latin typeface="Barlow" panose="00000500000000000000" pitchFamily="2" charset="0"/>
                <a:ea typeface="Inter" panose="020B0604020202020204" charset="0"/>
                <a:cs typeface="Segoe UI" panose="020B0502040204020203" pitchFamily="34" charset="0"/>
              </a:rPr>
              <a:t>distribuição</a:t>
            </a:r>
            <a:r>
              <a:rPr lang="en-GB" sz="2800" dirty="0">
                <a:latin typeface="Barlow" panose="00000500000000000000" pitchFamily="2" charset="0"/>
                <a:ea typeface="Inter" panose="020B0604020202020204" charset="0"/>
                <a:cs typeface="Segoe UI" panose="020B0502040204020203" pitchFamily="34" charset="0"/>
              </a:rPr>
              <a:t> normal.</a:t>
            </a:r>
          </a:p>
          <a:p>
            <a:pPr marL="457200" indent="-457200">
              <a:buClr>
                <a:srgbClr val="003C78"/>
              </a:buClr>
              <a:buFont typeface="Arial" panose="020B0604020202020204" pitchFamily="34" charset="0"/>
              <a:buChar char="•"/>
            </a:pPr>
            <a:endParaRPr lang="en-GB" sz="2800" dirty="0">
              <a:latin typeface="Barlow" panose="00000500000000000000" pitchFamily="2" charset="0"/>
              <a:ea typeface="Inter" panose="020B0604020202020204" charset="0"/>
              <a:cs typeface="Segoe UI" panose="020B0502040204020203" pitchFamily="34" charset="0"/>
            </a:endParaRPr>
          </a:p>
        </p:txBody>
      </p:sp>
      <p:pic>
        <p:nvPicPr>
          <p:cNvPr id="10" name="Imagem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9800" y="2871202"/>
            <a:ext cx="7828317" cy="6038406"/>
          </a:xfrm>
          <a:prstGeom prst="rect">
            <a:avLst/>
          </a:prstGeom>
        </p:spPr>
      </p:pic>
      <p:sp>
        <p:nvSpPr>
          <p:cNvPr id="4" name="TextBox 10">
            <a:extLst>
              <a:ext uri="{FF2B5EF4-FFF2-40B4-BE49-F238E27FC236}">
                <a16:creationId xmlns:a16="http://schemas.microsoft.com/office/drawing/2014/main" id="{B3317D70-26B9-6D4A-AECB-2954E3461091}"/>
              </a:ext>
            </a:extLst>
          </p:cNvPr>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sp>
        <p:nvSpPr>
          <p:cNvPr id="11" name="CaixaDeTexto 10">
            <a:extLst>
              <a:ext uri="{FF2B5EF4-FFF2-40B4-BE49-F238E27FC236}">
                <a16:creationId xmlns:a16="http://schemas.microsoft.com/office/drawing/2014/main" id="{026123E4-6E0F-891F-D4F1-713483E2570E}"/>
              </a:ext>
            </a:extLst>
          </p:cNvPr>
          <p:cNvSpPr txBox="1"/>
          <p:nvPr/>
        </p:nvSpPr>
        <p:spPr>
          <a:xfrm>
            <a:off x="15268755" y="9314788"/>
            <a:ext cx="3019245" cy="369332"/>
          </a:xfrm>
          <a:prstGeom prst="rect">
            <a:avLst/>
          </a:prstGeom>
          <a:noFill/>
        </p:spPr>
        <p:txBody>
          <a:bodyPr wrap="square">
            <a:spAutoFit/>
          </a:bodyPr>
          <a:lstStyle/>
          <a:p>
            <a:r>
              <a:rPr lang="en-GB">
                <a:latin typeface="Barlow" panose="00000500000000000000" pitchFamily="2" charset="0"/>
                <a:ea typeface="Inter" panose="020B0604020202020204" charset="0"/>
                <a:cs typeface="Segoe UI" panose="020B0502040204020203" pitchFamily="34" charset="0"/>
              </a:rPr>
              <a:t>Fonte: Allison Horst</a:t>
            </a:r>
            <a:endParaRPr lang="pt-BR">
              <a:latin typeface="Barlow" panose="00000500000000000000" pitchFamily="2" charset="0"/>
            </a:endParaRPr>
          </a:p>
        </p:txBody>
      </p:sp>
    </p:spTree>
    <p:extLst>
      <p:ext uri="{BB962C8B-B14F-4D97-AF65-F5344CB8AC3E}">
        <p14:creationId xmlns:p14="http://schemas.microsoft.com/office/powerpoint/2010/main" val="21529320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70945" y="3734008"/>
            <a:ext cx="7335530" cy="5009497"/>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AutoNum type="arabicPeriod"/>
            </a:pPr>
            <a:r>
              <a:rPr lang="en-GB" dirty="0" err="1">
                <a:latin typeface="Barlow" panose="00000500000000000000" pitchFamily="2" charset="0"/>
                <a:ea typeface="Inter" panose="020B0604020202020204" charset="0"/>
                <a:cs typeface="Segoe UI" panose="020B0502040204020203" pitchFamily="34" charset="0"/>
              </a:rPr>
              <a:t>Explorar</a:t>
            </a:r>
            <a:r>
              <a:rPr lang="en-GB" dirty="0">
                <a:latin typeface="Barlow" panose="00000500000000000000" pitchFamily="2" charset="0"/>
                <a:ea typeface="Inter" panose="020B0604020202020204" charset="0"/>
                <a:cs typeface="Segoe UI" panose="020B0502040204020203" pitchFamily="34" charset="0"/>
              </a:rPr>
              <a:t> as </a:t>
            </a:r>
            <a:r>
              <a:rPr lang="en-GB" dirty="0" err="1">
                <a:latin typeface="Barlow" panose="00000500000000000000" pitchFamily="2" charset="0"/>
                <a:ea typeface="Inter" panose="020B0604020202020204" charset="0"/>
                <a:cs typeface="Segoe UI" panose="020B0502040204020203" pitchFamily="34" charset="0"/>
              </a:rPr>
              <a:t>características</a:t>
            </a:r>
            <a:r>
              <a:rPr lang="en-GB" dirty="0">
                <a:latin typeface="Barlow" panose="00000500000000000000" pitchFamily="2" charset="0"/>
                <a:ea typeface="Inter" panose="020B0604020202020204" charset="0"/>
                <a:cs typeface="Segoe UI" panose="020B0502040204020203" pitchFamily="34" charset="0"/>
              </a:rPr>
              <a:t> da </a:t>
            </a:r>
            <a:r>
              <a:rPr lang="en-GB" dirty="0" err="1">
                <a:latin typeface="Barlow" panose="00000500000000000000" pitchFamily="2" charset="0"/>
                <a:ea typeface="Inter" panose="020B0604020202020204" charset="0"/>
                <a:cs typeface="Segoe UI" panose="020B0502040204020203" pitchFamily="34" charset="0"/>
              </a:rPr>
              <a:t>amostra</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estudada</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por</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meio</a:t>
            </a:r>
            <a:r>
              <a:rPr lang="en-GB" dirty="0">
                <a:latin typeface="Barlow" panose="00000500000000000000" pitchFamily="2" charset="0"/>
                <a:ea typeface="Inter" panose="020B0604020202020204" charset="0"/>
                <a:cs typeface="Segoe UI" panose="020B0502040204020203" pitchFamily="34" charset="0"/>
              </a:rPr>
              <a:t> de </a:t>
            </a:r>
            <a:r>
              <a:rPr lang="en-GB" dirty="0" err="1">
                <a:latin typeface="Barlow" panose="00000500000000000000" pitchFamily="2" charset="0"/>
                <a:ea typeface="Inter" panose="020B0604020202020204" charset="0"/>
                <a:cs typeface="Segoe UI" panose="020B0502040204020203" pitchFamily="34" charset="0"/>
              </a:rPr>
              <a:t>variáveis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como</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gênero</a:t>
            </a:r>
            <a:r>
              <a:rPr lang="en-GB" dirty="0">
                <a:latin typeface="Barlow" panose="00000500000000000000" pitchFamily="2" charset="0"/>
                <a:ea typeface="Inter" panose="020B0604020202020204" charset="0"/>
                <a:cs typeface="Segoe UI" panose="020B0502040204020203" pitchFamily="34" charset="0"/>
              </a:rPr>
              <a:t> e </a:t>
            </a:r>
            <a:r>
              <a:rPr lang="en-GB" dirty="0" err="1">
                <a:latin typeface="Barlow" panose="00000500000000000000" pitchFamily="2" charset="0"/>
                <a:ea typeface="Inter" panose="020B0604020202020204" charset="0"/>
                <a:cs typeface="Segoe UI" panose="020B0502040204020203" pitchFamily="34" charset="0"/>
              </a:rPr>
              <a:t>ano</a:t>
            </a:r>
            <a:r>
              <a:rPr lang="en-GB" dirty="0">
                <a:latin typeface="Barlow" panose="00000500000000000000" pitchFamily="2" charset="0"/>
                <a:ea typeface="Inter" panose="020B0604020202020204" charset="0"/>
                <a:cs typeface="Segoe UI" panose="020B0502040204020203" pitchFamily="34" charset="0"/>
              </a:rPr>
              <a:t> escolar</a:t>
            </a: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514350" indent="-514350">
              <a:buAutoNum type="arabicPeriod"/>
            </a:pPr>
            <a:r>
              <a:rPr lang="en-GB" dirty="0" err="1">
                <a:latin typeface="Barlow" panose="00000500000000000000" pitchFamily="2" charset="0"/>
                <a:ea typeface="Inter" panose="020B0604020202020204" charset="0"/>
                <a:cs typeface="Segoe UI" panose="020B0502040204020203" pitchFamily="34" charset="0"/>
              </a:rPr>
              <a:t>Identificar</a:t>
            </a:r>
            <a:r>
              <a:rPr lang="en-GB" dirty="0">
                <a:latin typeface="Barlow" panose="00000500000000000000" pitchFamily="2" charset="0"/>
                <a:ea typeface="Inter" panose="020B0604020202020204" charset="0"/>
                <a:cs typeface="Segoe UI" panose="020B0502040204020203" pitchFamily="34" charset="0"/>
              </a:rPr>
              <a:t> a </a:t>
            </a:r>
            <a:r>
              <a:rPr lang="en-GB" dirty="0" err="1">
                <a:latin typeface="Barlow" panose="00000500000000000000" pitchFamily="2" charset="0"/>
                <a:ea typeface="Inter" panose="020B0604020202020204" charset="0"/>
                <a:cs typeface="Segoe UI" panose="020B0502040204020203" pitchFamily="34" charset="0"/>
              </a:rPr>
              <a:t>distribuição</a:t>
            </a:r>
            <a:r>
              <a:rPr lang="en-GB" dirty="0">
                <a:latin typeface="Barlow" panose="00000500000000000000" pitchFamily="2" charset="0"/>
                <a:ea typeface="Inter" panose="020B0604020202020204" charset="0"/>
                <a:cs typeface="Segoe UI" panose="020B0502040204020203" pitchFamily="34" charset="0"/>
              </a:rPr>
              <a:t> das </a:t>
            </a:r>
            <a:r>
              <a:rPr lang="en-GB" dirty="0" err="1">
                <a:latin typeface="Barlow" panose="00000500000000000000" pitchFamily="2" charset="0"/>
                <a:ea typeface="Inter" panose="020B0604020202020204" charset="0"/>
                <a:cs typeface="Segoe UI" panose="020B0502040204020203" pitchFamily="34" charset="0"/>
              </a:rPr>
              <a:t>respostas</a:t>
            </a:r>
            <a:r>
              <a:rPr lang="en-GB" dirty="0">
                <a:latin typeface="Barlow" panose="00000500000000000000" pitchFamily="2" charset="0"/>
                <a:ea typeface="Inter" panose="020B0604020202020204" charset="0"/>
                <a:cs typeface="Segoe UI" panose="020B0502040204020203" pitchFamily="34" charset="0"/>
              </a:rPr>
              <a:t> do </a:t>
            </a:r>
            <a:r>
              <a:rPr lang="en-GB" dirty="0" err="1">
                <a:latin typeface="Barlow" panose="00000500000000000000" pitchFamily="2" charset="0"/>
                <a:ea typeface="Inter" panose="020B0604020202020204" charset="0"/>
                <a:cs typeface="Segoe UI" panose="020B0502040204020203" pitchFamily="34" charset="0"/>
              </a:rPr>
              <a:t>questionário</a:t>
            </a:r>
            <a:r>
              <a:rPr lang="en-GB" dirty="0">
                <a:latin typeface="Barlow" panose="00000500000000000000" pitchFamily="2" charset="0"/>
                <a:ea typeface="Inter" panose="020B0604020202020204" charset="0"/>
                <a:cs typeface="Segoe UI" panose="020B0502040204020203" pitchFamily="34" charset="0"/>
              </a:rPr>
              <a:t> de </a:t>
            </a:r>
            <a:r>
              <a:rPr lang="en-GB" dirty="0" err="1">
                <a:latin typeface="Barlow" panose="00000500000000000000" pitchFamily="2" charset="0"/>
                <a:ea typeface="Inter" panose="020B0604020202020204" charset="0"/>
                <a:cs typeface="Segoe UI" panose="020B0502040204020203" pitchFamily="34" charset="0"/>
              </a:rPr>
              <a:t>psaúde</a:t>
            </a:r>
            <a:r>
              <a:rPr lang="en-GB" dirty="0">
                <a:latin typeface="Barlow" panose="00000500000000000000" pitchFamily="2" charset="0"/>
                <a:ea typeface="Inter" panose="020B0604020202020204" charset="0"/>
                <a:cs typeface="Segoe UI" panose="020B0502040204020203" pitchFamily="34" charset="0"/>
              </a:rPr>
              <a:t> mental</a:t>
            </a: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514350" indent="-514350">
              <a:buFont typeface="Arial" pitchFamily="34" charset="0"/>
              <a:buAutoNum type="arabicPeriod"/>
            </a:pPr>
            <a:r>
              <a:rPr lang="pt-BR" b="1" dirty="0">
                <a:latin typeface="Barlow" panose="00000500000000000000" pitchFamily="2" charset="0"/>
                <a:ea typeface="Inter" panose="020B0604020202020204" charset="0"/>
              </a:rPr>
              <a:t>Como está a saúde mental dos estudantes no retorno às aulas?</a:t>
            </a:r>
            <a:endParaRPr lang="en-GB" b="1" dirty="0">
              <a:latin typeface="Barlow" panose="00000500000000000000" pitchFamily="2" charset="0"/>
              <a:ea typeface="Inter" panose="020B0604020202020204" charset="0"/>
              <a:cs typeface="Segoe UI" panose="020B0502040204020203" pitchFamily="34" charset="0"/>
            </a:endParaRP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514350" indent="-514350">
              <a:buAutoNum type="arabicPeriod"/>
            </a:pPr>
            <a:endParaRPr lang="en-GB" dirty="0">
              <a:latin typeface="Barlow" panose="00000500000000000000" pitchFamily="2" charset="0"/>
              <a:ea typeface="Inter" panose="020B0604020202020204" charset="0"/>
              <a:cs typeface="Segoe UI" panose="020B0502040204020203" pitchFamily="34" charset="0"/>
            </a:endParaRPr>
          </a:p>
          <a:p>
            <a:pPr marL="0" indent="0">
              <a:buNone/>
            </a:pPr>
            <a:endParaRPr lang="pt-BR" i="1" dirty="0">
              <a:latin typeface="Barlow" panose="00000500000000000000" pitchFamily="2"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dirty="0" err="1">
                <a:latin typeface="Barlow" panose="00000500000000000000" pitchFamily="2" charset="0"/>
                <a:ea typeface="Inter" panose="020B0604020202020204" charset="0"/>
                <a:cs typeface="Segoe UI" panose="020B0502040204020203" pitchFamily="34" charset="0"/>
              </a:rPr>
              <a:t>Objetivo</a:t>
            </a:r>
            <a:r>
              <a:rPr lang="en-GB" sz="2800" b="1" i="1" dirty="0">
                <a:latin typeface="Barlow" panose="00000500000000000000" pitchFamily="2" charset="0"/>
                <a:ea typeface="Inter" panose="020B0604020202020204" charset="0"/>
                <a:cs typeface="Segoe UI" panose="020B0502040204020203" pitchFamily="34" charset="0"/>
              </a:rPr>
              <a:t>: </a:t>
            </a:r>
            <a:r>
              <a:rPr lang="en-GB" sz="2800" i="1" dirty="0" err="1">
                <a:latin typeface="Barlow" panose="00000500000000000000" pitchFamily="2" charset="0"/>
                <a:ea typeface="Inter" panose="020B0604020202020204" charset="0"/>
                <a:cs typeface="Segoe UI" panose="020B0502040204020203" pitchFamily="34" charset="0"/>
              </a:rPr>
              <a:t>Explorar</a:t>
            </a:r>
            <a:r>
              <a:rPr lang="en-GB" sz="2800" i="1" dirty="0">
                <a:latin typeface="Barlow" panose="00000500000000000000" pitchFamily="2" charset="0"/>
                <a:ea typeface="Inter" panose="020B0604020202020204" charset="0"/>
                <a:cs typeface="Segoe UI" panose="020B0502040204020203" pitchFamily="34" charset="0"/>
              </a:rPr>
              <a:t> a </a:t>
            </a:r>
            <a:r>
              <a:rPr lang="en-GB" sz="2800" i="1" dirty="0" err="1">
                <a:latin typeface="Barlow" panose="00000500000000000000" pitchFamily="2" charset="0"/>
                <a:ea typeface="Inter" panose="020B0604020202020204" charset="0"/>
                <a:cs typeface="Segoe UI" panose="020B0502040204020203" pitchFamily="34" charset="0"/>
              </a:rPr>
              <a:t>distribuição</a:t>
            </a:r>
            <a:r>
              <a:rPr lang="en-GB" sz="2800" i="1" dirty="0">
                <a:latin typeface="Barlow" panose="00000500000000000000" pitchFamily="2" charset="0"/>
                <a:ea typeface="Inter" panose="020B0604020202020204" charset="0"/>
                <a:cs typeface="Segoe UI" panose="020B0502040204020203" pitchFamily="34" charset="0"/>
              </a:rPr>
              <a:t> das </a:t>
            </a:r>
            <a:r>
              <a:rPr lang="en-GB" sz="2800" i="1" dirty="0" err="1">
                <a:latin typeface="Barlow" panose="00000500000000000000" pitchFamily="2" charset="0"/>
                <a:ea typeface="Inter" panose="020B0604020202020204" charset="0"/>
                <a:cs typeface="Segoe UI" panose="020B0502040204020203" pitchFamily="34" charset="0"/>
              </a:rPr>
              <a:t>características</a:t>
            </a:r>
            <a:r>
              <a:rPr lang="en-GB" sz="2800" i="1" dirty="0">
                <a:latin typeface="Barlow" panose="00000500000000000000" pitchFamily="2" charset="0"/>
                <a:ea typeface="Inter" panose="020B0604020202020204" charset="0"/>
                <a:cs typeface="Segoe UI" panose="020B0502040204020203" pitchFamily="34" charset="0"/>
              </a:rPr>
              <a:t> da </a:t>
            </a:r>
            <a:r>
              <a:rPr lang="en-GB" sz="2800" i="1" dirty="0" err="1">
                <a:latin typeface="Barlow" panose="00000500000000000000" pitchFamily="2" charset="0"/>
                <a:ea typeface="Inter" panose="020B0604020202020204" charset="0"/>
                <a:cs typeface="Segoe UI" panose="020B0502040204020203" pitchFamily="34" charset="0"/>
              </a:rPr>
              <a:t>amostra</a:t>
            </a:r>
            <a:r>
              <a:rPr lang="en-GB" sz="2800" i="1" dirty="0">
                <a:latin typeface="Barlow" panose="00000500000000000000" pitchFamily="2" charset="0"/>
                <a:ea typeface="Inter" panose="020B0604020202020204" charset="0"/>
                <a:cs typeface="Segoe UI" panose="020B0502040204020203" pitchFamily="34" charset="0"/>
              </a:rPr>
              <a:t> e a </a:t>
            </a:r>
            <a:r>
              <a:rPr lang="en-GB" sz="2800" i="1" dirty="0" err="1">
                <a:latin typeface="Barlow" panose="00000500000000000000" pitchFamily="2" charset="0"/>
                <a:ea typeface="Inter" panose="020B0604020202020204" charset="0"/>
                <a:cs typeface="Segoe UI" panose="020B0502040204020203" pitchFamily="34" charset="0"/>
              </a:rPr>
              <a:t>distribuição</a:t>
            </a:r>
            <a:r>
              <a:rPr lang="en-GB" sz="2800" i="1" dirty="0">
                <a:latin typeface="Barlow" panose="00000500000000000000" pitchFamily="2" charset="0"/>
                <a:ea typeface="Inter" panose="020B0604020202020204" charset="0"/>
                <a:cs typeface="Segoe UI" panose="020B0502040204020203" pitchFamily="34" charset="0"/>
              </a:rPr>
              <a:t> das </a:t>
            </a:r>
            <a:r>
              <a:rPr lang="en-GB" sz="2800" i="1" dirty="0" err="1">
                <a:latin typeface="Barlow" panose="00000500000000000000" pitchFamily="2" charset="0"/>
                <a:ea typeface="Inter" panose="020B0604020202020204" charset="0"/>
                <a:cs typeface="Segoe UI" panose="020B0502040204020203" pitchFamily="34" charset="0"/>
              </a:rPr>
              <a:t>respostas</a:t>
            </a:r>
            <a:r>
              <a:rPr lang="en-GB" sz="2800" i="1" dirty="0">
                <a:latin typeface="Barlow" panose="00000500000000000000" pitchFamily="2" charset="0"/>
                <a:ea typeface="Inter" panose="020B0604020202020204" charset="0"/>
                <a:cs typeface="Segoe UI" panose="020B0502040204020203" pitchFamily="34" charset="0"/>
              </a:rPr>
              <a:t> de </a:t>
            </a:r>
            <a:r>
              <a:rPr lang="en-GB" sz="2800" i="1" dirty="0" err="1">
                <a:latin typeface="Barlow" panose="00000500000000000000" pitchFamily="2" charset="0"/>
                <a:ea typeface="Inter" panose="020B0604020202020204" charset="0"/>
                <a:cs typeface="Segoe UI" panose="020B0502040204020203" pitchFamily="34" charset="0"/>
              </a:rPr>
              <a:t>questionários</a:t>
            </a:r>
            <a:r>
              <a:rPr lang="en-GB" sz="2800" i="1" dirty="0">
                <a:latin typeface="Barlow" panose="00000500000000000000" pitchFamily="2" charset="0"/>
                <a:ea typeface="Inter" panose="020B0604020202020204" charset="0"/>
                <a:cs typeface="Segoe UI" panose="020B0502040204020203" pitchFamily="34" charset="0"/>
              </a:rPr>
              <a:t> de </a:t>
            </a:r>
            <a:r>
              <a:rPr lang="en-GB" sz="2800" i="1" dirty="0" err="1">
                <a:latin typeface="Barlow" panose="00000500000000000000" pitchFamily="2" charset="0"/>
                <a:ea typeface="Inter" panose="020B0604020202020204" charset="0"/>
                <a:cs typeface="Segoe UI" panose="020B0502040204020203" pitchFamily="34" charset="0"/>
              </a:rPr>
              <a:t>autorrelato</a:t>
            </a:r>
            <a:endParaRPr lang="pt-BR" sz="2800" i="1" dirty="0">
              <a:latin typeface="Barlow" panose="00000500000000000000" pitchFamily="2" charset="0"/>
              <a:ea typeface="Inter" panose="020B0604020202020204" charset="0"/>
              <a:cs typeface="Segoe UI" panose="020B0502040204020203" pitchFamily="34" charset="0"/>
            </a:endParaRPr>
          </a:p>
        </p:txBody>
      </p:sp>
      <p:pic>
        <p:nvPicPr>
          <p:cNvPr id="8" name="Image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6475" y="3395947"/>
            <a:ext cx="8499218" cy="5232331"/>
          </a:xfrm>
          <a:prstGeom prst="rect">
            <a:avLst/>
          </a:prstGeom>
        </p:spPr>
      </p:pic>
      <p:sp>
        <p:nvSpPr>
          <p:cNvPr id="10" name="CaixaDeTexto 9">
            <a:extLst>
              <a:ext uri="{FF2B5EF4-FFF2-40B4-BE49-F238E27FC236}">
                <a16:creationId xmlns:a16="http://schemas.microsoft.com/office/drawing/2014/main" id="{026123E4-6E0F-891F-D4F1-713483E2570E}"/>
              </a:ext>
            </a:extLst>
          </p:cNvPr>
          <p:cNvSpPr txBox="1"/>
          <p:nvPr/>
        </p:nvSpPr>
        <p:spPr>
          <a:xfrm>
            <a:off x="14578642" y="9386117"/>
            <a:ext cx="3019245" cy="369332"/>
          </a:xfrm>
          <a:prstGeom prst="rect">
            <a:avLst/>
          </a:prstGeom>
          <a:noFill/>
        </p:spPr>
        <p:txBody>
          <a:bodyPr wrap="square">
            <a:spAutoFit/>
          </a:bodyPr>
          <a:lstStyle/>
          <a:p>
            <a:r>
              <a:rPr lang="en-GB">
                <a:latin typeface="Barlow" panose="00000500000000000000" pitchFamily="2" charset="0"/>
                <a:ea typeface="Inter" panose="020B0604020202020204" charset="0"/>
                <a:cs typeface="Segoe UI" panose="020B0502040204020203" pitchFamily="34" charset="0"/>
              </a:rPr>
              <a:t>Fonte: Allison Horst</a:t>
            </a:r>
            <a:endParaRPr lang="pt-BR">
              <a:latin typeface="Barlow" panose="00000500000000000000" pitchFamily="2" charset="0"/>
            </a:endParaRPr>
          </a:p>
        </p:txBody>
      </p:sp>
    </p:spTree>
    <p:extLst>
      <p:ext uri="{BB962C8B-B14F-4D97-AF65-F5344CB8AC3E}">
        <p14:creationId xmlns:p14="http://schemas.microsoft.com/office/powerpoint/2010/main" val="54608461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46470" y="3742267"/>
            <a:ext cx="16212830" cy="5009847"/>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3C78"/>
              </a:buClr>
            </a:pPr>
            <a:r>
              <a:rPr lang="en-GB" dirty="0" err="1">
                <a:latin typeface="Barlow" panose="00000500000000000000" pitchFamily="2" charset="0"/>
                <a:ea typeface="Inter" panose="020B0604020202020204" charset="0"/>
                <a:cs typeface="Segoe UI" panose="020B0502040204020203" pitchFamily="34" charset="0"/>
              </a:rPr>
              <a:t>Quantos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alunos</a:t>
            </a:r>
            <a:r>
              <a:rPr lang="en-GB" dirty="0">
                <a:latin typeface="Barlow" panose="00000500000000000000" pitchFamily="2" charset="0"/>
                <a:ea typeface="Inter" panose="020B0604020202020204" charset="0"/>
                <a:cs typeface="Segoe UI" panose="020B0502040204020203" pitchFamily="34" charset="0"/>
              </a:rPr>
              <a:t> tem </a:t>
            </a:r>
            <a:r>
              <a:rPr lang="en-GB" dirty="0" err="1">
                <a:latin typeface="Barlow" panose="00000500000000000000" pitchFamily="2" charset="0"/>
                <a:ea typeface="Inter" panose="020B0604020202020204" charset="0"/>
                <a:cs typeface="Segoe UI" panose="020B0502040204020203" pitchFamily="34" charset="0"/>
              </a:rPr>
              <a:t>tido</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dificuldade</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em</a:t>
            </a:r>
            <a:r>
              <a:rPr lang="en-GB"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nível</a:t>
            </a:r>
            <a:r>
              <a:rPr lang="en-GB" b="1"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muito</a:t>
            </a:r>
            <a:r>
              <a:rPr lang="en-GB" b="1" dirty="0">
                <a:latin typeface="Barlow" panose="00000500000000000000" pitchFamily="2" charset="0"/>
                <a:ea typeface="Inter" panose="020B0604020202020204" charset="0"/>
                <a:cs typeface="Segoe UI" panose="020B0502040204020203" pitchFamily="34" charset="0"/>
              </a:rPr>
              <a:t> alto (</a:t>
            </a:r>
            <a:r>
              <a:rPr lang="en-GB" b="1" dirty="0" err="1">
                <a:latin typeface="Barlow" panose="00000500000000000000" pitchFamily="2" charset="0"/>
                <a:ea typeface="Inter" panose="020B0604020202020204" charset="0"/>
                <a:cs typeface="Segoe UI" panose="020B0502040204020203" pitchFamily="34" charset="0"/>
              </a:rPr>
              <a:t>categs</a:t>
            </a:r>
            <a:r>
              <a:rPr lang="en-GB" b="1" dirty="0">
                <a:latin typeface="Barlow" panose="00000500000000000000" pitchFamily="2" charset="0"/>
                <a:ea typeface="Inter" panose="020B0604020202020204" charset="0"/>
                <a:cs typeface="Segoe UI" panose="020B0502040204020203" pitchFamily="34" charset="0"/>
              </a:rPr>
              <a:t> 1) </a:t>
            </a:r>
            <a:r>
              <a:rPr lang="en-GB" dirty="0">
                <a:latin typeface="Barlow" panose="00000500000000000000" pitchFamily="2" charset="0"/>
                <a:ea typeface="Inter" panose="020B0604020202020204" charset="0"/>
                <a:cs typeface="Segoe UI" panose="020B0502040204020203" pitchFamily="34" charset="0"/>
              </a:rPr>
              <a:t>para </a:t>
            </a:r>
            <a:r>
              <a:rPr lang="en-GB" dirty="0" err="1">
                <a:latin typeface="Barlow" panose="00000500000000000000" pitchFamily="2" charset="0"/>
                <a:ea typeface="Inter" panose="020B0604020202020204" charset="0"/>
                <a:cs typeface="Segoe UI" panose="020B0502040204020203" pitchFamily="34" charset="0"/>
              </a:rPr>
              <a:t>conseguir</a:t>
            </a:r>
            <a:r>
              <a:rPr lang="en-GB" dirty="0">
                <a:latin typeface="Barlow" panose="00000500000000000000" pitchFamily="2" charset="0"/>
                <a:ea typeface="Inter" panose="020B0604020202020204" charset="0"/>
                <a:cs typeface="Segoe UI" panose="020B0502040204020203" pitchFamily="34" charset="0"/>
              </a:rPr>
              <a:t> se </a:t>
            </a:r>
            <a:r>
              <a:rPr lang="en-GB" dirty="0" err="1">
                <a:latin typeface="Barlow" panose="00000500000000000000" pitchFamily="2" charset="0"/>
                <a:ea typeface="Inter" panose="020B0604020202020204" charset="0"/>
                <a:cs typeface="Segoe UI" panose="020B0502040204020203" pitchFamily="34" charset="0"/>
              </a:rPr>
              <a:t>concentrar</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naquilo</a:t>
            </a:r>
            <a:r>
              <a:rPr lang="en-GB" dirty="0">
                <a:latin typeface="Barlow" panose="00000500000000000000" pitchFamily="2" charset="0"/>
                <a:ea typeface="Inter" panose="020B0604020202020204" charset="0"/>
                <a:cs typeface="Segoe UI" panose="020B0502040204020203" pitchFamily="34" charset="0"/>
              </a:rPr>
              <a:t> que </a:t>
            </a:r>
            <a:r>
              <a:rPr lang="en-GB" dirty="0" err="1">
                <a:latin typeface="Barlow" panose="00000500000000000000" pitchFamily="2" charset="0"/>
                <a:ea typeface="Inter" panose="020B0604020202020204" charset="0"/>
                <a:cs typeface="Segoe UI" panose="020B0502040204020203" pitchFamily="34" charset="0"/>
              </a:rPr>
              <a:t>fazem</a:t>
            </a:r>
            <a:r>
              <a:rPr lang="en-GB" dirty="0">
                <a:latin typeface="Barlow" panose="00000500000000000000" pitchFamily="2" charset="0"/>
                <a:ea typeface="Inter" panose="020B0604020202020204" charset="0"/>
                <a:cs typeface="Segoe UI" panose="020B0502040204020203" pitchFamily="34" charset="0"/>
              </a:rPr>
              <a:t>? </a:t>
            </a:r>
            <a:r>
              <a:rPr lang="en-GB" i="1" dirty="0">
                <a:latin typeface="Barlow" panose="00000500000000000000" pitchFamily="2" charset="0"/>
                <a:ea typeface="Inter" panose="020B0604020202020204" charset="0"/>
                <a:cs typeface="Segoe UI" panose="020B0502040204020203" pitchFamily="34" charset="0"/>
              </a:rPr>
              <a:t># </a:t>
            </a:r>
            <a:r>
              <a:rPr lang="en-GB" i="1" dirty="0" err="1">
                <a:latin typeface="Barlow" panose="00000500000000000000" pitchFamily="2" charset="0"/>
                <a:ea typeface="Inter" panose="020B0604020202020204" charset="0"/>
                <a:cs typeface="Segoe UI" panose="020B0502040204020203" pitchFamily="34" charset="0"/>
              </a:rPr>
              <a:t>Pergunta</a:t>
            </a:r>
            <a:r>
              <a:rPr lang="en-GB" i="1" dirty="0">
                <a:latin typeface="Barlow" panose="00000500000000000000" pitchFamily="2" charset="0"/>
                <a:ea typeface="Inter" panose="020B0604020202020204" charset="0"/>
                <a:cs typeface="Segoe UI" panose="020B0502040204020203" pitchFamily="34" charset="0"/>
              </a:rPr>
              <a:t>: </a:t>
            </a:r>
            <a:r>
              <a:rPr lang="pt-BR" i="1" dirty="0">
                <a:latin typeface="Barlow" panose="00000500000000000000" pitchFamily="2" charset="0"/>
                <a:ea typeface="Inter" panose="020B0604020202020204" charset="0"/>
                <a:cs typeface="Segoe UI" panose="020B0502040204020203" pitchFamily="34" charset="0"/>
              </a:rPr>
              <a:t>Você tem conseguido se concentrar naquilo que faz?</a:t>
            </a:r>
            <a:endParaRPr lang="en-GB" i="1"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frq</a:t>
            </a:r>
            <a:r>
              <a:rPr lang="en-GB" dirty="0">
                <a:latin typeface="Barlow" panose="00000500000000000000" pitchFamily="2" charset="0"/>
                <a:ea typeface="Inter" panose="020B0604020202020204" charset="0"/>
                <a:cs typeface="Segoe UI" panose="020B0502040204020203" pitchFamily="34" charset="0"/>
              </a:rPr>
              <a:t>(bd_mh_fake$Mtl_Hth_01)  </a:t>
            </a:r>
          </a:p>
          <a:p>
            <a:pPr>
              <a:buClr>
                <a:srgbClr val="003C78"/>
              </a:buClr>
            </a:pPr>
            <a:endParaRPr lang="en-GB" dirty="0">
              <a:latin typeface="Barlow" panose="00000500000000000000" pitchFamily="2" charset="0"/>
              <a:ea typeface="Inter" panose="020B0604020202020204" charset="0"/>
              <a:cs typeface="Segoe UI" panose="020B0502040204020203" pitchFamily="34" charset="0"/>
            </a:endParaRPr>
          </a:p>
          <a:p>
            <a:pPr>
              <a:buClr>
                <a:srgbClr val="003C78"/>
              </a:buClr>
            </a:pPr>
            <a:r>
              <a:rPr lang="en-GB" dirty="0" err="1">
                <a:latin typeface="Barlow" panose="00000500000000000000" pitchFamily="2" charset="0"/>
                <a:ea typeface="Inter" panose="020B0604020202020204" charset="0"/>
                <a:cs typeface="Segoe UI" panose="020B0502040204020203" pitchFamily="34" charset="0"/>
              </a:rPr>
              <a:t>Quantos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estudantes</a:t>
            </a:r>
            <a:r>
              <a:rPr lang="en-GB" dirty="0">
                <a:latin typeface="Barlow" panose="00000500000000000000" pitchFamily="2" charset="0"/>
                <a:ea typeface="Inter" panose="020B0604020202020204" charset="0"/>
                <a:cs typeface="Segoe UI" panose="020B0502040204020203" pitchFamily="34" charset="0"/>
              </a:rPr>
              <a:t> se </a:t>
            </a:r>
            <a:r>
              <a:rPr lang="en-GB" dirty="0" err="1">
                <a:latin typeface="Barlow" panose="00000500000000000000" pitchFamily="2" charset="0"/>
                <a:ea typeface="Inter" panose="020B0604020202020204" charset="0"/>
                <a:cs typeface="Segoe UI" panose="020B0502040204020203" pitchFamily="34" charset="0"/>
              </a:rPr>
              <a:t>sentem</a:t>
            </a:r>
            <a:r>
              <a:rPr lang="en-GB"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totalmente</a:t>
            </a:r>
            <a:r>
              <a:rPr lang="en-GB" b="1"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categ</a:t>
            </a:r>
            <a:r>
              <a:rPr lang="en-GB" b="1" dirty="0">
                <a:latin typeface="Barlow" panose="00000500000000000000" pitchFamily="2" charset="0"/>
                <a:ea typeface="Inter" panose="020B0604020202020204" charset="0"/>
                <a:cs typeface="Segoe UI" panose="020B0502040204020203" pitchFamily="34" charset="0"/>
              </a:rPr>
              <a:t> 5)</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esgotados</a:t>
            </a:r>
            <a:r>
              <a:rPr lang="en-GB" dirty="0">
                <a:latin typeface="Barlow" panose="00000500000000000000" pitchFamily="2" charset="0"/>
                <a:ea typeface="Inter" panose="020B0604020202020204" charset="0"/>
                <a:cs typeface="Segoe UI" panose="020B0502040204020203" pitchFamily="34" charset="0"/>
              </a:rPr>
              <a:t> e sob </a:t>
            </a:r>
            <a:r>
              <a:rPr lang="en-GB" dirty="0" err="1">
                <a:latin typeface="Barlow" panose="00000500000000000000" pitchFamily="2" charset="0"/>
                <a:ea typeface="Inter" panose="020B0604020202020204" charset="0"/>
                <a:cs typeface="Segoe UI" panose="020B0502040204020203" pitchFamily="34" charset="0"/>
              </a:rPr>
              <a:t>pressão</a:t>
            </a:r>
            <a:r>
              <a:rPr lang="en-GB" dirty="0">
                <a:latin typeface="Barlow" panose="00000500000000000000" pitchFamily="2" charset="0"/>
                <a:ea typeface="Inter" panose="020B0604020202020204" charset="0"/>
                <a:cs typeface="Segoe UI" panose="020B0502040204020203" pitchFamily="34" charset="0"/>
              </a:rPr>
              <a:t>? # </a:t>
            </a:r>
            <a:r>
              <a:rPr lang="en-GB" dirty="0" err="1">
                <a:latin typeface="Barlow" panose="00000500000000000000" pitchFamily="2" charset="0"/>
                <a:ea typeface="Inter" panose="020B0604020202020204" charset="0"/>
                <a:cs typeface="Segoe UI" panose="020B0502040204020203" pitchFamily="34" charset="0"/>
              </a:rPr>
              <a:t>Pergunta</a:t>
            </a:r>
            <a:r>
              <a:rPr lang="en-GB" dirty="0">
                <a:latin typeface="Barlow" panose="00000500000000000000" pitchFamily="2" charset="0"/>
                <a:ea typeface="Inter" panose="020B0604020202020204" charset="0"/>
                <a:cs typeface="Segoe UI" panose="020B0502040204020203" pitchFamily="34" charset="0"/>
              </a:rPr>
              <a:t>: </a:t>
            </a:r>
            <a:r>
              <a:rPr lang="pt-BR" i="1" dirty="0">
                <a:latin typeface="Barlow" panose="00000500000000000000" pitchFamily="2" charset="0"/>
                <a:ea typeface="Inter" panose="020B0604020202020204" charset="0"/>
                <a:cs typeface="Segoe UI" panose="020B0502040204020203" pitchFamily="34" charset="0"/>
              </a:rPr>
              <a:t>Você tem se sentido esgotado e sob pressão?</a:t>
            </a:r>
            <a:endParaRPr lang="en-GB" i="1"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frq</a:t>
            </a:r>
            <a:r>
              <a:rPr lang="en-GB" dirty="0">
                <a:latin typeface="Barlow" panose="00000500000000000000" pitchFamily="2" charset="0"/>
                <a:ea typeface="Inter" panose="020B0604020202020204" charset="0"/>
                <a:cs typeface="Segoe UI" panose="020B0502040204020203" pitchFamily="34" charset="0"/>
              </a:rPr>
              <a:t>(bd_mh_fake$Mtl_Hth_05)</a:t>
            </a:r>
          </a:p>
          <a:p>
            <a:pPr marL="0" indent="0">
              <a:buClr>
                <a:srgbClr val="003C78"/>
              </a:buClr>
              <a:buNone/>
            </a:pPr>
            <a:endParaRPr lang="en-GB" dirty="0">
              <a:latin typeface="Barlow" panose="00000500000000000000" pitchFamily="2" charset="0"/>
              <a:ea typeface="Inter" panose="020B0604020202020204" charset="0"/>
              <a:cs typeface="Segoe UI" panose="020B0502040204020203" pitchFamily="34" charset="0"/>
            </a:endParaRPr>
          </a:p>
          <a:p>
            <a:pPr>
              <a:buClr>
                <a:srgbClr val="003C78"/>
              </a:buClr>
            </a:pPr>
            <a:r>
              <a:rPr lang="en-GB" dirty="0" err="1">
                <a:latin typeface="Barlow" panose="00000500000000000000" pitchFamily="2" charset="0"/>
                <a:ea typeface="Inter" panose="020B0604020202020204" charset="0"/>
                <a:cs typeface="Segoe UI" panose="020B0502040204020203" pitchFamily="34" charset="0"/>
              </a:rPr>
              <a:t>Quantos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alunos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costumam</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perder</a:t>
            </a:r>
            <a:r>
              <a:rPr lang="en-GB"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totalmente</a:t>
            </a:r>
            <a:r>
              <a:rPr lang="en-GB" b="1"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categ</a:t>
            </a:r>
            <a:r>
              <a:rPr lang="en-GB" b="1" dirty="0">
                <a:latin typeface="Barlow" panose="00000500000000000000" pitchFamily="2" charset="0"/>
                <a:ea typeface="Inter" panose="020B0604020202020204" charset="0"/>
                <a:cs typeface="Segoe UI" panose="020B0502040204020203" pitchFamily="34" charset="0"/>
              </a:rPr>
              <a:t> 5) </a:t>
            </a:r>
            <a:r>
              <a:rPr lang="en-GB" dirty="0">
                <a:latin typeface="Barlow" panose="00000500000000000000" pitchFamily="2" charset="0"/>
                <a:ea typeface="Inter" panose="020B0604020202020204" charset="0"/>
                <a:cs typeface="Segoe UI" panose="020B0502040204020203" pitchFamily="34" charset="0"/>
              </a:rPr>
              <a:t>o </a:t>
            </a:r>
            <a:r>
              <a:rPr lang="en-GB" dirty="0" err="1">
                <a:latin typeface="Barlow" panose="00000500000000000000" pitchFamily="2" charset="0"/>
                <a:ea typeface="Inter" panose="020B0604020202020204" charset="0"/>
                <a:cs typeface="Segoe UI" panose="020B0502040204020203" pitchFamily="34" charset="0"/>
              </a:rPr>
              <a:t>sono</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por</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conta</a:t>
            </a:r>
            <a:r>
              <a:rPr lang="en-GB" dirty="0">
                <a:latin typeface="Barlow" panose="00000500000000000000" pitchFamily="2" charset="0"/>
                <a:ea typeface="Inter" panose="020B0604020202020204" charset="0"/>
                <a:cs typeface="Segoe UI" panose="020B0502040204020203" pitchFamily="34" charset="0"/>
              </a:rPr>
              <a:t> das </a:t>
            </a:r>
            <a:r>
              <a:rPr lang="en-GB" dirty="0" err="1">
                <a:latin typeface="Barlow" panose="00000500000000000000" pitchFamily="2" charset="0"/>
                <a:ea typeface="Inter" panose="020B0604020202020204" charset="0"/>
                <a:cs typeface="Segoe UI" panose="020B0502040204020203" pitchFamily="34" charset="0"/>
              </a:rPr>
              <a:t>suas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preocupações</a:t>
            </a:r>
            <a:r>
              <a:rPr lang="en-GB" dirty="0">
                <a:latin typeface="Barlow" panose="00000500000000000000" pitchFamily="2" charset="0"/>
                <a:ea typeface="Inter" panose="020B0604020202020204" charset="0"/>
                <a:cs typeface="Segoe UI" panose="020B0502040204020203" pitchFamily="34" charset="0"/>
              </a:rPr>
              <a:t>? # </a:t>
            </a:r>
            <a:r>
              <a:rPr lang="en-GB" dirty="0" err="1">
                <a:latin typeface="Barlow" panose="00000500000000000000" pitchFamily="2" charset="0"/>
                <a:ea typeface="Inter" panose="020B0604020202020204" charset="0"/>
                <a:cs typeface="Segoe UI" panose="020B0502040204020203" pitchFamily="34" charset="0"/>
              </a:rPr>
              <a:t>Pergunta</a:t>
            </a:r>
            <a:r>
              <a:rPr lang="en-GB" dirty="0">
                <a:latin typeface="Barlow" panose="00000500000000000000" pitchFamily="2" charset="0"/>
                <a:ea typeface="Inter" panose="020B0604020202020204" charset="0"/>
                <a:cs typeface="Segoe UI" panose="020B0502040204020203" pitchFamily="34" charset="0"/>
              </a:rPr>
              <a:t>: </a:t>
            </a:r>
            <a:r>
              <a:rPr lang="pt-BR" i="1" dirty="0">
                <a:latin typeface="Barlow" panose="00000500000000000000" pitchFamily="2" charset="0"/>
                <a:ea typeface="Inter" panose="020B0604020202020204" charset="0"/>
                <a:cs typeface="Segoe UI" panose="020B0502040204020203" pitchFamily="34" charset="0"/>
              </a:rPr>
              <a:t>Você tem perdido o sono frequente por causa de suas preocupações?</a:t>
            </a:r>
            <a:endParaRPr lang="en-GB" i="1"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frq</a:t>
            </a:r>
            <a:r>
              <a:rPr lang="en-GB" dirty="0">
                <a:latin typeface="Barlow" panose="00000500000000000000" pitchFamily="2" charset="0"/>
                <a:ea typeface="Inter" panose="020B0604020202020204" charset="0"/>
                <a:cs typeface="Segoe UI" panose="020B0502040204020203" pitchFamily="34" charset="0"/>
              </a:rPr>
              <a:t>(bd_mh_fake$Mtl_Hth_02)</a:t>
            </a:r>
          </a:p>
          <a:p>
            <a:pPr marL="0" indent="0">
              <a:buClr>
                <a:srgbClr val="003C78"/>
              </a:buClr>
              <a:buNone/>
            </a:pPr>
            <a:endParaRPr lang="en-GB" dirty="0">
              <a:latin typeface="Barlow" panose="00000500000000000000" pitchFamily="2" charset="0"/>
              <a:ea typeface="Inter" panose="020B0604020202020204" charset="0"/>
              <a:cs typeface="Segoe UI" panose="020B0502040204020203" pitchFamily="34" charset="0"/>
            </a:endParaRPr>
          </a:p>
          <a:p>
            <a:pPr>
              <a:buClr>
                <a:srgbClr val="003C78"/>
              </a:buClr>
            </a:pPr>
            <a:r>
              <a:rPr lang="pt-BR" dirty="0">
                <a:latin typeface="Barlow" panose="00000500000000000000" pitchFamily="2" charset="0"/>
                <a:ea typeface="Inter" panose="020B0604020202020204" charset="0"/>
                <a:cs typeface="Segoe UI" panose="020B0502040204020203" pitchFamily="34" charset="0"/>
              </a:rPr>
              <a:t>Quantos alunos relataram que perderam </a:t>
            </a:r>
            <a:r>
              <a:rPr lang="pt-BR" b="1" dirty="0">
                <a:latin typeface="Barlow" panose="00000500000000000000" pitchFamily="2" charset="0"/>
                <a:ea typeface="Inter" panose="020B0604020202020204" charset="0"/>
                <a:cs typeface="Segoe UI" panose="020B0502040204020203" pitchFamily="34" charset="0"/>
              </a:rPr>
              <a:t>totalmente (</a:t>
            </a:r>
            <a:r>
              <a:rPr lang="pt-BR" b="1" dirty="0" err="1">
                <a:latin typeface="Barlow" panose="00000500000000000000" pitchFamily="2" charset="0"/>
                <a:ea typeface="Inter" panose="020B0604020202020204" charset="0"/>
                <a:cs typeface="Segoe UI" panose="020B0502040204020203" pitchFamily="34" charset="0"/>
              </a:rPr>
              <a:t>categ</a:t>
            </a:r>
            <a:r>
              <a:rPr lang="pt-BR" b="1" dirty="0">
                <a:latin typeface="Barlow" panose="00000500000000000000" pitchFamily="2" charset="0"/>
                <a:ea typeface="Inter" panose="020B0604020202020204" charset="0"/>
                <a:cs typeface="Segoe UI" panose="020B0502040204020203" pitchFamily="34" charset="0"/>
              </a:rPr>
              <a:t> 5)</a:t>
            </a:r>
            <a:r>
              <a:rPr lang="pt-BR" dirty="0">
                <a:latin typeface="Barlow" panose="00000500000000000000" pitchFamily="2" charset="0"/>
                <a:ea typeface="Inter" panose="020B0604020202020204" charset="0"/>
                <a:cs typeface="Segoe UI" panose="020B0502040204020203" pitchFamily="34" charset="0"/>
              </a:rPr>
              <a:t> a confiança em si? </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Pergunta</a:t>
            </a:r>
            <a:r>
              <a:rPr lang="en-GB" dirty="0">
                <a:latin typeface="Barlow" panose="00000500000000000000" pitchFamily="2" charset="0"/>
                <a:ea typeface="Inter" panose="020B0604020202020204" charset="0"/>
                <a:cs typeface="Segoe UI" panose="020B0502040204020203" pitchFamily="34" charset="0"/>
              </a:rPr>
              <a:t>: </a:t>
            </a:r>
            <a:r>
              <a:rPr lang="pt-BR" dirty="0">
                <a:latin typeface="Barlow" panose="00000500000000000000" pitchFamily="2" charset="0"/>
                <a:ea typeface="Inter" panose="020B0604020202020204" charset="0"/>
                <a:cs typeface="Segoe UI" panose="020B0502040204020203" pitchFamily="34" charset="0"/>
              </a:rPr>
              <a:t>Você tem perdido a confiança em si mesmo?</a:t>
            </a:r>
            <a:endParaRPr lang="en-GB" i="1"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frq</a:t>
            </a:r>
            <a:r>
              <a:rPr lang="en-GB" dirty="0">
                <a:latin typeface="Barlow" panose="00000500000000000000" pitchFamily="2" charset="0"/>
                <a:ea typeface="Inter" panose="020B0604020202020204" charset="0"/>
                <a:cs typeface="Segoe UI" panose="020B0502040204020203" pitchFamily="34" charset="0"/>
              </a:rPr>
              <a:t>(bd_mh_fake$Mtl_Hth_10)</a:t>
            </a:r>
          </a:p>
          <a:p>
            <a:pPr marL="0" indent="0">
              <a:buClr>
                <a:srgbClr val="003C78"/>
              </a:buClr>
              <a:buNone/>
            </a:pPr>
            <a:endParaRPr lang="en-GB" dirty="0">
              <a:latin typeface="Barlow" panose="00000500000000000000" pitchFamily="2" charset="0"/>
              <a:ea typeface="Inter" panose="020B0604020202020204" charset="0"/>
              <a:cs typeface="Segoe UI" panose="020B0502040204020203" pitchFamily="34" charset="0"/>
            </a:endParaRPr>
          </a:p>
          <a:p>
            <a:pPr>
              <a:buClr>
                <a:srgbClr val="003C78"/>
              </a:buClr>
            </a:pPr>
            <a:r>
              <a:rPr lang="pt-BR" dirty="0">
                <a:latin typeface="Barlow" panose="00000500000000000000" pitchFamily="2" charset="0"/>
                <a:ea typeface="Inter" panose="020B0604020202020204" charset="0"/>
                <a:cs typeface="Segoe UI" panose="020B0502040204020203" pitchFamily="34" charset="0"/>
              </a:rPr>
              <a:t>Quantos alunos se sentem </a:t>
            </a:r>
            <a:r>
              <a:rPr lang="pt-BR" b="1" dirty="0">
                <a:latin typeface="Barlow" panose="00000500000000000000" pitchFamily="2" charset="0"/>
                <a:ea typeface="Inter" panose="020B0604020202020204" charset="0"/>
                <a:cs typeface="Segoe UI" panose="020B0502040204020203" pitchFamily="34" charset="0"/>
              </a:rPr>
              <a:t>totalmente (</a:t>
            </a:r>
            <a:r>
              <a:rPr lang="pt-BR" b="1" dirty="0" err="1">
                <a:latin typeface="Barlow" panose="00000500000000000000" pitchFamily="2" charset="0"/>
                <a:ea typeface="Inter" panose="020B0604020202020204" charset="0"/>
                <a:cs typeface="Segoe UI" panose="020B0502040204020203" pitchFamily="34" charset="0"/>
              </a:rPr>
              <a:t>categ</a:t>
            </a:r>
            <a:r>
              <a:rPr lang="pt-BR" b="1" dirty="0">
                <a:latin typeface="Barlow" panose="00000500000000000000" pitchFamily="2" charset="0"/>
                <a:ea typeface="Inter" panose="020B0604020202020204" charset="0"/>
                <a:cs typeface="Segoe UI" panose="020B0502040204020203" pitchFamily="34" charset="0"/>
              </a:rPr>
              <a:t> 5)</a:t>
            </a:r>
            <a:r>
              <a:rPr lang="pt-BR" dirty="0">
                <a:latin typeface="Barlow" panose="00000500000000000000" pitchFamily="2" charset="0"/>
                <a:ea typeface="Inter" panose="020B0604020202020204" charset="0"/>
                <a:cs typeface="Segoe UI" panose="020B0502040204020203" pitchFamily="34" charset="0"/>
              </a:rPr>
              <a:t> infelizes e deprimidos? # Pergunta: Você tem se sentido infeliz e deprimido?</a:t>
            </a:r>
          </a:p>
          <a:p>
            <a:pPr marL="0" indent="0">
              <a:buClr>
                <a:srgbClr val="003C78"/>
              </a:buClr>
              <a:buNone/>
            </a:pP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frq</a:t>
            </a:r>
            <a:r>
              <a:rPr lang="en-GB" dirty="0">
                <a:latin typeface="Barlow" panose="00000500000000000000" pitchFamily="2" charset="0"/>
                <a:ea typeface="Inter" panose="020B0604020202020204" charset="0"/>
                <a:cs typeface="Segoe UI" panose="020B0502040204020203" pitchFamily="34" charset="0"/>
              </a:rPr>
              <a:t>(bd_mh_fake$Mtl_Hth_09)</a:t>
            </a: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Explorar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características</a:t>
            </a:r>
            <a:r>
              <a:rPr lang="en-GB" sz="2800" i="1">
                <a:latin typeface="Barlow" panose="00000500000000000000" pitchFamily="2" charset="0"/>
                <a:ea typeface="Inter" panose="020B0604020202020204" charset="0"/>
                <a:cs typeface="Segoe UI" panose="020B0502040204020203" pitchFamily="34" charset="0"/>
              </a:rPr>
              <a:t> da </a:t>
            </a:r>
            <a:r>
              <a:rPr lang="en-GB" sz="2800" i="1" err="1">
                <a:latin typeface="Barlow" panose="00000500000000000000" pitchFamily="2" charset="0"/>
                <a:ea typeface="Inter" panose="020B0604020202020204" charset="0"/>
                <a:cs typeface="Segoe UI" panose="020B0502040204020203" pitchFamily="34" charset="0"/>
              </a:rPr>
              <a:t>amostra</a:t>
            </a:r>
            <a:r>
              <a:rPr lang="en-GB" sz="2800" i="1">
                <a:latin typeface="Barlow" panose="00000500000000000000" pitchFamily="2" charset="0"/>
                <a:ea typeface="Inter" panose="020B0604020202020204" charset="0"/>
                <a:cs typeface="Segoe UI" panose="020B0502040204020203" pitchFamily="34" charset="0"/>
              </a:rPr>
              <a:t> ,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questionários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autorrelato</a:t>
            </a:r>
            <a:r>
              <a:rPr lang="en-GB" sz="2800" i="1">
                <a:latin typeface="Barlow" panose="00000500000000000000" pitchFamily="2" charset="0"/>
                <a:ea typeface="Inter" panose="020B0604020202020204" charset="0"/>
                <a:cs typeface="Segoe UI" panose="020B0502040204020203" pitchFamily="34" charset="0"/>
              </a:rPr>
              <a:t> e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os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estudantes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estão</a:t>
            </a:r>
            <a:r>
              <a:rPr lang="en-GB" sz="2800" i="1">
                <a:latin typeface="Barlow" panose="00000500000000000000" pitchFamily="2" charset="0"/>
                <a:ea typeface="Inter" panose="020B0604020202020204" charset="0"/>
                <a:cs typeface="Segoe UI" panose="020B0502040204020203" pitchFamily="34" charset="0"/>
              </a:rPr>
              <a:t> se </a:t>
            </a:r>
            <a:r>
              <a:rPr lang="en-GB" sz="2800" i="1" err="1">
                <a:latin typeface="Barlow" panose="00000500000000000000" pitchFamily="2" charset="0"/>
                <a:ea typeface="Inter" panose="020B0604020202020204" charset="0"/>
                <a:cs typeface="Segoe UI" panose="020B0502040204020203" pitchFamily="34" charset="0"/>
              </a:rPr>
              <a:t>sentindo</a:t>
            </a:r>
            <a:endParaRPr lang="pt-BR" sz="2800" i="1">
              <a:latin typeface="Barlow" panose="00000500000000000000" pitchFamily="2" charset="0"/>
              <a:ea typeface="Inter" panose="020B0604020202020204" charset="0"/>
              <a:cs typeface="Segoe UI" panose="020B0502040204020203" pitchFamily="34" charset="0"/>
            </a:endParaRPr>
          </a:p>
        </p:txBody>
      </p:sp>
      <p:sp>
        <p:nvSpPr>
          <p:cNvPr id="10" name="CaixaDeTexto 9">
            <a:extLst>
              <a:ext uri="{FF2B5EF4-FFF2-40B4-BE49-F238E27FC236}">
                <a16:creationId xmlns:a16="http://schemas.microsoft.com/office/drawing/2014/main" id="{026123E4-6E0F-891F-D4F1-713483E2570E}"/>
              </a:ext>
            </a:extLst>
          </p:cNvPr>
          <p:cNvSpPr txBox="1"/>
          <p:nvPr/>
        </p:nvSpPr>
        <p:spPr>
          <a:xfrm>
            <a:off x="14578642" y="9386117"/>
            <a:ext cx="3019245" cy="369332"/>
          </a:xfrm>
          <a:prstGeom prst="rect">
            <a:avLst/>
          </a:prstGeom>
          <a:noFill/>
        </p:spPr>
        <p:txBody>
          <a:bodyPr wrap="square">
            <a:spAutoFit/>
          </a:bodyPr>
          <a:lstStyle/>
          <a:p>
            <a:r>
              <a:rPr lang="en-GB">
                <a:latin typeface="Barlow" panose="00000500000000000000" pitchFamily="2" charset="0"/>
                <a:ea typeface="Inter" panose="020B0604020202020204" charset="0"/>
                <a:cs typeface="Segoe UI" panose="020B0502040204020203" pitchFamily="34" charset="0"/>
              </a:rPr>
              <a:t>Fonte: Allison Horst</a:t>
            </a:r>
            <a:endParaRPr lang="pt-BR">
              <a:latin typeface="Barlow" panose="00000500000000000000" pitchFamily="2" charset="0"/>
            </a:endParaRPr>
          </a:p>
        </p:txBody>
      </p:sp>
    </p:spTree>
    <p:extLst>
      <p:ext uri="{BB962C8B-B14F-4D97-AF65-F5344CB8AC3E}">
        <p14:creationId xmlns:p14="http://schemas.microsoft.com/office/powerpoint/2010/main" val="181381404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46470" y="3742267"/>
            <a:ext cx="16212830" cy="5009847"/>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3C78"/>
              </a:buClr>
            </a:pPr>
            <a:r>
              <a:rPr lang="en-GB" dirty="0" err="1">
                <a:latin typeface="Barlow" panose="00000500000000000000" pitchFamily="2" charset="0"/>
                <a:ea typeface="Inter" panose="020B0604020202020204" charset="0"/>
                <a:cs typeface="Segoe UI" panose="020B0502040204020203" pitchFamily="34" charset="0"/>
              </a:rPr>
              <a:t>Quantos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alunos</a:t>
            </a:r>
            <a:r>
              <a:rPr lang="en-GB" dirty="0">
                <a:latin typeface="Barlow" panose="00000500000000000000" pitchFamily="2" charset="0"/>
                <a:ea typeface="Inter" panose="020B0604020202020204" charset="0"/>
                <a:cs typeface="Segoe UI" panose="020B0502040204020203" pitchFamily="34" charset="0"/>
              </a:rPr>
              <a:t> tem </a:t>
            </a:r>
            <a:r>
              <a:rPr lang="en-GB" dirty="0" err="1">
                <a:latin typeface="Barlow" panose="00000500000000000000" pitchFamily="2" charset="0"/>
                <a:ea typeface="Inter" panose="020B0604020202020204" charset="0"/>
                <a:cs typeface="Segoe UI" panose="020B0502040204020203" pitchFamily="34" charset="0"/>
              </a:rPr>
              <a:t>tido</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dificuldade</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em</a:t>
            </a:r>
            <a:r>
              <a:rPr lang="en-GB"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nível</a:t>
            </a:r>
            <a:r>
              <a:rPr lang="en-GB" b="1"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muito</a:t>
            </a:r>
            <a:r>
              <a:rPr lang="en-GB" b="1" dirty="0">
                <a:latin typeface="Barlow" panose="00000500000000000000" pitchFamily="2" charset="0"/>
                <a:ea typeface="Inter" panose="020B0604020202020204" charset="0"/>
                <a:cs typeface="Segoe UI" panose="020B0502040204020203" pitchFamily="34" charset="0"/>
              </a:rPr>
              <a:t> alto (</a:t>
            </a:r>
            <a:r>
              <a:rPr lang="en-GB" b="1" dirty="0" err="1">
                <a:latin typeface="Barlow" panose="00000500000000000000" pitchFamily="2" charset="0"/>
                <a:ea typeface="Inter" panose="020B0604020202020204" charset="0"/>
                <a:cs typeface="Segoe UI" panose="020B0502040204020203" pitchFamily="34" charset="0"/>
              </a:rPr>
              <a:t>categs</a:t>
            </a:r>
            <a:r>
              <a:rPr lang="en-GB" b="1" dirty="0">
                <a:latin typeface="Barlow" panose="00000500000000000000" pitchFamily="2" charset="0"/>
                <a:ea typeface="Inter" panose="020B0604020202020204" charset="0"/>
                <a:cs typeface="Segoe UI" panose="020B0502040204020203" pitchFamily="34" charset="0"/>
              </a:rPr>
              <a:t> 1) </a:t>
            </a:r>
            <a:r>
              <a:rPr lang="en-GB" dirty="0">
                <a:latin typeface="Barlow" panose="00000500000000000000" pitchFamily="2" charset="0"/>
                <a:ea typeface="Inter" panose="020B0604020202020204" charset="0"/>
                <a:cs typeface="Segoe UI" panose="020B0502040204020203" pitchFamily="34" charset="0"/>
              </a:rPr>
              <a:t>para </a:t>
            </a:r>
            <a:r>
              <a:rPr lang="en-GB" dirty="0" err="1">
                <a:latin typeface="Barlow" panose="00000500000000000000" pitchFamily="2" charset="0"/>
                <a:ea typeface="Inter" panose="020B0604020202020204" charset="0"/>
                <a:cs typeface="Segoe UI" panose="020B0502040204020203" pitchFamily="34" charset="0"/>
              </a:rPr>
              <a:t>conseguir</a:t>
            </a:r>
            <a:r>
              <a:rPr lang="en-GB" dirty="0">
                <a:latin typeface="Barlow" panose="00000500000000000000" pitchFamily="2" charset="0"/>
                <a:ea typeface="Inter" panose="020B0604020202020204" charset="0"/>
                <a:cs typeface="Segoe UI" panose="020B0502040204020203" pitchFamily="34" charset="0"/>
              </a:rPr>
              <a:t> se </a:t>
            </a:r>
            <a:r>
              <a:rPr lang="en-GB" dirty="0" err="1">
                <a:latin typeface="Barlow" panose="00000500000000000000" pitchFamily="2" charset="0"/>
                <a:ea typeface="Inter" panose="020B0604020202020204" charset="0"/>
                <a:cs typeface="Segoe UI" panose="020B0502040204020203" pitchFamily="34" charset="0"/>
              </a:rPr>
              <a:t>concentrar</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naquilo</a:t>
            </a:r>
            <a:r>
              <a:rPr lang="en-GB" dirty="0">
                <a:latin typeface="Barlow" panose="00000500000000000000" pitchFamily="2" charset="0"/>
                <a:ea typeface="Inter" panose="020B0604020202020204" charset="0"/>
                <a:cs typeface="Segoe UI" panose="020B0502040204020203" pitchFamily="34" charset="0"/>
              </a:rPr>
              <a:t> que </a:t>
            </a:r>
            <a:r>
              <a:rPr lang="en-GB" dirty="0" err="1">
                <a:latin typeface="Barlow" panose="00000500000000000000" pitchFamily="2" charset="0"/>
                <a:ea typeface="Inter" panose="020B0604020202020204" charset="0"/>
                <a:cs typeface="Segoe UI" panose="020B0502040204020203" pitchFamily="34" charset="0"/>
              </a:rPr>
              <a:t>fazem</a:t>
            </a:r>
            <a:r>
              <a:rPr lang="en-GB" dirty="0">
                <a:latin typeface="Barlow" panose="00000500000000000000" pitchFamily="2" charset="0"/>
                <a:ea typeface="Inter" panose="020B0604020202020204" charset="0"/>
                <a:cs typeface="Segoe UI" panose="020B0502040204020203" pitchFamily="34" charset="0"/>
              </a:rPr>
              <a:t>? </a:t>
            </a:r>
            <a:r>
              <a:rPr lang="en-GB" i="1" dirty="0">
                <a:latin typeface="Barlow" panose="00000500000000000000" pitchFamily="2" charset="0"/>
                <a:ea typeface="Inter" panose="020B0604020202020204" charset="0"/>
                <a:cs typeface="Segoe UI" panose="020B0502040204020203" pitchFamily="34" charset="0"/>
              </a:rPr>
              <a:t># </a:t>
            </a:r>
            <a:r>
              <a:rPr lang="en-GB" i="1" dirty="0" err="1">
                <a:latin typeface="Barlow" panose="00000500000000000000" pitchFamily="2" charset="0"/>
                <a:ea typeface="Inter" panose="020B0604020202020204" charset="0"/>
                <a:cs typeface="Segoe UI" panose="020B0502040204020203" pitchFamily="34" charset="0"/>
              </a:rPr>
              <a:t>Pergunta</a:t>
            </a:r>
            <a:r>
              <a:rPr lang="en-GB" i="1" dirty="0">
                <a:latin typeface="Barlow" panose="00000500000000000000" pitchFamily="2" charset="0"/>
                <a:ea typeface="Inter" panose="020B0604020202020204" charset="0"/>
                <a:cs typeface="Segoe UI" panose="020B0502040204020203" pitchFamily="34" charset="0"/>
              </a:rPr>
              <a:t>: </a:t>
            </a:r>
            <a:r>
              <a:rPr lang="pt-BR" i="1" dirty="0">
                <a:latin typeface="Barlow" panose="00000500000000000000" pitchFamily="2" charset="0"/>
                <a:ea typeface="Inter" panose="020B0604020202020204" charset="0"/>
                <a:cs typeface="Segoe UI" panose="020B0502040204020203" pitchFamily="34" charset="0"/>
              </a:rPr>
              <a:t>Você tem conseguido se concentrar naquilo que faz?</a:t>
            </a:r>
            <a:endParaRPr lang="en-GB" i="1"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frq</a:t>
            </a:r>
            <a:r>
              <a:rPr lang="en-GB" dirty="0">
                <a:latin typeface="Barlow" panose="00000500000000000000" pitchFamily="2" charset="0"/>
                <a:ea typeface="Inter" panose="020B0604020202020204" charset="0"/>
                <a:cs typeface="Segoe UI" panose="020B0502040204020203" pitchFamily="34" charset="0"/>
              </a:rPr>
              <a:t>(bd_mh_fake$Mtl_Hth_01) </a:t>
            </a:r>
            <a:r>
              <a:rPr lang="en-GB" b="1" dirty="0">
                <a:solidFill>
                  <a:srgbClr val="AD6237"/>
                </a:solidFill>
                <a:latin typeface="Barlow" panose="00000500000000000000" pitchFamily="2" charset="0"/>
                <a:ea typeface="Inter" panose="020B0604020202020204" charset="0"/>
                <a:cs typeface="Segoe UI" panose="020B0502040204020203" pitchFamily="34" charset="0"/>
              </a:rPr>
              <a:t># 4.95% dos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estudantes</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relataram</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ter</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tido</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dificuldade</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em</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nível</a:t>
            </a:r>
            <a:r>
              <a:rPr lang="en-GB" b="1" dirty="0">
                <a:solidFill>
                  <a:srgbClr val="AD6237"/>
                </a:solidFill>
                <a:latin typeface="Barlow" panose="00000500000000000000" pitchFamily="2" charset="0"/>
                <a:ea typeface="Inter" panose="020B0604020202020204" charset="0"/>
                <a:cs typeface="Segoe UI" panose="020B0502040204020203" pitchFamily="34" charset="0"/>
              </a:rPr>
              <a:t> alto para se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concentrar</a:t>
            </a:r>
            <a:endParaRPr lang="en-GB" dirty="0">
              <a:solidFill>
                <a:srgbClr val="AD6237"/>
              </a:solidFill>
              <a:latin typeface="Barlow" panose="00000500000000000000" pitchFamily="2" charset="0"/>
              <a:ea typeface="Inter" panose="020B0604020202020204" charset="0"/>
              <a:cs typeface="Segoe UI" panose="020B0502040204020203" pitchFamily="34" charset="0"/>
            </a:endParaRPr>
          </a:p>
          <a:p>
            <a:pPr>
              <a:buClr>
                <a:srgbClr val="003C78"/>
              </a:buClr>
            </a:pPr>
            <a:endParaRPr lang="en-GB" dirty="0">
              <a:latin typeface="Barlow" panose="00000500000000000000" pitchFamily="2" charset="0"/>
              <a:ea typeface="Inter" panose="020B0604020202020204" charset="0"/>
              <a:cs typeface="Segoe UI" panose="020B0502040204020203" pitchFamily="34" charset="0"/>
            </a:endParaRPr>
          </a:p>
          <a:p>
            <a:pPr>
              <a:buClr>
                <a:srgbClr val="003C78"/>
              </a:buClr>
            </a:pPr>
            <a:r>
              <a:rPr lang="en-GB" dirty="0" err="1">
                <a:latin typeface="Barlow" panose="00000500000000000000" pitchFamily="2" charset="0"/>
                <a:ea typeface="Inter" panose="020B0604020202020204" charset="0"/>
                <a:cs typeface="Segoe UI" panose="020B0502040204020203" pitchFamily="34" charset="0"/>
              </a:rPr>
              <a:t>Quantos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estudantes</a:t>
            </a:r>
            <a:r>
              <a:rPr lang="en-GB" dirty="0">
                <a:latin typeface="Barlow" panose="00000500000000000000" pitchFamily="2" charset="0"/>
                <a:ea typeface="Inter" panose="020B0604020202020204" charset="0"/>
                <a:cs typeface="Segoe UI" panose="020B0502040204020203" pitchFamily="34" charset="0"/>
              </a:rPr>
              <a:t> se </a:t>
            </a:r>
            <a:r>
              <a:rPr lang="en-GB" dirty="0" err="1">
                <a:latin typeface="Barlow" panose="00000500000000000000" pitchFamily="2" charset="0"/>
                <a:ea typeface="Inter" panose="020B0604020202020204" charset="0"/>
                <a:cs typeface="Segoe UI" panose="020B0502040204020203" pitchFamily="34" charset="0"/>
              </a:rPr>
              <a:t>sentem</a:t>
            </a:r>
            <a:r>
              <a:rPr lang="en-GB"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totalmente</a:t>
            </a:r>
            <a:r>
              <a:rPr lang="en-GB" b="1"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categ</a:t>
            </a:r>
            <a:r>
              <a:rPr lang="en-GB" b="1" dirty="0">
                <a:latin typeface="Barlow" panose="00000500000000000000" pitchFamily="2" charset="0"/>
                <a:ea typeface="Inter" panose="020B0604020202020204" charset="0"/>
                <a:cs typeface="Segoe UI" panose="020B0502040204020203" pitchFamily="34" charset="0"/>
              </a:rPr>
              <a:t> 5)</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esgotados</a:t>
            </a:r>
            <a:r>
              <a:rPr lang="en-GB" dirty="0">
                <a:latin typeface="Barlow" panose="00000500000000000000" pitchFamily="2" charset="0"/>
                <a:ea typeface="Inter" panose="020B0604020202020204" charset="0"/>
                <a:cs typeface="Segoe UI" panose="020B0502040204020203" pitchFamily="34" charset="0"/>
              </a:rPr>
              <a:t> e sob </a:t>
            </a:r>
            <a:r>
              <a:rPr lang="en-GB" dirty="0" err="1">
                <a:latin typeface="Barlow" panose="00000500000000000000" pitchFamily="2" charset="0"/>
                <a:ea typeface="Inter" panose="020B0604020202020204" charset="0"/>
                <a:cs typeface="Segoe UI" panose="020B0502040204020203" pitchFamily="34" charset="0"/>
              </a:rPr>
              <a:t>pressão</a:t>
            </a:r>
            <a:r>
              <a:rPr lang="en-GB" dirty="0">
                <a:latin typeface="Barlow" panose="00000500000000000000" pitchFamily="2" charset="0"/>
                <a:ea typeface="Inter" panose="020B0604020202020204" charset="0"/>
                <a:cs typeface="Segoe UI" panose="020B0502040204020203" pitchFamily="34" charset="0"/>
              </a:rPr>
              <a:t>? # </a:t>
            </a:r>
            <a:r>
              <a:rPr lang="en-GB" dirty="0" err="1">
                <a:latin typeface="Barlow" panose="00000500000000000000" pitchFamily="2" charset="0"/>
                <a:ea typeface="Inter" panose="020B0604020202020204" charset="0"/>
                <a:cs typeface="Segoe UI" panose="020B0502040204020203" pitchFamily="34" charset="0"/>
              </a:rPr>
              <a:t>Pergunta</a:t>
            </a:r>
            <a:r>
              <a:rPr lang="en-GB" dirty="0">
                <a:latin typeface="Barlow" panose="00000500000000000000" pitchFamily="2" charset="0"/>
                <a:ea typeface="Inter" panose="020B0604020202020204" charset="0"/>
                <a:cs typeface="Segoe UI" panose="020B0502040204020203" pitchFamily="34" charset="0"/>
              </a:rPr>
              <a:t>: </a:t>
            </a:r>
            <a:r>
              <a:rPr lang="pt-BR" i="1" dirty="0">
                <a:latin typeface="Barlow" panose="00000500000000000000" pitchFamily="2" charset="0"/>
                <a:ea typeface="Inter" panose="020B0604020202020204" charset="0"/>
                <a:cs typeface="Segoe UI" panose="020B0502040204020203" pitchFamily="34" charset="0"/>
              </a:rPr>
              <a:t>Você tem se sentido esgotado e sob pressão?</a:t>
            </a:r>
            <a:endParaRPr lang="en-GB" i="1"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frq</a:t>
            </a:r>
            <a:r>
              <a:rPr lang="en-GB" dirty="0">
                <a:latin typeface="Barlow" panose="00000500000000000000" pitchFamily="2" charset="0"/>
                <a:ea typeface="Inter" panose="020B0604020202020204" charset="0"/>
                <a:cs typeface="Segoe UI" panose="020B0502040204020203" pitchFamily="34" charset="0"/>
              </a:rPr>
              <a:t>(bd_mh_fake$Mtl_Hth_05) </a:t>
            </a:r>
            <a:r>
              <a:rPr lang="en-GB" b="1" dirty="0">
                <a:solidFill>
                  <a:srgbClr val="AD6237"/>
                </a:solidFill>
                <a:latin typeface="Barlow" panose="00000500000000000000" pitchFamily="2" charset="0"/>
                <a:ea typeface="Inter" panose="020B0604020202020204" charset="0"/>
                <a:cs typeface="Segoe UI" panose="020B0502040204020203" pitchFamily="34" charset="0"/>
              </a:rPr>
              <a:t># 23.8% dos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estudantes</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reportaram</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estar</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totalmente</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esgotados</a:t>
            </a:r>
            <a:r>
              <a:rPr lang="en-GB" b="1" dirty="0">
                <a:solidFill>
                  <a:srgbClr val="AD6237"/>
                </a:solidFill>
                <a:latin typeface="Barlow" panose="00000500000000000000" pitchFamily="2" charset="0"/>
                <a:ea typeface="Inter" panose="020B0604020202020204" charset="0"/>
                <a:cs typeface="Segoe UI" panose="020B0502040204020203" pitchFamily="34" charset="0"/>
              </a:rPr>
              <a:t> e sob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pressão</a:t>
            </a:r>
            <a:endParaRPr lang="en-GB" dirty="0">
              <a:solidFill>
                <a:srgbClr val="AD6237"/>
              </a:solidFill>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endParaRPr lang="en-GB" dirty="0">
              <a:latin typeface="Barlow" panose="00000500000000000000" pitchFamily="2" charset="0"/>
              <a:ea typeface="Inter" panose="020B0604020202020204" charset="0"/>
              <a:cs typeface="Segoe UI" panose="020B0502040204020203" pitchFamily="34" charset="0"/>
            </a:endParaRPr>
          </a:p>
          <a:p>
            <a:pPr>
              <a:buClr>
                <a:srgbClr val="003C78"/>
              </a:buClr>
            </a:pPr>
            <a:r>
              <a:rPr lang="en-GB" dirty="0" err="1">
                <a:latin typeface="Barlow" panose="00000500000000000000" pitchFamily="2" charset="0"/>
                <a:ea typeface="Inter" panose="020B0604020202020204" charset="0"/>
                <a:cs typeface="Segoe UI" panose="020B0502040204020203" pitchFamily="34" charset="0"/>
              </a:rPr>
              <a:t>Quantos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alunos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costumam</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perder</a:t>
            </a:r>
            <a:r>
              <a:rPr lang="en-GB"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totalmente</a:t>
            </a:r>
            <a:r>
              <a:rPr lang="en-GB" b="1" dirty="0">
                <a:latin typeface="Barlow" panose="00000500000000000000" pitchFamily="2" charset="0"/>
                <a:ea typeface="Inter" panose="020B0604020202020204" charset="0"/>
                <a:cs typeface="Segoe UI" panose="020B0502040204020203" pitchFamily="34" charset="0"/>
              </a:rPr>
              <a:t> (</a:t>
            </a:r>
            <a:r>
              <a:rPr lang="en-GB" b="1" dirty="0" err="1">
                <a:latin typeface="Barlow" panose="00000500000000000000" pitchFamily="2" charset="0"/>
                <a:ea typeface="Inter" panose="020B0604020202020204" charset="0"/>
                <a:cs typeface="Segoe UI" panose="020B0502040204020203" pitchFamily="34" charset="0"/>
              </a:rPr>
              <a:t>categ</a:t>
            </a:r>
            <a:r>
              <a:rPr lang="en-GB" b="1" dirty="0">
                <a:latin typeface="Barlow" panose="00000500000000000000" pitchFamily="2" charset="0"/>
                <a:ea typeface="Inter" panose="020B0604020202020204" charset="0"/>
                <a:cs typeface="Segoe UI" panose="020B0502040204020203" pitchFamily="34" charset="0"/>
              </a:rPr>
              <a:t> 5) </a:t>
            </a:r>
            <a:r>
              <a:rPr lang="en-GB" dirty="0">
                <a:latin typeface="Barlow" panose="00000500000000000000" pitchFamily="2" charset="0"/>
                <a:ea typeface="Inter" panose="020B0604020202020204" charset="0"/>
                <a:cs typeface="Segoe UI" panose="020B0502040204020203" pitchFamily="34" charset="0"/>
              </a:rPr>
              <a:t>o </a:t>
            </a:r>
            <a:r>
              <a:rPr lang="en-GB" dirty="0" err="1">
                <a:latin typeface="Barlow" panose="00000500000000000000" pitchFamily="2" charset="0"/>
                <a:ea typeface="Inter" panose="020B0604020202020204" charset="0"/>
                <a:cs typeface="Segoe UI" panose="020B0502040204020203" pitchFamily="34" charset="0"/>
              </a:rPr>
              <a:t>sono</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por</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conta</a:t>
            </a:r>
            <a:r>
              <a:rPr lang="en-GB" dirty="0">
                <a:latin typeface="Barlow" panose="00000500000000000000" pitchFamily="2" charset="0"/>
                <a:ea typeface="Inter" panose="020B0604020202020204" charset="0"/>
                <a:cs typeface="Segoe UI" panose="020B0502040204020203" pitchFamily="34" charset="0"/>
              </a:rPr>
              <a:t> das </a:t>
            </a:r>
            <a:r>
              <a:rPr lang="en-GB" dirty="0" err="1">
                <a:latin typeface="Barlow" panose="00000500000000000000" pitchFamily="2" charset="0"/>
                <a:ea typeface="Inter" panose="020B0604020202020204" charset="0"/>
                <a:cs typeface="Segoe UI" panose="020B0502040204020203" pitchFamily="34" charset="0"/>
              </a:rPr>
              <a:t>suas</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preocupações</a:t>
            </a:r>
            <a:r>
              <a:rPr lang="en-GB" dirty="0">
                <a:latin typeface="Barlow" panose="00000500000000000000" pitchFamily="2" charset="0"/>
                <a:ea typeface="Inter" panose="020B0604020202020204" charset="0"/>
                <a:cs typeface="Segoe UI" panose="020B0502040204020203" pitchFamily="34" charset="0"/>
              </a:rPr>
              <a:t>? # </a:t>
            </a:r>
            <a:r>
              <a:rPr lang="en-GB" dirty="0" err="1">
                <a:latin typeface="Barlow" panose="00000500000000000000" pitchFamily="2" charset="0"/>
                <a:ea typeface="Inter" panose="020B0604020202020204" charset="0"/>
                <a:cs typeface="Segoe UI" panose="020B0502040204020203" pitchFamily="34" charset="0"/>
              </a:rPr>
              <a:t>Pergunta</a:t>
            </a:r>
            <a:r>
              <a:rPr lang="en-GB" dirty="0">
                <a:latin typeface="Barlow" panose="00000500000000000000" pitchFamily="2" charset="0"/>
                <a:ea typeface="Inter" panose="020B0604020202020204" charset="0"/>
                <a:cs typeface="Segoe UI" panose="020B0502040204020203" pitchFamily="34" charset="0"/>
              </a:rPr>
              <a:t>: </a:t>
            </a:r>
            <a:r>
              <a:rPr lang="pt-BR" i="1" dirty="0">
                <a:latin typeface="Barlow" panose="00000500000000000000" pitchFamily="2" charset="0"/>
                <a:ea typeface="Inter" panose="020B0604020202020204" charset="0"/>
                <a:cs typeface="Segoe UI" panose="020B0502040204020203" pitchFamily="34" charset="0"/>
              </a:rPr>
              <a:t>Você tem perdido o sono frequente por causa de suas preocupações?</a:t>
            </a:r>
            <a:endParaRPr lang="en-GB" i="1"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frq</a:t>
            </a:r>
            <a:r>
              <a:rPr lang="en-GB" dirty="0">
                <a:latin typeface="Barlow" panose="00000500000000000000" pitchFamily="2" charset="0"/>
                <a:ea typeface="Inter" panose="020B0604020202020204" charset="0"/>
                <a:cs typeface="Segoe UI" panose="020B0502040204020203" pitchFamily="34" charset="0"/>
              </a:rPr>
              <a:t>(bd_mh_fake$Mtl_Hth_02) </a:t>
            </a:r>
            <a:r>
              <a:rPr lang="en-GB" b="1" dirty="0">
                <a:solidFill>
                  <a:srgbClr val="AD6237"/>
                </a:solidFill>
                <a:latin typeface="Barlow" panose="00000500000000000000" pitchFamily="2" charset="0"/>
                <a:ea typeface="Inter" panose="020B0604020202020204" charset="0"/>
                <a:cs typeface="Segoe UI" panose="020B0502040204020203" pitchFamily="34" charset="0"/>
              </a:rPr>
              <a:t># 18.9% dos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estudantes</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relataram</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perder</a:t>
            </a:r>
            <a:r>
              <a:rPr lang="en-GB" b="1" dirty="0">
                <a:solidFill>
                  <a:srgbClr val="AD6237"/>
                </a:solidFill>
                <a:latin typeface="Barlow" panose="00000500000000000000" pitchFamily="2" charset="0"/>
                <a:ea typeface="Inter" panose="020B0604020202020204" charset="0"/>
                <a:cs typeface="Segoe UI" panose="020B0502040204020203" pitchFamily="34" charset="0"/>
              </a:rPr>
              <a:t> o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sono</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totalmente</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por</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conta</a:t>
            </a:r>
            <a:r>
              <a:rPr lang="en-GB" b="1" dirty="0">
                <a:solidFill>
                  <a:srgbClr val="AD6237"/>
                </a:solidFill>
                <a:latin typeface="Barlow" panose="00000500000000000000" pitchFamily="2" charset="0"/>
                <a:ea typeface="Inter" panose="020B0604020202020204" charset="0"/>
                <a:cs typeface="Segoe UI" panose="020B0502040204020203" pitchFamily="34" charset="0"/>
              </a:rPr>
              <a:t> das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suas</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preocupações</a:t>
            </a:r>
            <a:endParaRPr lang="en-GB" dirty="0">
              <a:solidFill>
                <a:srgbClr val="AD6237"/>
              </a:solidFill>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endParaRPr lang="en-GB" dirty="0">
              <a:solidFill>
                <a:srgbClr val="AD6237"/>
              </a:solidFill>
              <a:latin typeface="Barlow" panose="00000500000000000000" pitchFamily="2" charset="0"/>
              <a:ea typeface="Inter" panose="020B0604020202020204" charset="0"/>
              <a:cs typeface="Segoe UI" panose="020B0502040204020203" pitchFamily="34" charset="0"/>
            </a:endParaRPr>
          </a:p>
          <a:p>
            <a:pPr>
              <a:buClr>
                <a:srgbClr val="003C78"/>
              </a:buClr>
            </a:pPr>
            <a:r>
              <a:rPr lang="pt-BR" dirty="0">
                <a:latin typeface="Barlow" panose="00000500000000000000" pitchFamily="2" charset="0"/>
                <a:ea typeface="Inter" panose="020B0604020202020204" charset="0"/>
                <a:cs typeface="Segoe UI" panose="020B0502040204020203" pitchFamily="34" charset="0"/>
              </a:rPr>
              <a:t>Quantos alunos relataram que perderam </a:t>
            </a:r>
            <a:r>
              <a:rPr lang="pt-BR" b="1" dirty="0">
                <a:latin typeface="Barlow" panose="00000500000000000000" pitchFamily="2" charset="0"/>
                <a:ea typeface="Inter" panose="020B0604020202020204" charset="0"/>
                <a:cs typeface="Segoe UI" panose="020B0502040204020203" pitchFamily="34" charset="0"/>
              </a:rPr>
              <a:t>totalmente (</a:t>
            </a:r>
            <a:r>
              <a:rPr lang="pt-BR" b="1" dirty="0" err="1">
                <a:latin typeface="Barlow" panose="00000500000000000000" pitchFamily="2" charset="0"/>
                <a:ea typeface="Inter" panose="020B0604020202020204" charset="0"/>
                <a:cs typeface="Segoe UI" panose="020B0502040204020203" pitchFamily="34" charset="0"/>
              </a:rPr>
              <a:t>categ</a:t>
            </a:r>
            <a:r>
              <a:rPr lang="pt-BR" b="1" dirty="0">
                <a:latin typeface="Barlow" panose="00000500000000000000" pitchFamily="2" charset="0"/>
                <a:ea typeface="Inter" panose="020B0604020202020204" charset="0"/>
                <a:cs typeface="Segoe UI" panose="020B0502040204020203" pitchFamily="34" charset="0"/>
              </a:rPr>
              <a:t> 5)</a:t>
            </a:r>
            <a:r>
              <a:rPr lang="pt-BR" dirty="0">
                <a:latin typeface="Barlow" panose="00000500000000000000" pitchFamily="2" charset="0"/>
                <a:ea typeface="Inter" panose="020B0604020202020204" charset="0"/>
                <a:cs typeface="Segoe UI" panose="020B0502040204020203" pitchFamily="34" charset="0"/>
              </a:rPr>
              <a:t> a confiança em si? </a:t>
            </a: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Pergunta</a:t>
            </a:r>
            <a:r>
              <a:rPr lang="en-GB" dirty="0">
                <a:latin typeface="Barlow" panose="00000500000000000000" pitchFamily="2" charset="0"/>
                <a:ea typeface="Inter" panose="020B0604020202020204" charset="0"/>
                <a:cs typeface="Segoe UI" panose="020B0502040204020203" pitchFamily="34" charset="0"/>
              </a:rPr>
              <a:t>: </a:t>
            </a:r>
            <a:r>
              <a:rPr lang="pt-BR" dirty="0">
                <a:latin typeface="Barlow" panose="00000500000000000000" pitchFamily="2" charset="0"/>
                <a:ea typeface="Inter" panose="020B0604020202020204" charset="0"/>
                <a:cs typeface="Segoe UI" panose="020B0502040204020203" pitchFamily="34" charset="0"/>
              </a:rPr>
              <a:t>Você tem perdido a confiança em si mesmo?</a:t>
            </a:r>
            <a:endParaRPr lang="en-GB" i="1"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frq</a:t>
            </a:r>
            <a:r>
              <a:rPr lang="en-GB" dirty="0">
                <a:latin typeface="Barlow" panose="00000500000000000000" pitchFamily="2" charset="0"/>
                <a:ea typeface="Inter" panose="020B0604020202020204" charset="0"/>
                <a:cs typeface="Segoe UI" panose="020B0502040204020203" pitchFamily="34" charset="0"/>
              </a:rPr>
              <a:t>(bd_mh_fake$Mtl_Hth_10) </a:t>
            </a:r>
            <a:r>
              <a:rPr lang="en-GB" b="1" dirty="0">
                <a:solidFill>
                  <a:srgbClr val="AD6237"/>
                </a:solidFill>
                <a:latin typeface="Barlow" panose="00000500000000000000" pitchFamily="2" charset="0"/>
                <a:ea typeface="Inter" panose="020B0604020202020204" charset="0"/>
                <a:cs typeface="Segoe UI" panose="020B0502040204020203" pitchFamily="34" charset="0"/>
              </a:rPr>
              <a:t># 13.5% dos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estudantes</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relataram</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perder</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totalmente</a:t>
            </a:r>
            <a:r>
              <a:rPr lang="en-GB" b="1" dirty="0">
                <a:solidFill>
                  <a:srgbClr val="AD6237"/>
                </a:solidFill>
                <a:latin typeface="Barlow" panose="00000500000000000000" pitchFamily="2" charset="0"/>
                <a:ea typeface="Inter" panose="020B0604020202020204" charset="0"/>
                <a:cs typeface="Segoe UI" panose="020B0502040204020203" pitchFamily="34" charset="0"/>
              </a:rPr>
              <a:t> a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confiança</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em</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si</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mesmo</a:t>
            </a:r>
            <a:endParaRPr lang="en-GB" dirty="0">
              <a:solidFill>
                <a:srgbClr val="AD6237"/>
              </a:solidFill>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endParaRPr lang="en-GB" dirty="0">
              <a:solidFill>
                <a:srgbClr val="AD6237"/>
              </a:solidFill>
              <a:latin typeface="Barlow" panose="00000500000000000000" pitchFamily="2" charset="0"/>
              <a:ea typeface="Inter" panose="020B0604020202020204" charset="0"/>
              <a:cs typeface="Segoe UI" panose="020B0502040204020203" pitchFamily="34" charset="0"/>
            </a:endParaRPr>
          </a:p>
          <a:p>
            <a:pPr>
              <a:buClr>
                <a:srgbClr val="003C78"/>
              </a:buClr>
            </a:pPr>
            <a:r>
              <a:rPr lang="pt-BR" dirty="0">
                <a:latin typeface="Barlow" panose="00000500000000000000" pitchFamily="2" charset="0"/>
                <a:ea typeface="Inter" panose="020B0604020202020204" charset="0"/>
                <a:cs typeface="Segoe UI" panose="020B0502040204020203" pitchFamily="34" charset="0"/>
              </a:rPr>
              <a:t>Quantos alunos se sentem </a:t>
            </a:r>
            <a:r>
              <a:rPr lang="pt-BR" b="1" dirty="0">
                <a:latin typeface="Barlow" panose="00000500000000000000" pitchFamily="2" charset="0"/>
                <a:ea typeface="Inter" panose="020B0604020202020204" charset="0"/>
                <a:cs typeface="Segoe UI" panose="020B0502040204020203" pitchFamily="34" charset="0"/>
              </a:rPr>
              <a:t>totalmente (</a:t>
            </a:r>
            <a:r>
              <a:rPr lang="pt-BR" b="1" dirty="0" err="1">
                <a:latin typeface="Barlow" panose="00000500000000000000" pitchFamily="2" charset="0"/>
                <a:ea typeface="Inter" panose="020B0604020202020204" charset="0"/>
                <a:cs typeface="Segoe UI" panose="020B0502040204020203" pitchFamily="34" charset="0"/>
              </a:rPr>
              <a:t>categ</a:t>
            </a:r>
            <a:r>
              <a:rPr lang="pt-BR" b="1" dirty="0">
                <a:latin typeface="Barlow" panose="00000500000000000000" pitchFamily="2" charset="0"/>
                <a:ea typeface="Inter" panose="020B0604020202020204" charset="0"/>
                <a:cs typeface="Segoe UI" panose="020B0502040204020203" pitchFamily="34" charset="0"/>
              </a:rPr>
              <a:t> 5)</a:t>
            </a:r>
            <a:r>
              <a:rPr lang="pt-BR" dirty="0">
                <a:latin typeface="Barlow" panose="00000500000000000000" pitchFamily="2" charset="0"/>
                <a:ea typeface="Inter" panose="020B0604020202020204" charset="0"/>
                <a:cs typeface="Segoe UI" panose="020B0502040204020203" pitchFamily="34" charset="0"/>
              </a:rPr>
              <a:t> infelizes e deprimidos? # Pergunta: Você tem se sentido infeliz e deprimido?</a:t>
            </a:r>
          </a:p>
          <a:p>
            <a:pPr marL="0" indent="0">
              <a:buClr>
                <a:srgbClr val="003C78"/>
              </a:buClr>
              <a:buNone/>
            </a:pPr>
            <a:r>
              <a:rPr lang="en-GB" dirty="0">
                <a:latin typeface="Barlow" panose="00000500000000000000" pitchFamily="2" charset="0"/>
                <a:ea typeface="Inter" panose="020B0604020202020204" charset="0"/>
                <a:cs typeface="Segoe UI" panose="020B0502040204020203" pitchFamily="34" charset="0"/>
              </a:rPr>
              <a:t>       </a:t>
            </a:r>
            <a:r>
              <a:rPr lang="en-GB" dirty="0" err="1">
                <a:latin typeface="Barlow" panose="00000500000000000000" pitchFamily="2" charset="0"/>
                <a:ea typeface="Inter" panose="020B0604020202020204" charset="0"/>
                <a:cs typeface="Segoe UI" panose="020B0502040204020203" pitchFamily="34" charset="0"/>
              </a:rPr>
              <a:t>frq</a:t>
            </a:r>
            <a:r>
              <a:rPr lang="en-GB" dirty="0">
                <a:latin typeface="Barlow" panose="00000500000000000000" pitchFamily="2" charset="0"/>
                <a:ea typeface="Inter" panose="020B0604020202020204" charset="0"/>
                <a:cs typeface="Segoe UI" panose="020B0502040204020203" pitchFamily="34" charset="0"/>
              </a:rPr>
              <a:t>(bd_mh_fake$Mtl_Hth_09) </a:t>
            </a:r>
            <a:r>
              <a:rPr lang="en-GB" b="1" dirty="0">
                <a:solidFill>
                  <a:srgbClr val="AD6237"/>
                </a:solidFill>
                <a:latin typeface="Barlow" panose="00000500000000000000" pitchFamily="2" charset="0"/>
                <a:ea typeface="Inter" panose="020B0604020202020204" charset="0"/>
                <a:cs typeface="Segoe UI" panose="020B0502040204020203" pitchFamily="34" charset="0"/>
              </a:rPr>
              <a:t># 11.6% dos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estudantes</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relataramse</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sentir</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totalmente</a:t>
            </a:r>
            <a:r>
              <a:rPr lang="en-GB" b="1" dirty="0">
                <a:solidFill>
                  <a:srgbClr val="AD6237"/>
                </a:solidFill>
                <a:latin typeface="Barlow" panose="00000500000000000000" pitchFamily="2" charset="0"/>
                <a:ea typeface="Inter" panose="020B0604020202020204" charset="0"/>
                <a:cs typeface="Segoe UI" panose="020B0502040204020203" pitchFamily="34" charset="0"/>
              </a:rPr>
              <a:t>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infelizes</a:t>
            </a:r>
            <a:r>
              <a:rPr lang="en-GB" b="1" dirty="0">
                <a:solidFill>
                  <a:srgbClr val="AD6237"/>
                </a:solidFill>
                <a:latin typeface="Barlow" panose="00000500000000000000" pitchFamily="2" charset="0"/>
                <a:ea typeface="Inter" panose="020B0604020202020204" charset="0"/>
                <a:cs typeface="Segoe UI" panose="020B0502040204020203" pitchFamily="34" charset="0"/>
              </a:rPr>
              <a:t> e </a:t>
            </a:r>
            <a:r>
              <a:rPr lang="en-GB" b="1" dirty="0" err="1">
                <a:solidFill>
                  <a:srgbClr val="AD6237"/>
                </a:solidFill>
                <a:latin typeface="Barlow" panose="00000500000000000000" pitchFamily="2" charset="0"/>
                <a:ea typeface="Inter" panose="020B0604020202020204" charset="0"/>
                <a:cs typeface="Segoe UI" panose="020B0502040204020203" pitchFamily="34" charset="0"/>
              </a:rPr>
              <a:t>deprimidos</a:t>
            </a:r>
            <a:endParaRPr lang="en-GB" dirty="0">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Explorar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características</a:t>
            </a:r>
            <a:r>
              <a:rPr lang="en-GB" sz="2800" i="1">
                <a:latin typeface="Barlow" panose="00000500000000000000" pitchFamily="2" charset="0"/>
                <a:ea typeface="Inter" panose="020B0604020202020204" charset="0"/>
                <a:cs typeface="Segoe UI" panose="020B0502040204020203" pitchFamily="34" charset="0"/>
              </a:rPr>
              <a:t> da </a:t>
            </a:r>
            <a:r>
              <a:rPr lang="en-GB" sz="2800" i="1" err="1">
                <a:latin typeface="Barlow" panose="00000500000000000000" pitchFamily="2" charset="0"/>
                <a:ea typeface="Inter" panose="020B0604020202020204" charset="0"/>
                <a:cs typeface="Segoe UI" panose="020B0502040204020203" pitchFamily="34" charset="0"/>
              </a:rPr>
              <a:t>amostra</a:t>
            </a:r>
            <a:r>
              <a:rPr lang="en-GB" sz="2800" i="1">
                <a:latin typeface="Barlow" panose="00000500000000000000" pitchFamily="2" charset="0"/>
                <a:ea typeface="Inter" panose="020B0604020202020204" charset="0"/>
                <a:cs typeface="Segoe UI" panose="020B0502040204020203" pitchFamily="34" charset="0"/>
              </a:rPr>
              <a:t> ,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questionários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autorrelato</a:t>
            </a:r>
            <a:r>
              <a:rPr lang="en-GB" sz="2800" i="1">
                <a:latin typeface="Barlow" panose="00000500000000000000" pitchFamily="2" charset="0"/>
                <a:ea typeface="Inter" panose="020B0604020202020204" charset="0"/>
                <a:cs typeface="Segoe UI" panose="020B0502040204020203" pitchFamily="34" charset="0"/>
              </a:rPr>
              <a:t> e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os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estudantes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estão</a:t>
            </a:r>
            <a:r>
              <a:rPr lang="en-GB" sz="2800" i="1">
                <a:latin typeface="Barlow" panose="00000500000000000000" pitchFamily="2" charset="0"/>
                <a:ea typeface="Inter" panose="020B0604020202020204" charset="0"/>
                <a:cs typeface="Segoe UI" panose="020B0502040204020203" pitchFamily="34" charset="0"/>
              </a:rPr>
              <a:t> se </a:t>
            </a:r>
            <a:r>
              <a:rPr lang="en-GB" sz="2800" i="1" err="1">
                <a:latin typeface="Barlow" panose="00000500000000000000" pitchFamily="2" charset="0"/>
                <a:ea typeface="Inter" panose="020B0604020202020204" charset="0"/>
                <a:cs typeface="Segoe UI" panose="020B0502040204020203" pitchFamily="34" charset="0"/>
              </a:rPr>
              <a:t>sentindo</a:t>
            </a:r>
            <a:endParaRPr lang="pt-BR" sz="2800" i="1">
              <a:latin typeface="Barlow" panose="00000500000000000000" pitchFamily="2" charset="0"/>
              <a:ea typeface="Inter" panose="020B0604020202020204" charset="0"/>
              <a:cs typeface="Segoe UI" panose="020B0502040204020203" pitchFamily="34" charset="0"/>
            </a:endParaRPr>
          </a:p>
        </p:txBody>
      </p:sp>
      <p:sp>
        <p:nvSpPr>
          <p:cNvPr id="10" name="CaixaDeTexto 9">
            <a:extLst>
              <a:ext uri="{FF2B5EF4-FFF2-40B4-BE49-F238E27FC236}">
                <a16:creationId xmlns:a16="http://schemas.microsoft.com/office/drawing/2014/main" id="{026123E4-6E0F-891F-D4F1-713483E2570E}"/>
              </a:ext>
            </a:extLst>
          </p:cNvPr>
          <p:cNvSpPr txBox="1"/>
          <p:nvPr/>
        </p:nvSpPr>
        <p:spPr>
          <a:xfrm>
            <a:off x="14578642" y="9386117"/>
            <a:ext cx="3019245" cy="369332"/>
          </a:xfrm>
          <a:prstGeom prst="rect">
            <a:avLst/>
          </a:prstGeom>
          <a:noFill/>
        </p:spPr>
        <p:txBody>
          <a:bodyPr wrap="square">
            <a:spAutoFit/>
          </a:bodyPr>
          <a:lstStyle/>
          <a:p>
            <a:r>
              <a:rPr lang="en-GB">
                <a:latin typeface="Barlow" panose="00000500000000000000" pitchFamily="2" charset="0"/>
                <a:ea typeface="Inter" panose="020B0604020202020204" charset="0"/>
                <a:cs typeface="Segoe UI" panose="020B0502040204020203" pitchFamily="34" charset="0"/>
              </a:rPr>
              <a:t>Fonte: Allison Horst</a:t>
            </a:r>
            <a:endParaRPr lang="pt-BR">
              <a:latin typeface="Barlow" panose="00000500000000000000" pitchFamily="2" charset="0"/>
            </a:endParaRPr>
          </a:p>
        </p:txBody>
      </p:sp>
    </p:spTree>
    <p:extLst>
      <p:ext uri="{BB962C8B-B14F-4D97-AF65-F5344CB8AC3E}">
        <p14:creationId xmlns:p14="http://schemas.microsoft.com/office/powerpoint/2010/main" val="25349817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28700" y="3511493"/>
            <a:ext cx="15925800" cy="5727757"/>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3C78"/>
              </a:buClr>
              <a:buNone/>
            </a:pPr>
            <a:r>
              <a:rPr lang="pt-BR" sz="2800" b="1" dirty="0">
                <a:solidFill>
                  <a:srgbClr val="AD6237"/>
                </a:solidFill>
                <a:latin typeface="Barlow" panose="00000500000000000000" pitchFamily="2" charset="0"/>
                <a:ea typeface="Inter" panose="020B0604020202020204" charset="0"/>
                <a:cs typeface="Segoe UI" panose="020B0502040204020203" pitchFamily="34" charset="0"/>
              </a:rPr>
              <a:t>Como olhar todas as frequências em uma única tabela?</a:t>
            </a:r>
          </a:p>
          <a:p>
            <a:pPr>
              <a:buClr>
                <a:srgbClr val="003C78"/>
              </a:buClr>
            </a:pPr>
            <a:endParaRPr lang="pt-BR" sz="2000" dirty="0">
              <a:solidFill>
                <a:srgbClr val="003C78"/>
              </a:solidFill>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sz="2000" dirty="0" err="1">
                <a:latin typeface="Barlow" panose="00000500000000000000" pitchFamily="2" charset="0"/>
                <a:ea typeface="Inter" panose="020B0604020202020204" charset="0"/>
                <a:cs typeface="Segoe UI" panose="020B0502040204020203" pitchFamily="34" charset="0"/>
              </a:rPr>
              <a:t>v_mh_frq</a:t>
            </a:r>
            <a:r>
              <a:rPr lang="en-GB" sz="2000" dirty="0">
                <a:latin typeface="Barlow" panose="00000500000000000000" pitchFamily="2" charset="0"/>
                <a:ea typeface="Inter" panose="020B0604020202020204" charset="0"/>
                <a:cs typeface="Segoe UI" panose="020B0502040204020203" pitchFamily="34" charset="0"/>
              </a:rPr>
              <a:t> &lt;- </a:t>
            </a:r>
            <a:r>
              <a:rPr lang="en-GB" sz="2000" dirty="0" err="1">
                <a:latin typeface="Barlow" panose="00000500000000000000" pitchFamily="2" charset="0"/>
                <a:ea typeface="Inter" panose="020B0604020202020204" charset="0"/>
                <a:cs typeface="Segoe UI" panose="020B0502040204020203" pitchFamily="34" charset="0"/>
              </a:rPr>
              <a:t>bd_mh_fake</a:t>
            </a:r>
            <a:r>
              <a:rPr lang="en-GB" sz="2000" dirty="0">
                <a:latin typeface="Barlow" panose="00000500000000000000" pitchFamily="2" charset="0"/>
                <a:ea typeface="Inter" panose="020B0604020202020204" charset="0"/>
                <a:cs typeface="Segoe UI" panose="020B0502040204020203" pitchFamily="34" charset="0"/>
              </a:rPr>
              <a:t> %&gt;%   </a:t>
            </a:r>
            <a:r>
              <a:rPr lang="en-GB" sz="2000" dirty="0" err="1">
                <a:latin typeface="Barlow" panose="00000500000000000000" pitchFamily="2" charset="0"/>
                <a:ea typeface="Inter" panose="020B0604020202020204" charset="0"/>
                <a:cs typeface="Segoe UI" panose="020B0502040204020203" pitchFamily="34" charset="0"/>
              </a:rPr>
              <a:t>dplyr</a:t>
            </a:r>
            <a:r>
              <a:rPr lang="en-GB" sz="2000" dirty="0">
                <a:latin typeface="Barlow" panose="00000500000000000000" pitchFamily="2" charset="0"/>
                <a:ea typeface="Inter" panose="020B0604020202020204" charset="0"/>
                <a:cs typeface="Segoe UI" panose="020B0502040204020203" pitchFamily="34" charset="0"/>
              </a:rPr>
              <a:t>::select(Mtl_Hth_01:Mtl_Hth_12) %&gt;%   </a:t>
            </a:r>
            <a:r>
              <a:rPr lang="en-GB" sz="2000" dirty="0" err="1">
                <a:latin typeface="Barlow" panose="00000500000000000000" pitchFamily="2" charset="0"/>
                <a:ea typeface="Inter" panose="020B0604020202020204" charset="0"/>
                <a:cs typeface="Segoe UI" panose="020B0502040204020203" pitchFamily="34" charset="0"/>
              </a:rPr>
              <a:t>colnames</a:t>
            </a:r>
            <a:r>
              <a:rPr lang="en-GB" sz="2000" dirty="0">
                <a:latin typeface="Barlow" panose="00000500000000000000" pitchFamily="2" charset="0"/>
                <a:ea typeface="Inter" panose="020B0604020202020204" charset="0"/>
                <a:cs typeface="Segoe UI" panose="020B0502040204020203" pitchFamily="34" charset="0"/>
              </a:rPr>
              <a:t>()</a:t>
            </a:r>
          </a:p>
          <a:p>
            <a:pPr>
              <a:buClr>
                <a:srgbClr val="003C78"/>
              </a:buClr>
            </a:pPr>
            <a:endParaRPr lang="en-GB" sz="2000"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sz="2000" dirty="0" err="1">
                <a:latin typeface="Barlow" panose="00000500000000000000" pitchFamily="2" charset="0"/>
                <a:ea typeface="Inter" panose="020B0604020202020204" charset="0"/>
                <a:cs typeface="Segoe UI" panose="020B0502040204020203" pitchFamily="34" charset="0"/>
              </a:rPr>
              <a:t>tabela_itens_mh</a:t>
            </a:r>
            <a:r>
              <a:rPr lang="en-GB" sz="2000" dirty="0">
                <a:latin typeface="Barlow" panose="00000500000000000000" pitchFamily="2" charset="0"/>
                <a:ea typeface="Inter" panose="020B0604020202020204" charset="0"/>
                <a:cs typeface="Segoe UI" panose="020B0502040204020203" pitchFamily="34" charset="0"/>
              </a:rPr>
              <a:t> &lt;- </a:t>
            </a:r>
            <a:r>
              <a:rPr lang="en-GB" sz="2000" dirty="0" err="1">
                <a:latin typeface="Barlow" panose="00000500000000000000" pitchFamily="2" charset="0"/>
                <a:ea typeface="Inter" panose="020B0604020202020204" charset="0"/>
                <a:cs typeface="Segoe UI" panose="020B0502040204020203" pitchFamily="34" charset="0"/>
              </a:rPr>
              <a:t>bd_mh_fake</a:t>
            </a:r>
            <a:r>
              <a:rPr lang="en-GB" sz="2000" dirty="0">
                <a:latin typeface="Barlow" panose="00000500000000000000" pitchFamily="2" charset="0"/>
                <a:ea typeface="Inter" panose="020B0604020202020204" charset="0"/>
                <a:cs typeface="Segoe UI" panose="020B0502040204020203" pitchFamily="34" charset="0"/>
              </a:rPr>
              <a:t> %&gt;%   </a:t>
            </a:r>
          </a:p>
          <a:p>
            <a:pPr marL="0" indent="0">
              <a:buClr>
                <a:srgbClr val="003C78"/>
              </a:buClr>
              <a:buNone/>
            </a:pPr>
            <a:r>
              <a:rPr lang="en-GB" sz="2000" dirty="0">
                <a:latin typeface="Barlow" panose="00000500000000000000" pitchFamily="2" charset="0"/>
                <a:ea typeface="Inter" panose="020B0604020202020204" charset="0"/>
                <a:cs typeface="Segoe UI" panose="020B0502040204020203" pitchFamily="34" charset="0"/>
              </a:rPr>
              <a:t>	select(</a:t>
            </a:r>
            <a:r>
              <a:rPr lang="en-GB" sz="2000" dirty="0" err="1">
                <a:latin typeface="Barlow" panose="00000500000000000000" pitchFamily="2" charset="0"/>
                <a:ea typeface="Inter" panose="020B0604020202020204" charset="0"/>
                <a:cs typeface="Segoe UI" panose="020B0502040204020203" pitchFamily="34" charset="0"/>
              </a:rPr>
              <a:t>v_mh_frq</a:t>
            </a:r>
            <a:r>
              <a:rPr lang="en-GB" sz="2000" dirty="0">
                <a:latin typeface="Barlow" panose="00000500000000000000" pitchFamily="2" charset="0"/>
                <a:ea typeface="Inter" panose="020B0604020202020204" charset="0"/>
                <a:cs typeface="Segoe UI" panose="020B0502040204020203" pitchFamily="34" charset="0"/>
              </a:rPr>
              <a:t>) %&gt;%   </a:t>
            </a:r>
          </a:p>
          <a:p>
            <a:pPr marL="0" indent="0">
              <a:buClr>
                <a:srgbClr val="003C78"/>
              </a:buClr>
              <a:buNone/>
            </a:pPr>
            <a:r>
              <a:rPr lang="en-GB" sz="2000" dirty="0">
                <a:latin typeface="Barlow" panose="00000500000000000000" pitchFamily="2" charset="0"/>
                <a:ea typeface="Inter" panose="020B0604020202020204" charset="0"/>
                <a:cs typeface="Segoe UI" panose="020B0502040204020203" pitchFamily="34" charset="0"/>
              </a:rPr>
              <a:t>	gather(key, value) %&gt;%  </a:t>
            </a:r>
          </a:p>
          <a:p>
            <a:pPr marL="0" indent="0">
              <a:buClr>
                <a:srgbClr val="003C78"/>
              </a:buClr>
              <a:buNone/>
            </a:pP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na.omit</a:t>
            </a:r>
            <a:r>
              <a:rPr lang="en-GB" sz="2000" dirty="0">
                <a:latin typeface="Barlow" panose="00000500000000000000" pitchFamily="2" charset="0"/>
                <a:ea typeface="Inter" panose="020B0604020202020204" charset="0"/>
                <a:cs typeface="Segoe UI" panose="020B0502040204020203" pitchFamily="34" charset="0"/>
              </a:rPr>
              <a:t>() %&gt;%   count(key, value) %&gt;%   </a:t>
            </a:r>
          </a:p>
          <a:p>
            <a:pPr marL="0" indent="0">
              <a:buClr>
                <a:srgbClr val="003C78"/>
              </a:buClr>
              <a:buNone/>
            </a:pP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group_by</a:t>
            </a:r>
            <a:r>
              <a:rPr lang="en-GB" sz="2000" dirty="0">
                <a:latin typeface="Barlow" panose="00000500000000000000" pitchFamily="2" charset="0"/>
                <a:ea typeface="Inter" panose="020B0604020202020204" charset="0"/>
                <a:cs typeface="Segoe UI" panose="020B0502040204020203" pitchFamily="34" charset="0"/>
              </a:rPr>
              <a:t>(key) %&gt;%   </a:t>
            </a:r>
          </a:p>
          <a:p>
            <a:pPr marL="0" indent="0">
              <a:buClr>
                <a:srgbClr val="003C78"/>
              </a:buClr>
              <a:buNone/>
            </a:pPr>
            <a:r>
              <a:rPr lang="en-GB" sz="2000" dirty="0">
                <a:latin typeface="Barlow" panose="00000500000000000000" pitchFamily="2" charset="0"/>
                <a:ea typeface="Inter" panose="020B0604020202020204" charset="0"/>
                <a:cs typeface="Segoe UI" panose="020B0502040204020203" pitchFamily="34" charset="0"/>
              </a:rPr>
              <a:t>	mutate(</a:t>
            </a:r>
            <a:r>
              <a:rPr lang="en-GB" sz="2000" dirty="0" err="1">
                <a:latin typeface="Barlow" panose="00000500000000000000" pitchFamily="2" charset="0"/>
                <a:ea typeface="Inter" panose="020B0604020202020204" charset="0"/>
                <a:cs typeface="Segoe UI" panose="020B0502040204020203" pitchFamily="34" charset="0"/>
              </a:rPr>
              <a:t>perc</a:t>
            </a:r>
            <a:r>
              <a:rPr lang="en-GB" sz="2000" dirty="0">
                <a:latin typeface="Barlow" panose="00000500000000000000" pitchFamily="2" charset="0"/>
                <a:ea typeface="Inter" panose="020B0604020202020204" charset="0"/>
                <a:cs typeface="Segoe UI" panose="020B0502040204020203" pitchFamily="34" charset="0"/>
              </a:rPr>
              <a:t> = round((n/sum(n)*100),2)) %&gt;%   </a:t>
            </a:r>
          </a:p>
          <a:p>
            <a:pPr marL="0" indent="0">
              <a:buClr>
                <a:srgbClr val="003C78"/>
              </a:buClr>
              <a:buNone/>
            </a:pP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pivot_wider</a:t>
            </a:r>
            <a:r>
              <a:rPr lang="en-GB" sz="2000" dirty="0">
                <a:latin typeface="Barlow" panose="00000500000000000000" pitchFamily="2" charset="0"/>
                <a:ea typeface="Inter" panose="020B0604020202020204" charset="0"/>
                <a:cs typeface="Segoe UI" panose="020B0502040204020203" pitchFamily="34" charset="0"/>
              </a:rPr>
              <a:t>(</a:t>
            </a:r>
            <a:r>
              <a:rPr lang="en-GB" sz="2000" dirty="0" err="1">
                <a:latin typeface="Barlow" panose="00000500000000000000" pitchFamily="2" charset="0"/>
                <a:ea typeface="Inter" panose="020B0604020202020204" charset="0"/>
                <a:cs typeface="Segoe UI" panose="020B0502040204020203" pitchFamily="34" charset="0"/>
              </a:rPr>
              <a:t>id_cols</a:t>
            </a:r>
            <a:r>
              <a:rPr lang="en-GB" sz="2000" dirty="0">
                <a:latin typeface="Barlow" panose="00000500000000000000" pitchFamily="2" charset="0"/>
                <a:ea typeface="Inter" panose="020B0604020202020204" charset="0"/>
                <a:cs typeface="Segoe UI" panose="020B0502040204020203" pitchFamily="34" charset="0"/>
              </a:rPr>
              <a:t> = c("key"), </a:t>
            </a:r>
            <a:r>
              <a:rPr lang="en-GB" sz="2000" dirty="0" err="1">
                <a:latin typeface="Barlow" panose="00000500000000000000" pitchFamily="2" charset="0"/>
                <a:ea typeface="Inter" panose="020B0604020202020204" charset="0"/>
                <a:cs typeface="Segoe UI" panose="020B0502040204020203" pitchFamily="34" charset="0"/>
              </a:rPr>
              <a:t>names_from</a:t>
            </a:r>
            <a:r>
              <a:rPr lang="en-GB" sz="2000" dirty="0">
                <a:latin typeface="Barlow" panose="00000500000000000000" pitchFamily="2" charset="0"/>
                <a:ea typeface="Inter" panose="020B0604020202020204" charset="0"/>
                <a:cs typeface="Segoe UI" panose="020B0502040204020203" pitchFamily="34" charset="0"/>
              </a:rPr>
              <a:t> = value, </a:t>
            </a:r>
            <a:r>
              <a:rPr lang="en-GB" sz="2000" dirty="0" err="1">
                <a:latin typeface="Barlow" panose="00000500000000000000" pitchFamily="2" charset="0"/>
                <a:ea typeface="Inter" panose="020B0604020202020204" charset="0"/>
                <a:cs typeface="Segoe UI" panose="020B0502040204020203" pitchFamily="34" charset="0"/>
              </a:rPr>
              <a:t>values_from</a:t>
            </a:r>
            <a:r>
              <a:rPr lang="en-GB" sz="2000" dirty="0">
                <a:latin typeface="Barlow" panose="00000500000000000000" pitchFamily="2" charset="0"/>
                <a:ea typeface="Inter" panose="020B0604020202020204" charset="0"/>
                <a:cs typeface="Segoe UI" panose="020B0502040204020203" pitchFamily="34" charset="0"/>
              </a:rPr>
              <a:t> = c(n, </a:t>
            </a:r>
            <a:r>
              <a:rPr lang="en-GB" sz="2000" dirty="0" err="1">
                <a:latin typeface="Barlow" panose="00000500000000000000" pitchFamily="2" charset="0"/>
                <a:ea typeface="Inter" panose="020B0604020202020204" charset="0"/>
                <a:cs typeface="Segoe UI" panose="020B0502040204020203" pitchFamily="34" charset="0"/>
              </a:rPr>
              <a:t>perc</a:t>
            </a:r>
            <a:r>
              <a:rPr lang="en-GB" sz="2000" dirty="0">
                <a:latin typeface="Barlow" panose="00000500000000000000" pitchFamily="2" charset="0"/>
                <a:ea typeface="Inter" panose="020B0604020202020204" charset="0"/>
                <a:cs typeface="Segoe UI" panose="020B0502040204020203" pitchFamily="34" charset="0"/>
              </a:rPr>
              <a:t>)) %&gt;%   	</a:t>
            </a:r>
            <a:r>
              <a:rPr lang="en-GB" sz="2000" dirty="0" err="1">
                <a:latin typeface="Barlow" panose="00000500000000000000" pitchFamily="2" charset="0"/>
                <a:ea typeface="Inter" panose="020B0604020202020204" charset="0"/>
                <a:cs typeface="Segoe UI" panose="020B0502040204020203" pitchFamily="34" charset="0"/>
              </a:rPr>
              <a:t>dplyr</a:t>
            </a:r>
            <a:r>
              <a:rPr lang="en-GB" sz="2000" dirty="0">
                <a:latin typeface="Barlow" panose="00000500000000000000" pitchFamily="2" charset="0"/>
                <a:ea typeface="Inter" panose="020B0604020202020204" charset="0"/>
                <a:cs typeface="Segoe UI" panose="020B0502040204020203" pitchFamily="34" charset="0"/>
              </a:rPr>
              <a:t>::rename(    "</a:t>
            </a:r>
            <a:r>
              <a:rPr lang="en-GB" sz="2000" dirty="0" err="1">
                <a:latin typeface="Barlow" panose="00000500000000000000" pitchFamily="2" charset="0"/>
                <a:ea typeface="Inter" panose="020B0604020202020204" charset="0"/>
                <a:cs typeface="Segoe UI" panose="020B0502040204020203" pitchFamily="34" charset="0"/>
              </a:rPr>
              <a:t>coditem</a:t>
            </a:r>
            <a:r>
              <a:rPr lang="en-GB" sz="2000" dirty="0">
                <a:latin typeface="Barlow" panose="00000500000000000000" pitchFamily="2" charset="0"/>
                <a:ea typeface="Inter" panose="020B0604020202020204" charset="0"/>
                <a:cs typeface="Segoe UI" panose="020B0502040204020203" pitchFamily="34" charset="0"/>
              </a:rPr>
              <a:t>" = "key",    "N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1" = "n_1",    "N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2" = "n_2",    "N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3" = "n_3",    "N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4" = "n_4",    "N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5" = "n_5",    "</a:t>
            </a:r>
            <a:r>
              <a:rPr lang="en-GB" sz="2000" dirty="0" err="1">
                <a:latin typeface="Barlow" panose="00000500000000000000" pitchFamily="2" charset="0"/>
                <a:ea typeface="Inter" panose="020B0604020202020204" charset="0"/>
                <a:cs typeface="Segoe UI" panose="020B0502040204020203" pitchFamily="34" charset="0"/>
              </a:rPr>
              <a:t>Porcentagem</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1" = "perc_1",    "</a:t>
            </a:r>
            <a:r>
              <a:rPr lang="en-GB" sz="2000" dirty="0" err="1">
                <a:latin typeface="Barlow" panose="00000500000000000000" pitchFamily="2" charset="0"/>
                <a:ea typeface="Inter" panose="020B0604020202020204" charset="0"/>
                <a:cs typeface="Segoe UI" panose="020B0502040204020203" pitchFamily="34" charset="0"/>
              </a:rPr>
              <a:t>Porcentagem</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2" = "perc_2",    "</a:t>
            </a:r>
            <a:r>
              <a:rPr lang="en-GB" sz="2000" dirty="0" err="1">
                <a:latin typeface="Barlow" panose="00000500000000000000" pitchFamily="2" charset="0"/>
                <a:ea typeface="Inter" panose="020B0604020202020204" charset="0"/>
                <a:cs typeface="Segoe UI" panose="020B0502040204020203" pitchFamily="34" charset="0"/>
              </a:rPr>
              <a:t>Porcentagem</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3" = "perc_3",    "</a:t>
            </a:r>
            <a:r>
              <a:rPr lang="en-GB" sz="2000" dirty="0" err="1">
                <a:latin typeface="Barlow" panose="00000500000000000000" pitchFamily="2" charset="0"/>
                <a:ea typeface="Inter" panose="020B0604020202020204" charset="0"/>
                <a:cs typeface="Segoe UI" panose="020B0502040204020203" pitchFamily="34" charset="0"/>
              </a:rPr>
              <a:t>Porcentagem</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4" = "perc_4",    "</a:t>
            </a:r>
            <a:r>
              <a:rPr lang="en-GB" sz="2000" dirty="0" err="1">
                <a:latin typeface="Barlow" panose="00000500000000000000" pitchFamily="2" charset="0"/>
                <a:ea typeface="Inter" panose="020B0604020202020204" charset="0"/>
                <a:cs typeface="Segoe UI" panose="020B0502040204020203" pitchFamily="34" charset="0"/>
              </a:rPr>
              <a:t>Porcentagem</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5" = "perc_5",  )</a:t>
            </a:r>
          </a:p>
          <a:p>
            <a:pPr marL="0" indent="0">
              <a:buClr>
                <a:srgbClr val="003C78"/>
              </a:buClr>
              <a:buNone/>
            </a:pPr>
            <a:endParaRPr lang="en-GB" sz="2000"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sz="2000" dirty="0" err="1">
                <a:latin typeface="Barlow" panose="00000500000000000000" pitchFamily="2" charset="0"/>
                <a:ea typeface="Inter" panose="020B0604020202020204" charset="0"/>
                <a:cs typeface="Segoe UI" panose="020B0502040204020203" pitchFamily="34" charset="0"/>
              </a:rPr>
              <a:t>tabela_itens_mh</a:t>
            </a:r>
            <a:r>
              <a:rPr lang="en-GB" sz="2000" dirty="0">
                <a:latin typeface="Barlow" panose="00000500000000000000" pitchFamily="2" charset="0"/>
                <a:ea typeface="Inter" panose="020B0604020202020204" charset="0"/>
                <a:cs typeface="Segoe UI" panose="020B0502040204020203" pitchFamily="34" charset="0"/>
              </a:rPr>
              <a:t> &lt;- merge(x = </a:t>
            </a:r>
            <a:r>
              <a:rPr lang="en-GB" sz="2000" dirty="0" err="1">
                <a:latin typeface="Barlow" panose="00000500000000000000" pitchFamily="2" charset="0"/>
                <a:ea typeface="Inter" panose="020B0604020202020204" charset="0"/>
                <a:cs typeface="Segoe UI" panose="020B0502040204020203" pitchFamily="34" charset="0"/>
              </a:rPr>
              <a:t>tabela_itens_mh</a:t>
            </a:r>
            <a:r>
              <a:rPr lang="en-GB" sz="2000" dirty="0">
                <a:latin typeface="Barlow" panose="00000500000000000000" pitchFamily="2" charset="0"/>
                <a:ea typeface="Inter" panose="020B0604020202020204" charset="0"/>
                <a:cs typeface="Segoe UI" panose="020B0502040204020203" pitchFamily="34" charset="0"/>
              </a:rPr>
              <a:t>, y = </a:t>
            </a:r>
            <a:r>
              <a:rPr lang="en-GB" sz="2000" dirty="0" err="1">
                <a:latin typeface="Barlow" panose="00000500000000000000" pitchFamily="2" charset="0"/>
                <a:ea typeface="Inter" panose="020B0604020202020204" charset="0"/>
                <a:cs typeface="Segoe UI" panose="020B0502040204020203" pitchFamily="34" charset="0"/>
              </a:rPr>
              <a:t>dic_mh</a:t>
            </a:r>
            <a:r>
              <a:rPr lang="en-GB" sz="2000" dirty="0">
                <a:latin typeface="Barlow" panose="00000500000000000000" pitchFamily="2" charset="0"/>
                <a:ea typeface="Inter" panose="020B0604020202020204" charset="0"/>
                <a:cs typeface="Segoe UI" panose="020B0502040204020203" pitchFamily="34" charset="0"/>
              </a:rPr>
              <a:t>[ , c("</a:t>
            </a:r>
            <a:r>
              <a:rPr lang="en-GB" sz="2000" dirty="0" err="1">
                <a:latin typeface="Barlow" panose="00000500000000000000" pitchFamily="2" charset="0"/>
                <a:ea typeface="Inter" panose="020B0604020202020204" charset="0"/>
                <a:cs typeface="Segoe UI" panose="020B0502040204020203" pitchFamily="34" charset="0"/>
              </a:rPr>
              <a:t>coditem</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item_text_pt</a:t>
            </a:r>
            <a:r>
              <a:rPr lang="en-GB" sz="2000" dirty="0">
                <a:latin typeface="Barlow" panose="00000500000000000000" pitchFamily="2" charset="0"/>
                <a:ea typeface="Inter" panose="020B0604020202020204" charset="0"/>
                <a:cs typeface="Segoe UI" panose="020B0502040204020203" pitchFamily="34" charset="0"/>
              </a:rPr>
              <a:t>")], by = "</a:t>
            </a:r>
            <a:r>
              <a:rPr lang="en-GB" sz="2000" dirty="0" err="1">
                <a:latin typeface="Barlow" panose="00000500000000000000" pitchFamily="2" charset="0"/>
                <a:ea typeface="Inter" panose="020B0604020202020204" charset="0"/>
                <a:cs typeface="Segoe UI" panose="020B0502040204020203" pitchFamily="34" charset="0"/>
              </a:rPr>
              <a:t>coditem</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all.x</a:t>
            </a:r>
            <a:r>
              <a:rPr lang="en-GB" sz="2000" dirty="0">
                <a:latin typeface="Barlow" panose="00000500000000000000" pitchFamily="2" charset="0"/>
                <a:ea typeface="Inter" panose="020B0604020202020204" charset="0"/>
                <a:cs typeface="Segoe UI" panose="020B0502040204020203" pitchFamily="34" charset="0"/>
              </a:rPr>
              <a:t>=TRUE)</a:t>
            </a:r>
          </a:p>
          <a:p>
            <a:pPr marL="0" indent="0">
              <a:buClr>
                <a:srgbClr val="003C78"/>
              </a:buClr>
              <a:buNone/>
            </a:pPr>
            <a:endParaRPr lang="en-GB" sz="2000"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sz="2000" dirty="0" err="1">
                <a:latin typeface="Barlow" panose="00000500000000000000" pitchFamily="2" charset="0"/>
                <a:ea typeface="Inter" panose="020B0604020202020204" charset="0"/>
                <a:cs typeface="Segoe UI" panose="020B0502040204020203" pitchFamily="34" charset="0"/>
              </a:rPr>
              <a:t>tabela_itens_mh</a:t>
            </a:r>
            <a:r>
              <a:rPr lang="en-GB" sz="2000" dirty="0">
                <a:latin typeface="Barlow" panose="00000500000000000000" pitchFamily="2" charset="0"/>
                <a:ea typeface="Inter" panose="020B0604020202020204" charset="0"/>
                <a:cs typeface="Segoe UI" panose="020B0502040204020203" pitchFamily="34" charset="0"/>
              </a:rPr>
              <a:t> &lt;- </a:t>
            </a:r>
            <a:r>
              <a:rPr lang="en-GB" sz="2000" dirty="0" err="1">
                <a:latin typeface="Barlow" panose="00000500000000000000" pitchFamily="2" charset="0"/>
                <a:ea typeface="Inter" panose="020B0604020202020204" charset="0"/>
                <a:cs typeface="Segoe UI" panose="020B0502040204020203" pitchFamily="34" charset="0"/>
              </a:rPr>
              <a:t>tabela_itens_mh</a:t>
            </a:r>
            <a:r>
              <a:rPr lang="en-GB" sz="2000" dirty="0">
                <a:latin typeface="Barlow" panose="00000500000000000000" pitchFamily="2" charset="0"/>
                <a:ea typeface="Inter" panose="020B0604020202020204" charset="0"/>
                <a:cs typeface="Segoe UI" panose="020B0502040204020203" pitchFamily="34" charset="0"/>
              </a:rPr>
              <a:t> %&gt;%   relocate(c("</a:t>
            </a:r>
            <a:r>
              <a:rPr lang="en-GB" sz="2000" dirty="0" err="1">
                <a:latin typeface="Barlow" panose="00000500000000000000" pitchFamily="2" charset="0"/>
                <a:ea typeface="Inter" panose="020B0604020202020204" charset="0"/>
                <a:cs typeface="Segoe UI" panose="020B0502040204020203" pitchFamily="34" charset="0"/>
              </a:rPr>
              <a:t>item_text_pt</a:t>
            </a:r>
            <a:r>
              <a:rPr lang="en-GB" sz="2000" dirty="0">
                <a:latin typeface="Barlow" panose="00000500000000000000" pitchFamily="2" charset="0"/>
                <a:ea typeface="Inter" panose="020B0604020202020204" charset="0"/>
                <a:cs typeface="Segoe UI" panose="020B0502040204020203" pitchFamily="34" charset="0"/>
              </a:rPr>
              <a:t>"), .before = "N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1") %&gt;%   </a:t>
            </a:r>
            <a:r>
              <a:rPr lang="en-GB" sz="2000" dirty="0" err="1">
                <a:latin typeface="Barlow" panose="00000500000000000000" pitchFamily="2" charset="0"/>
                <a:ea typeface="Inter" panose="020B0604020202020204" charset="0"/>
                <a:cs typeface="Segoe UI" panose="020B0502040204020203" pitchFamily="34" charset="0"/>
              </a:rPr>
              <a:t>dplyr</a:t>
            </a:r>
            <a:r>
              <a:rPr lang="en-GB" sz="2000" dirty="0">
                <a:latin typeface="Barlow" panose="00000500000000000000" pitchFamily="2" charset="0"/>
                <a:ea typeface="Inter" panose="020B0604020202020204" charset="0"/>
                <a:cs typeface="Segoe UI" panose="020B0502040204020203" pitchFamily="34" charset="0"/>
              </a:rPr>
              <a:t>::rename(    "</a:t>
            </a:r>
            <a:r>
              <a:rPr lang="en-GB" sz="2000" dirty="0" err="1">
                <a:latin typeface="Barlow" panose="00000500000000000000" pitchFamily="2" charset="0"/>
                <a:ea typeface="Inter" panose="020B0604020202020204" charset="0"/>
                <a:cs typeface="Segoe UI" panose="020B0502040204020203" pitchFamily="34" charset="0"/>
              </a:rPr>
              <a:t>Código</a:t>
            </a:r>
            <a:r>
              <a:rPr lang="en-GB" sz="2000" dirty="0">
                <a:latin typeface="Barlow" panose="00000500000000000000" pitchFamily="2" charset="0"/>
                <a:ea typeface="Inter" panose="020B0604020202020204" charset="0"/>
                <a:cs typeface="Segoe UI" panose="020B0502040204020203" pitchFamily="34" charset="0"/>
              </a:rPr>
              <a:t>" = "</a:t>
            </a:r>
            <a:r>
              <a:rPr lang="en-GB" sz="2000" dirty="0" err="1">
                <a:latin typeface="Barlow" panose="00000500000000000000" pitchFamily="2" charset="0"/>
                <a:ea typeface="Inter" panose="020B0604020202020204" charset="0"/>
                <a:cs typeface="Segoe UI" panose="020B0502040204020203" pitchFamily="34" charset="0"/>
              </a:rPr>
              <a:t>coditem</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Afirmativa</a:t>
            </a:r>
            <a:r>
              <a:rPr lang="en-GB" sz="2000" dirty="0">
                <a:latin typeface="Barlow" panose="00000500000000000000" pitchFamily="2" charset="0"/>
                <a:ea typeface="Inter" panose="020B0604020202020204" charset="0"/>
                <a:cs typeface="Segoe UI" panose="020B0502040204020203" pitchFamily="34" charset="0"/>
              </a:rPr>
              <a:t>" = "</a:t>
            </a:r>
            <a:r>
              <a:rPr lang="en-GB" sz="2000" dirty="0" err="1">
                <a:latin typeface="Barlow" panose="00000500000000000000" pitchFamily="2" charset="0"/>
                <a:ea typeface="Inter" panose="020B0604020202020204" charset="0"/>
                <a:cs typeface="Segoe UI" panose="020B0502040204020203" pitchFamily="34" charset="0"/>
              </a:rPr>
              <a:t>item_text_pt</a:t>
            </a:r>
            <a:r>
              <a:rPr lang="en-GB" sz="2000" dirty="0">
                <a:latin typeface="Barlow" panose="00000500000000000000" pitchFamily="2" charset="0"/>
                <a:ea typeface="Inter" panose="020B0604020202020204" charset="0"/>
                <a:cs typeface="Segoe UI" panose="020B0502040204020203" pitchFamily="34" charset="0"/>
              </a:rPr>
              <a:t>"  ) %&gt;%   </a:t>
            </a:r>
            <a:r>
              <a:rPr lang="en-GB" sz="2000" dirty="0" err="1">
                <a:latin typeface="Barlow" panose="00000500000000000000" pitchFamily="2" charset="0"/>
                <a:ea typeface="Inter" panose="020B0604020202020204" charset="0"/>
                <a:cs typeface="Segoe UI" panose="020B0502040204020203" pitchFamily="34" charset="0"/>
              </a:rPr>
              <a:t>dplyr</a:t>
            </a:r>
            <a:r>
              <a:rPr lang="en-GB" sz="2000" dirty="0">
                <a:latin typeface="Barlow" panose="00000500000000000000" pitchFamily="2" charset="0"/>
                <a:ea typeface="Inter" panose="020B0604020202020204" charset="0"/>
                <a:cs typeface="Segoe UI" panose="020B0502040204020203" pitchFamily="34" charset="0"/>
              </a:rPr>
              <a:t>::select(-'N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1', -'N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2',-'N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3',-'N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4',-'N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5')</a:t>
            </a:r>
          </a:p>
          <a:p>
            <a:pPr marL="0" indent="0">
              <a:buClr>
                <a:srgbClr val="003C78"/>
              </a:buClr>
              <a:buNone/>
            </a:pPr>
            <a:endParaRPr lang="en-GB" sz="2000" dirty="0">
              <a:latin typeface="Barlow" panose="00000500000000000000" pitchFamily="2" charset="0"/>
              <a:ea typeface="Inter" panose="020B0604020202020204" charset="0"/>
              <a:cs typeface="Segoe UI" panose="020B0502040204020203" pitchFamily="34" charset="0"/>
            </a:endParaRPr>
          </a:p>
          <a:p>
            <a:pPr marL="0" indent="0">
              <a:buClr>
                <a:srgbClr val="003C78"/>
              </a:buClr>
              <a:buNone/>
            </a:pPr>
            <a:r>
              <a:rPr lang="en-GB" sz="2000" dirty="0" err="1">
                <a:latin typeface="Barlow" panose="00000500000000000000" pitchFamily="2" charset="0"/>
                <a:ea typeface="Inter" panose="020B0604020202020204" charset="0"/>
                <a:cs typeface="Segoe UI" panose="020B0502040204020203" pitchFamily="34" charset="0"/>
              </a:rPr>
              <a:t>formattable</a:t>
            </a:r>
            <a:r>
              <a:rPr lang="en-GB" sz="2000" dirty="0">
                <a:latin typeface="Barlow" panose="00000500000000000000" pitchFamily="2" charset="0"/>
                <a:ea typeface="Inter" panose="020B0604020202020204" charset="0"/>
                <a:cs typeface="Segoe UI" panose="020B0502040204020203" pitchFamily="34" charset="0"/>
              </a:rPr>
              <a:t>(</a:t>
            </a:r>
            <a:r>
              <a:rPr lang="en-GB" sz="2000" dirty="0" err="1">
                <a:latin typeface="Barlow" panose="00000500000000000000" pitchFamily="2" charset="0"/>
                <a:ea typeface="Inter" panose="020B0604020202020204" charset="0"/>
                <a:cs typeface="Segoe UI" panose="020B0502040204020203" pitchFamily="34" charset="0"/>
              </a:rPr>
              <a:t>tabela_itens_mh</a:t>
            </a:r>
            <a:r>
              <a:rPr lang="en-GB" sz="2000" dirty="0">
                <a:latin typeface="Barlow" panose="00000500000000000000" pitchFamily="2" charset="0"/>
                <a:ea typeface="Inter" panose="020B0604020202020204" charset="0"/>
                <a:cs typeface="Segoe UI" panose="020B0502040204020203" pitchFamily="34" charset="0"/>
              </a:rPr>
              <a:t>, list(  '</a:t>
            </a:r>
            <a:r>
              <a:rPr lang="en-GB" sz="2000" dirty="0" err="1">
                <a:latin typeface="Barlow" panose="00000500000000000000" pitchFamily="2" charset="0"/>
                <a:ea typeface="Inter" panose="020B0604020202020204" charset="0"/>
                <a:cs typeface="Segoe UI" panose="020B0502040204020203" pitchFamily="34" charset="0"/>
              </a:rPr>
              <a:t>Porcentagem</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1' = </a:t>
            </a:r>
            <a:r>
              <a:rPr lang="en-GB" sz="2000" dirty="0" err="1">
                <a:latin typeface="Barlow" panose="00000500000000000000" pitchFamily="2" charset="0"/>
                <a:ea typeface="Inter" panose="020B0604020202020204" charset="0"/>
                <a:cs typeface="Segoe UI" panose="020B0502040204020203" pitchFamily="34" charset="0"/>
              </a:rPr>
              <a:t>color_tile</a:t>
            </a:r>
            <a:r>
              <a:rPr lang="en-GB" sz="2000" dirty="0">
                <a:latin typeface="Barlow" panose="00000500000000000000" pitchFamily="2" charset="0"/>
                <a:ea typeface="Inter" panose="020B0604020202020204" charset="0"/>
                <a:cs typeface="Segoe UI" panose="020B0502040204020203" pitchFamily="34" charset="0"/>
              </a:rPr>
              <a:t>("white", "pink"),  '</a:t>
            </a:r>
            <a:r>
              <a:rPr lang="en-GB" sz="2000" dirty="0" err="1">
                <a:latin typeface="Barlow" panose="00000500000000000000" pitchFamily="2" charset="0"/>
                <a:ea typeface="Inter" panose="020B0604020202020204" charset="0"/>
                <a:cs typeface="Segoe UI" panose="020B0502040204020203" pitchFamily="34" charset="0"/>
              </a:rPr>
              <a:t>Porcentagem</a:t>
            </a:r>
            <a:r>
              <a:rPr lang="en-GB" sz="2000" dirty="0">
                <a:latin typeface="Barlow" panose="00000500000000000000" pitchFamily="2" charset="0"/>
                <a:ea typeface="Inter" panose="020B0604020202020204" charset="0"/>
                <a:cs typeface="Segoe UI" panose="020B0502040204020203" pitchFamily="34" charset="0"/>
              </a:rPr>
              <a:t> </a:t>
            </a:r>
            <a:r>
              <a:rPr lang="en-GB" sz="2000" dirty="0" err="1">
                <a:latin typeface="Barlow" panose="00000500000000000000" pitchFamily="2" charset="0"/>
                <a:ea typeface="Inter" panose="020B0604020202020204" charset="0"/>
                <a:cs typeface="Segoe UI" panose="020B0502040204020203" pitchFamily="34" charset="0"/>
              </a:rPr>
              <a:t>categoria</a:t>
            </a:r>
            <a:r>
              <a:rPr lang="en-GB" sz="2000" dirty="0">
                <a:latin typeface="Barlow" panose="00000500000000000000" pitchFamily="2" charset="0"/>
                <a:ea typeface="Inter" panose="020B0604020202020204" charset="0"/>
                <a:cs typeface="Segoe UI" panose="020B0502040204020203" pitchFamily="34" charset="0"/>
              </a:rPr>
              <a:t> 5' = </a:t>
            </a:r>
            <a:r>
              <a:rPr lang="en-GB" sz="2000" dirty="0" err="1">
                <a:latin typeface="Barlow" panose="00000500000000000000" pitchFamily="2" charset="0"/>
                <a:ea typeface="Inter" panose="020B0604020202020204" charset="0"/>
                <a:cs typeface="Segoe UI" panose="020B0502040204020203" pitchFamily="34" charset="0"/>
              </a:rPr>
              <a:t>color_tile</a:t>
            </a:r>
            <a:r>
              <a:rPr lang="en-GB" sz="2000" dirty="0">
                <a:latin typeface="Barlow" panose="00000500000000000000" pitchFamily="2" charset="0"/>
                <a:ea typeface="Inter" panose="020B0604020202020204" charset="0"/>
                <a:cs typeface="Segoe UI" panose="020B0502040204020203" pitchFamily="34" charset="0"/>
              </a:rPr>
              <a:t>("white", "pink"))) %&gt;%  </a:t>
            </a:r>
            <a:r>
              <a:rPr lang="en-GB" sz="2000" dirty="0" err="1">
                <a:latin typeface="Barlow" panose="00000500000000000000" pitchFamily="2" charset="0"/>
                <a:ea typeface="Inter" panose="020B0604020202020204" charset="0"/>
                <a:cs typeface="Segoe UI" panose="020B0502040204020203" pitchFamily="34" charset="0"/>
              </a:rPr>
              <a:t>as.datatable</a:t>
            </a:r>
            <a:r>
              <a:rPr lang="en-GB" sz="2000" dirty="0">
                <a:latin typeface="Barlow" panose="00000500000000000000" pitchFamily="2" charset="0"/>
                <a:ea typeface="Inter" panose="020B0604020202020204" charset="0"/>
                <a:cs typeface="Segoe UI" panose="020B0502040204020203" pitchFamily="34" charset="0"/>
              </a:rPr>
              <a:t>()</a:t>
            </a: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954107"/>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Explorar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características</a:t>
            </a:r>
            <a:r>
              <a:rPr lang="en-GB" sz="2800" i="1">
                <a:latin typeface="Barlow" panose="00000500000000000000" pitchFamily="2" charset="0"/>
                <a:ea typeface="Inter" panose="020B0604020202020204" charset="0"/>
                <a:cs typeface="Segoe UI" panose="020B0502040204020203" pitchFamily="34" charset="0"/>
              </a:rPr>
              <a:t> da </a:t>
            </a:r>
            <a:r>
              <a:rPr lang="en-GB" sz="2800" i="1" err="1">
                <a:latin typeface="Barlow" panose="00000500000000000000" pitchFamily="2" charset="0"/>
                <a:ea typeface="Inter" panose="020B0604020202020204" charset="0"/>
                <a:cs typeface="Segoe UI" panose="020B0502040204020203" pitchFamily="34" charset="0"/>
              </a:rPr>
              <a:t>amostra</a:t>
            </a:r>
            <a:r>
              <a:rPr lang="en-GB" sz="2800" i="1">
                <a:latin typeface="Barlow" panose="00000500000000000000" pitchFamily="2" charset="0"/>
                <a:ea typeface="Inter" panose="020B0604020202020204" charset="0"/>
                <a:cs typeface="Segoe UI" panose="020B0502040204020203" pitchFamily="34" charset="0"/>
              </a:rPr>
              <a:t> , a </a:t>
            </a:r>
            <a:r>
              <a:rPr lang="en-GB" sz="2800" i="1" err="1">
                <a:latin typeface="Barlow" panose="00000500000000000000" pitchFamily="2" charset="0"/>
                <a:ea typeface="Inter" panose="020B0604020202020204" charset="0"/>
                <a:cs typeface="Segoe UI" panose="020B0502040204020203" pitchFamily="34" charset="0"/>
              </a:rPr>
              <a:t>distribuição</a:t>
            </a:r>
            <a:r>
              <a:rPr lang="en-GB" sz="2800" i="1">
                <a:latin typeface="Barlow" panose="00000500000000000000" pitchFamily="2" charset="0"/>
                <a:ea typeface="Inter" panose="020B0604020202020204" charset="0"/>
                <a:cs typeface="Segoe UI" panose="020B0502040204020203" pitchFamily="34" charset="0"/>
              </a:rPr>
              <a:t> das </a:t>
            </a:r>
            <a:r>
              <a:rPr lang="en-GB" sz="2800" i="1" err="1">
                <a:latin typeface="Barlow" panose="00000500000000000000" pitchFamily="2" charset="0"/>
                <a:ea typeface="Inter" panose="020B0604020202020204" charset="0"/>
                <a:cs typeface="Segoe UI" panose="020B0502040204020203" pitchFamily="34" charset="0"/>
              </a:rPr>
              <a:t>respostas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questionários</a:t>
            </a:r>
            <a:r>
              <a:rPr lang="en-GB" sz="2800" i="1">
                <a:latin typeface="Barlow" panose="00000500000000000000" pitchFamily="2" charset="0"/>
                <a:ea typeface="Inter" panose="020B0604020202020204" charset="0"/>
                <a:cs typeface="Segoe UI" panose="020B0502040204020203" pitchFamily="34" charset="0"/>
              </a:rPr>
              <a:t> de </a:t>
            </a:r>
            <a:r>
              <a:rPr lang="en-GB" sz="2800" i="1" err="1">
                <a:latin typeface="Barlow" panose="00000500000000000000" pitchFamily="2" charset="0"/>
                <a:ea typeface="Inter" panose="020B0604020202020204" charset="0"/>
                <a:cs typeface="Segoe UI" panose="020B0502040204020203" pitchFamily="34" charset="0"/>
              </a:rPr>
              <a:t>autorrelato</a:t>
            </a:r>
            <a:r>
              <a:rPr lang="en-GB" sz="2800" i="1">
                <a:latin typeface="Barlow" panose="00000500000000000000" pitchFamily="2" charset="0"/>
                <a:ea typeface="Inter" panose="020B0604020202020204" charset="0"/>
                <a:cs typeface="Segoe UI" panose="020B0502040204020203" pitchFamily="34" charset="0"/>
              </a:rPr>
              <a:t> e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os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estudantes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estão</a:t>
            </a:r>
            <a:r>
              <a:rPr lang="en-GB" sz="2800" i="1">
                <a:latin typeface="Barlow" panose="00000500000000000000" pitchFamily="2" charset="0"/>
                <a:ea typeface="Inter" panose="020B0604020202020204" charset="0"/>
                <a:cs typeface="Segoe UI" panose="020B0502040204020203" pitchFamily="34" charset="0"/>
              </a:rPr>
              <a:t> se </a:t>
            </a:r>
            <a:r>
              <a:rPr lang="en-GB" sz="2800" i="1" err="1">
                <a:latin typeface="Barlow" panose="00000500000000000000" pitchFamily="2" charset="0"/>
                <a:ea typeface="Inter" panose="020B0604020202020204" charset="0"/>
                <a:cs typeface="Segoe UI" panose="020B0502040204020203" pitchFamily="34" charset="0"/>
              </a:rPr>
              <a:t>sentindo</a:t>
            </a:r>
            <a:endParaRPr lang="pt-BR" sz="2800" i="1">
              <a:latin typeface="Barlow" panose="00000500000000000000" pitchFamily="2" charset="0"/>
              <a:ea typeface="Inter" panose="020B0604020202020204" charset="0"/>
              <a:cs typeface="Segoe UI" panose="020B0502040204020203" pitchFamily="34" charset="0"/>
            </a:endParaRPr>
          </a:p>
        </p:txBody>
      </p:sp>
      <p:sp>
        <p:nvSpPr>
          <p:cNvPr id="10" name="CaixaDeTexto 9">
            <a:extLst>
              <a:ext uri="{FF2B5EF4-FFF2-40B4-BE49-F238E27FC236}">
                <a16:creationId xmlns:a16="http://schemas.microsoft.com/office/drawing/2014/main" id="{026123E4-6E0F-891F-D4F1-713483E2570E}"/>
              </a:ext>
            </a:extLst>
          </p:cNvPr>
          <p:cNvSpPr txBox="1"/>
          <p:nvPr/>
        </p:nvSpPr>
        <p:spPr>
          <a:xfrm>
            <a:off x="14578642" y="9386117"/>
            <a:ext cx="3019245" cy="369332"/>
          </a:xfrm>
          <a:prstGeom prst="rect">
            <a:avLst/>
          </a:prstGeom>
          <a:noFill/>
        </p:spPr>
        <p:txBody>
          <a:bodyPr wrap="square">
            <a:spAutoFit/>
          </a:bodyPr>
          <a:lstStyle/>
          <a:p>
            <a:r>
              <a:rPr lang="en-GB">
                <a:latin typeface="Barlow" panose="00000500000000000000" pitchFamily="2" charset="0"/>
                <a:ea typeface="Inter" panose="020B0604020202020204" charset="0"/>
                <a:cs typeface="Segoe UI" panose="020B0502040204020203" pitchFamily="34" charset="0"/>
              </a:rPr>
              <a:t>Fonte: Allison Horst</a:t>
            </a:r>
            <a:endParaRPr lang="pt-BR">
              <a:latin typeface="Barlow" panose="00000500000000000000" pitchFamily="2" charset="0"/>
            </a:endParaRPr>
          </a:p>
        </p:txBody>
      </p:sp>
    </p:spTree>
    <p:extLst>
      <p:ext uri="{BB962C8B-B14F-4D97-AF65-F5344CB8AC3E}">
        <p14:creationId xmlns:p14="http://schemas.microsoft.com/office/powerpoint/2010/main" val="4238580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descritivas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descritivas</a:t>
            </a:r>
            <a:endParaRPr lang="en-US" sz="2000" spc="600">
              <a:solidFill>
                <a:srgbClr val="000000"/>
              </a:solidFill>
              <a:latin typeface="Inter"/>
            </a:endParaRPr>
          </a:p>
        </p:txBody>
      </p:sp>
      <p:pic>
        <p:nvPicPr>
          <p:cNvPr id="4" name="Imagem 3"/>
          <p:cNvPicPr>
            <a:picLocks noChangeAspect="1"/>
          </p:cNvPicPr>
          <p:nvPr/>
        </p:nvPicPr>
        <p:blipFill>
          <a:blip r:embed="rId2"/>
          <a:stretch>
            <a:fillRect/>
          </a:stretch>
        </p:blipFill>
        <p:spPr>
          <a:xfrm>
            <a:off x="1028700" y="2316897"/>
            <a:ext cx="16573500" cy="7541448"/>
          </a:xfrm>
          <a:prstGeom prst="rect">
            <a:avLst/>
          </a:prstGeom>
        </p:spPr>
      </p:pic>
    </p:spTree>
    <p:extLst>
      <p:ext uri="{BB962C8B-B14F-4D97-AF65-F5344CB8AC3E}">
        <p14:creationId xmlns:p14="http://schemas.microsoft.com/office/powerpoint/2010/main" val="373343876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571748" y="4000497"/>
            <a:ext cx="14192250" cy="1846659"/>
          </a:xfrm>
          <a:prstGeom prst="rect">
            <a:avLst/>
          </a:prstGeom>
        </p:spPr>
        <p:txBody>
          <a:bodyPr wrap="square" lIns="0" tIns="0" rIns="0" bIns="0" rtlCol="0" anchor="t">
            <a:spAutoFit/>
          </a:bodyPr>
          <a:lstStyle/>
          <a:p>
            <a:r>
              <a:rPr lang="en-US" sz="8000" dirty="0" err="1">
                <a:solidFill>
                  <a:srgbClr val="000000"/>
                </a:solidFill>
                <a:latin typeface="Inter"/>
              </a:rPr>
              <a:t>Manipulação</a:t>
            </a:r>
            <a:r>
              <a:rPr lang="en-US" sz="8000" dirty="0">
                <a:solidFill>
                  <a:srgbClr val="000000"/>
                </a:solidFill>
                <a:latin typeface="Inter"/>
              </a:rPr>
              <a:t> de dados </a:t>
            </a:r>
            <a:r>
              <a:rPr lang="en-US" sz="8000" dirty="0" err="1">
                <a:solidFill>
                  <a:srgbClr val="000000"/>
                </a:solidFill>
                <a:latin typeface="Inter"/>
              </a:rPr>
              <a:t>em</a:t>
            </a:r>
            <a:r>
              <a:rPr lang="en-US" sz="8000" dirty="0">
                <a:solidFill>
                  <a:srgbClr val="000000"/>
                </a:solidFill>
                <a:latin typeface="Inter"/>
              </a:rPr>
              <a:t> R</a:t>
            </a:r>
          </a:p>
          <a:p>
            <a:r>
              <a:rPr lang="en-US" sz="4000" dirty="0" err="1">
                <a:solidFill>
                  <a:srgbClr val="000000"/>
                </a:solidFill>
                <a:latin typeface="Inter"/>
              </a:rPr>
              <a:t>Análise</a:t>
            </a:r>
            <a:r>
              <a:rPr lang="en-US" sz="4000" dirty="0">
                <a:solidFill>
                  <a:srgbClr val="000000"/>
                </a:solidFill>
                <a:latin typeface="Inter"/>
              </a:rPr>
              <a:t> de dados </a:t>
            </a:r>
            <a:r>
              <a:rPr lang="en-US" sz="4000" dirty="0" err="1" smtClean="0">
                <a:solidFill>
                  <a:srgbClr val="000000"/>
                </a:solidFill>
                <a:latin typeface="Inter"/>
              </a:rPr>
              <a:t>diagnósticas</a:t>
            </a:r>
            <a:endParaRPr lang="en-US" sz="4000" dirty="0">
              <a:solidFill>
                <a:srgbClr val="000000"/>
              </a:solidFill>
              <a:latin typeface="Inter"/>
            </a:endParaRPr>
          </a:p>
        </p:txBody>
      </p:sp>
    </p:spTree>
    <p:extLst>
      <p:ext uri="{BB962C8B-B14F-4D97-AF65-F5344CB8AC3E}">
        <p14:creationId xmlns:p14="http://schemas.microsoft.com/office/powerpoint/2010/main" val="21363321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diagnósticas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46470" y="3652259"/>
            <a:ext cx="16649700" cy="5384368"/>
          </a:xfrm>
          <a:prstGeom prst="rect">
            <a:avLst/>
          </a:prstGeom>
        </p:spPr>
        <p:txBody>
          <a:bodyPr lIns="91440" tIns="45720" rIns="91440" bIns="4572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950" indent="-742950">
              <a:buClr>
                <a:srgbClr val="AD6237"/>
              </a:buClr>
              <a:buFont typeface="+mj-lt"/>
              <a:buAutoNum type="arabicPeriod"/>
            </a:pPr>
            <a:r>
              <a:rPr lang="pt-BR" sz="3600" dirty="0">
                <a:latin typeface="Inter"/>
                <a:ea typeface="Inter"/>
              </a:rPr>
              <a:t>Como as competências </a:t>
            </a:r>
            <a:r>
              <a:rPr lang="pt-BR" sz="3600" dirty="0" err="1">
                <a:latin typeface="Inter"/>
                <a:ea typeface="Inter"/>
              </a:rPr>
              <a:t>socioemocionais</a:t>
            </a:r>
            <a:r>
              <a:rPr lang="pt-BR" sz="3600" dirty="0">
                <a:latin typeface="Inter"/>
                <a:ea typeface="Inter"/>
              </a:rPr>
              <a:t> se relacionam com a saúde mental?</a:t>
            </a:r>
          </a:p>
          <a:p>
            <a:pPr marL="914400" lvl="1" indent="-514350">
              <a:buClr>
                <a:srgbClr val="AD6237"/>
              </a:buClr>
              <a:buFont typeface="+mj-lt"/>
              <a:buAutoNum type="arabicPeriod"/>
            </a:pPr>
            <a:r>
              <a:rPr lang="en-GB" sz="3200" b="1" dirty="0" err="1">
                <a:latin typeface="Inter"/>
                <a:ea typeface="Inter"/>
                <a:cs typeface="Segoe UI"/>
              </a:rPr>
              <a:t>Rodar</a:t>
            </a:r>
            <a:r>
              <a:rPr lang="en-GB" sz="3200" b="1" dirty="0">
                <a:latin typeface="Inter"/>
                <a:ea typeface="Inter"/>
                <a:cs typeface="Segoe UI"/>
              </a:rPr>
              <a:t> </a:t>
            </a:r>
            <a:r>
              <a:rPr lang="en-GB" sz="3200" b="1" dirty="0" err="1">
                <a:latin typeface="Inter"/>
                <a:ea typeface="Inter"/>
                <a:cs typeface="Segoe UI"/>
              </a:rPr>
              <a:t>correlações</a:t>
            </a:r>
            <a:r>
              <a:rPr lang="en-GB" sz="3200" b="1" dirty="0">
                <a:latin typeface="Inter"/>
                <a:ea typeface="Inter"/>
                <a:cs typeface="Segoe UI"/>
              </a:rPr>
              <a:t> entre </a:t>
            </a:r>
            <a:r>
              <a:rPr lang="en-GB" sz="3200" b="1" dirty="0" err="1">
                <a:latin typeface="Inter"/>
                <a:ea typeface="Inter"/>
                <a:cs typeface="Segoe UI"/>
              </a:rPr>
              <a:t>competências</a:t>
            </a:r>
            <a:r>
              <a:rPr lang="en-GB" sz="3200" b="1" dirty="0">
                <a:latin typeface="Inter"/>
                <a:ea typeface="Inter"/>
                <a:cs typeface="Segoe UI"/>
              </a:rPr>
              <a:t> </a:t>
            </a:r>
            <a:r>
              <a:rPr lang="en-GB" sz="3200" b="1" dirty="0" err="1">
                <a:latin typeface="Inter"/>
                <a:ea typeface="Inter"/>
                <a:cs typeface="Segoe UI"/>
              </a:rPr>
              <a:t>socioemocionais</a:t>
            </a:r>
            <a:r>
              <a:rPr lang="en-GB" sz="3200" b="1" dirty="0">
                <a:latin typeface="Inter"/>
                <a:ea typeface="Inter"/>
                <a:cs typeface="Segoe UI"/>
              </a:rPr>
              <a:t> e </a:t>
            </a:r>
            <a:r>
              <a:rPr lang="en-GB" sz="3200" b="1" dirty="0" err="1">
                <a:latin typeface="Inter"/>
                <a:ea typeface="Inter"/>
                <a:cs typeface="Segoe UI"/>
              </a:rPr>
              <a:t>saúde</a:t>
            </a:r>
            <a:r>
              <a:rPr lang="en-GB" sz="3200" b="1" dirty="0">
                <a:latin typeface="Inter"/>
                <a:ea typeface="Inter"/>
                <a:cs typeface="Segoe UI"/>
              </a:rPr>
              <a:t> mental</a:t>
            </a:r>
          </a:p>
          <a:p>
            <a:pPr marL="914400" lvl="1" indent="-514350">
              <a:buClr>
                <a:srgbClr val="AD6237"/>
              </a:buClr>
              <a:buFont typeface="+mj-lt"/>
              <a:buAutoNum type="arabicPeriod"/>
            </a:pPr>
            <a:r>
              <a:rPr lang="en-GB" sz="3200" b="1" dirty="0" err="1">
                <a:latin typeface="Inter"/>
                <a:ea typeface="Inter"/>
                <a:cs typeface="Segoe UI"/>
              </a:rPr>
              <a:t>Rodar</a:t>
            </a:r>
            <a:r>
              <a:rPr lang="en-GB" sz="3200" b="1" dirty="0">
                <a:latin typeface="Inter"/>
                <a:ea typeface="Inter"/>
                <a:cs typeface="Segoe UI"/>
              </a:rPr>
              <a:t> </a:t>
            </a:r>
            <a:r>
              <a:rPr lang="en-GB" sz="3200" b="1" dirty="0" err="1">
                <a:latin typeface="Inter"/>
                <a:ea typeface="Inter"/>
                <a:cs typeface="Segoe UI"/>
              </a:rPr>
              <a:t>uma</a:t>
            </a:r>
            <a:r>
              <a:rPr lang="en-GB" sz="3200" b="1" dirty="0">
                <a:latin typeface="Inter"/>
                <a:ea typeface="Inter"/>
                <a:cs typeface="Segoe UI"/>
              </a:rPr>
              <a:t> </a:t>
            </a:r>
            <a:r>
              <a:rPr lang="en-GB" sz="3200" b="1" dirty="0" err="1">
                <a:latin typeface="Inter"/>
                <a:ea typeface="Inter"/>
                <a:cs typeface="Segoe UI"/>
              </a:rPr>
              <a:t>regressão</a:t>
            </a:r>
            <a:r>
              <a:rPr lang="en-GB" sz="3200" b="1" dirty="0">
                <a:latin typeface="Inter"/>
                <a:ea typeface="Inter"/>
                <a:cs typeface="Segoe UI"/>
              </a:rPr>
              <a:t> linear </a:t>
            </a:r>
            <a:r>
              <a:rPr lang="en-GB" sz="3200" b="1" dirty="0" err="1">
                <a:latin typeface="Inter"/>
                <a:ea typeface="Inter"/>
                <a:cs typeface="Segoe UI"/>
              </a:rPr>
              <a:t>múltipla</a:t>
            </a:r>
            <a:r>
              <a:rPr lang="en-GB" sz="3200" b="1" dirty="0">
                <a:latin typeface="Inter"/>
                <a:ea typeface="Inter"/>
                <a:cs typeface="Segoe UI"/>
              </a:rPr>
              <a:t> com a </a:t>
            </a:r>
            <a:r>
              <a:rPr lang="en-GB" sz="3200" b="1" dirty="0" err="1">
                <a:latin typeface="Inter"/>
                <a:ea typeface="Inter"/>
                <a:cs typeface="Segoe UI"/>
              </a:rPr>
              <a:t>saúde</a:t>
            </a:r>
            <a:r>
              <a:rPr lang="en-GB" sz="3200" b="1" dirty="0">
                <a:latin typeface="Inter"/>
                <a:ea typeface="Inter"/>
                <a:cs typeface="Segoe UI"/>
              </a:rPr>
              <a:t> mental </a:t>
            </a:r>
            <a:r>
              <a:rPr lang="en-GB" sz="3200" b="1" dirty="0" err="1">
                <a:latin typeface="Inter"/>
                <a:ea typeface="Inter"/>
                <a:cs typeface="Segoe UI"/>
              </a:rPr>
              <a:t>como</a:t>
            </a:r>
            <a:r>
              <a:rPr lang="en-GB" sz="3200" b="1" dirty="0">
                <a:latin typeface="Inter"/>
                <a:ea typeface="Inter"/>
                <a:cs typeface="Segoe UI"/>
              </a:rPr>
              <a:t> </a:t>
            </a:r>
            <a:r>
              <a:rPr lang="en-GB" sz="3200" b="1" dirty="0" err="1">
                <a:latin typeface="Inter"/>
                <a:ea typeface="Inter"/>
                <a:cs typeface="Segoe UI"/>
              </a:rPr>
              <a:t>variável</a:t>
            </a:r>
            <a:r>
              <a:rPr lang="en-GB" sz="3200" b="1" dirty="0">
                <a:latin typeface="Inter"/>
                <a:ea typeface="Inter"/>
                <a:cs typeface="Segoe UI"/>
              </a:rPr>
              <a:t> </a:t>
            </a:r>
            <a:r>
              <a:rPr lang="en-GB" sz="3200" b="1" dirty="0" err="1">
                <a:latin typeface="Inter"/>
                <a:ea typeface="Inter"/>
                <a:cs typeface="Segoe UI"/>
              </a:rPr>
              <a:t>predita</a:t>
            </a:r>
            <a:r>
              <a:rPr lang="en-GB" sz="3200" b="1" dirty="0">
                <a:latin typeface="Inter"/>
                <a:ea typeface="Inter"/>
                <a:cs typeface="Segoe UI"/>
              </a:rPr>
              <a:t> (Y) e um </a:t>
            </a:r>
            <a:r>
              <a:rPr lang="en-GB" sz="3200" b="1" dirty="0" err="1">
                <a:latin typeface="Inter"/>
                <a:ea typeface="Inter"/>
                <a:cs typeface="Segoe UI"/>
              </a:rPr>
              <a:t>conjunto</a:t>
            </a:r>
            <a:r>
              <a:rPr lang="en-GB" sz="3200" b="1" dirty="0">
                <a:latin typeface="Inter"/>
                <a:ea typeface="Inter"/>
                <a:cs typeface="Segoe UI"/>
              </a:rPr>
              <a:t> de </a:t>
            </a:r>
            <a:r>
              <a:rPr lang="en-GB" sz="3200" b="1" dirty="0" err="1">
                <a:latin typeface="Inter"/>
                <a:ea typeface="Inter"/>
                <a:cs typeface="Segoe UI"/>
              </a:rPr>
              <a:t>competências</a:t>
            </a:r>
            <a:r>
              <a:rPr lang="en-GB" sz="3200" b="1" dirty="0">
                <a:latin typeface="Inter"/>
                <a:ea typeface="Inter"/>
                <a:cs typeface="Segoe UI"/>
              </a:rPr>
              <a:t> </a:t>
            </a:r>
            <a:r>
              <a:rPr lang="en-GB" sz="3200" b="1" dirty="0" err="1">
                <a:latin typeface="Inter"/>
                <a:ea typeface="Inter"/>
                <a:cs typeface="Segoe UI"/>
              </a:rPr>
              <a:t>socioemocionais</a:t>
            </a:r>
            <a:r>
              <a:rPr lang="en-GB" sz="3200" b="1" dirty="0">
                <a:latin typeface="Inter"/>
                <a:ea typeface="Inter"/>
                <a:cs typeface="Segoe UI"/>
              </a:rPr>
              <a:t> </a:t>
            </a:r>
            <a:r>
              <a:rPr lang="en-GB" sz="3200" b="1" dirty="0" err="1">
                <a:latin typeface="Inter"/>
                <a:ea typeface="Inter"/>
                <a:cs typeface="Segoe UI"/>
              </a:rPr>
              <a:t>como</a:t>
            </a:r>
            <a:r>
              <a:rPr lang="en-GB" sz="3200" b="1" dirty="0">
                <a:latin typeface="Inter"/>
                <a:ea typeface="Inter"/>
                <a:cs typeface="Segoe UI"/>
              </a:rPr>
              <a:t> </a:t>
            </a:r>
            <a:r>
              <a:rPr lang="en-GB" sz="3200" b="1" dirty="0" err="1">
                <a:latin typeface="Inter"/>
                <a:ea typeface="Inter"/>
                <a:cs typeface="Segoe UI"/>
              </a:rPr>
              <a:t>preditoras</a:t>
            </a:r>
            <a:r>
              <a:rPr lang="en-GB" sz="3200" b="1" dirty="0">
                <a:latin typeface="Inter"/>
                <a:ea typeface="Inter"/>
                <a:cs typeface="Segoe UI"/>
              </a:rPr>
              <a:t> (X)</a:t>
            </a:r>
          </a:p>
          <a:p>
            <a:pPr marL="1314450" lvl="2" indent="-514350">
              <a:buClr>
                <a:srgbClr val="AD6237"/>
              </a:buClr>
              <a:buFont typeface="+mj-lt"/>
              <a:buAutoNum type="arabicPeriod"/>
            </a:pPr>
            <a:r>
              <a:rPr lang="en-GB" sz="2800" b="1" dirty="0" err="1">
                <a:latin typeface="Inter" panose="020B0604020202020204" charset="0"/>
                <a:ea typeface="Inter" panose="020B0604020202020204" charset="0"/>
                <a:cs typeface="Segoe UI" panose="020B0502040204020203" pitchFamily="34" charset="0"/>
              </a:rPr>
              <a:t>Interpretar</a:t>
            </a:r>
            <a:r>
              <a:rPr lang="en-GB" sz="2800" b="1" dirty="0">
                <a:latin typeface="Inter" panose="020B0604020202020204" charset="0"/>
                <a:ea typeface="Inter" panose="020B0604020202020204" charset="0"/>
                <a:cs typeface="Segoe UI" panose="020B0502040204020203" pitchFamily="34" charset="0"/>
              </a:rPr>
              <a:t> </a:t>
            </a:r>
            <a:r>
              <a:rPr lang="en-GB" sz="2800" b="1" dirty="0" err="1">
                <a:latin typeface="Inter" panose="020B0604020202020204" charset="0"/>
                <a:ea typeface="Inter" panose="020B0604020202020204" charset="0"/>
                <a:cs typeface="Segoe UI" panose="020B0502040204020203" pitchFamily="34" charset="0"/>
              </a:rPr>
              <a:t>os</a:t>
            </a:r>
            <a:r>
              <a:rPr lang="en-GB" sz="2800" b="1" dirty="0">
                <a:latin typeface="Inter" panose="020B0604020202020204" charset="0"/>
                <a:ea typeface="Inter" panose="020B0604020202020204" charset="0"/>
                <a:cs typeface="Segoe UI" panose="020B0502040204020203" pitchFamily="34" charset="0"/>
              </a:rPr>
              <a:t> </a:t>
            </a:r>
            <a:r>
              <a:rPr lang="en-GB" sz="2800" b="1" dirty="0" err="1">
                <a:latin typeface="Inter" panose="020B0604020202020204" charset="0"/>
                <a:ea typeface="Inter" panose="020B0604020202020204" charset="0"/>
                <a:cs typeface="Segoe UI" panose="020B0502040204020203" pitchFamily="34" charset="0"/>
              </a:rPr>
              <a:t>resultados</a:t>
            </a:r>
            <a:r>
              <a:rPr lang="en-GB" sz="2800" b="1" dirty="0">
                <a:latin typeface="Inter" panose="020B0604020202020204" charset="0"/>
                <a:ea typeface="Inter" panose="020B0604020202020204" charset="0"/>
                <a:cs typeface="Segoe UI" panose="020B0502040204020203" pitchFamily="34" charset="0"/>
              </a:rPr>
              <a:t> da </a:t>
            </a:r>
            <a:r>
              <a:rPr lang="en-GB" sz="2800" b="1" dirty="0" err="1">
                <a:latin typeface="Inter" panose="020B0604020202020204" charset="0"/>
                <a:ea typeface="Inter" panose="020B0604020202020204" charset="0"/>
                <a:cs typeface="Segoe UI" panose="020B0502040204020203" pitchFamily="34" charset="0"/>
              </a:rPr>
              <a:t>regressão</a:t>
            </a:r>
            <a:r>
              <a:rPr lang="en-GB" sz="2800" b="1" dirty="0">
                <a:latin typeface="Inter" panose="020B0604020202020204" charset="0"/>
                <a:ea typeface="Inter" panose="020B0604020202020204" charset="0"/>
                <a:cs typeface="Segoe UI" panose="020B0502040204020203" pitchFamily="34" charset="0"/>
              </a:rPr>
              <a:t> </a:t>
            </a:r>
            <a:r>
              <a:rPr lang="en-GB" sz="2800" b="1" dirty="0" err="1">
                <a:latin typeface="Inter" panose="020B0604020202020204" charset="0"/>
                <a:ea typeface="Inter" panose="020B0604020202020204" charset="0"/>
                <a:cs typeface="Segoe UI" panose="020B0502040204020203" pitchFamily="34" charset="0"/>
              </a:rPr>
              <a:t>considerando</a:t>
            </a:r>
            <a:r>
              <a:rPr lang="en-GB" sz="2800" b="1" dirty="0">
                <a:latin typeface="Inter" panose="020B0604020202020204" charset="0"/>
                <a:ea typeface="Inter" panose="020B0604020202020204" charset="0"/>
                <a:cs typeface="Segoe UI" panose="020B0502040204020203" pitchFamily="34" charset="0"/>
              </a:rPr>
              <a:t> o R2 </a:t>
            </a:r>
            <a:r>
              <a:rPr lang="en-GB" sz="2800" b="1" dirty="0" err="1">
                <a:latin typeface="Inter" panose="020B0604020202020204" charset="0"/>
                <a:ea typeface="Inter" panose="020B0604020202020204" charset="0"/>
                <a:cs typeface="Segoe UI" panose="020B0502040204020203" pitchFamily="34" charset="0"/>
              </a:rPr>
              <a:t>ajustado</a:t>
            </a:r>
            <a:r>
              <a:rPr lang="en-GB" sz="2800" b="1" dirty="0">
                <a:latin typeface="Inter" panose="020B0604020202020204" charset="0"/>
                <a:ea typeface="Inter" panose="020B0604020202020204" charset="0"/>
                <a:cs typeface="Segoe UI" panose="020B0502040204020203" pitchFamily="34" charset="0"/>
              </a:rPr>
              <a:t> </a:t>
            </a:r>
            <a:r>
              <a:rPr lang="en-GB" sz="2800" dirty="0">
                <a:latin typeface="Inter" panose="020B0604020202020204" charset="0"/>
                <a:ea typeface="Inter" panose="020B0604020202020204" charset="0"/>
                <a:cs typeface="Segoe UI" panose="020B0502040204020203" pitchFamily="34" charset="0"/>
              </a:rPr>
              <a:t>e F statistic</a:t>
            </a:r>
          </a:p>
          <a:p>
            <a:pPr marL="1314450" lvl="2" indent="-514350">
              <a:buClr>
                <a:srgbClr val="AD6237"/>
              </a:buClr>
              <a:buFont typeface="+mj-lt"/>
              <a:buAutoNum type="arabicPeriod"/>
            </a:pPr>
            <a:r>
              <a:rPr lang="en-GB" sz="2800" dirty="0" err="1">
                <a:latin typeface="Inter"/>
                <a:ea typeface="Inter"/>
                <a:cs typeface="Segoe UI"/>
              </a:rPr>
              <a:t>Visualizar</a:t>
            </a:r>
            <a:r>
              <a:rPr lang="en-GB" sz="2800" dirty="0">
                <a:latin typeface="Inter"/>
                <a:ea typeface="Inter"/>
                <a:cs typeface="Segoe UI"/>
              </a:rPr>
              <a:t> </a:t>
            </a:r>
            <a:r>
              <a:rPr lang="en-GB" sz="2800" dirty="0" err="1">
                <a:latin typeface="Inter"/>
                <a:ea typeface="Inter"/>
                <a:cs typeface="Segoe UI"/>
              </a:rPr>
              <a:t>distribuição</a:t>
            </a:r>
            <a:r>
              <a:rPr lang="en-GB" sz="2800" dirty="0">
                <a:latin typeface="Inter"/>
                <a:ea typeface="Inter"/>
                <a:cs typeface="Segoe UI"/>
              </a:rPr>
              <a:t> dos dados de X e Y’s com </a:t>
            </a:r>
            <a:r>
              <a:rPr lang="en-GB" sz="2800" dirty="0" err="1">
                <a:latin typeface="Inter"/>
                <a:ea typeface="Inter"/>
                <a:cs typeface="Segoe UI"/>
              </a:rPr>
              <a:t>adição</a:t>
            </a:r>
            <a:r>
              <a:rPr lang="en-GB" sz="2800" dirty="0">
                <a:latin typeface="Inter"/>
                <a:ea typeface="Inter"/>
                <a:cs typeface="Segoe UI"/>
              </a:rPr>
              <a:t> da </a:t>
            </a:r>
            <a:r>
              <a:rPr lang="en-GB" sz="2800" dirty="0" err="1">
                <a:latin typeface="Inter"/>
                <a:ea typeface="Inter"/>
                <a:cs typeface="Segoe UI"/>
              </a:rPr>
              <a:t>linha</a:t>
            </a:r>
            <a:r>
              <a:rPr lang="en-GB" sz="2800" dirty="0">
                <a:latin typeface="Inter"/>
                <a:ea typeface="Inter"/>
                <a:cs typeface="Segoe UI"/>
              </a:rPr>
              <a:t> de </a:t>
            </a:r>
            <a:r>
              <a:rPr lang="en-GB" sz="2800" dirty="0" err="1">
                <a:latin typeface="Inter"/>
                <a:ea typeface="Inter"/>
                <a:cs typeface="Segoe UI"/>
              </a:rPr>
              <a:t>regressão</a:t>
            </a:r>
            <a:r>
              <a:rPr lang="en-GB" sz="2800" dirty="0">
                <a:latin typeface="Inter"/>
                <a:ea typeface="Inter"/>
                <a:cs typeface="Segoe UI"/>
              </a:rPr>
              <a:t> </a:t>
            </a:r>
            <a:r>
              <a:rPr lang="en-GB" sz="2800" dirty="0" err="1">
                <a:latin typeface="Inter"/>
                <a:ea typeface="Inter"/>
                <a:cs typeface="Segoe UI"/>
              </a:rPr>
              <a:t>em</a:t>
            </a:r>
            <a:r>
              <a:rPr lang="en-GB" sz="2800" dirty="0">
                <a:latin typeface="Inter"/>
                <a:ea typeface="Inter"/>
                <a:cs typeface="Segoe UI"/>
              </a:rPr>
              <a:t> um </a:t>
            </a:r>
            <a:r>
              <a:rPr lang="en-GB" sz="2800" dirty="0" err="1">
                <a:latin typeface="Inter"/>
                <a:ea typeface="Inter"/>
                <a:cs typeface="Segoe UI"/>
              </a:rPr>
              <a:t>gráfico</a:t>
            </a:r>
            <a:r>
              <a:rPr lang="en-GB" sz="2800" dirty="0">
                <a:latin typeface="Inter"/>
                <a:ea typeface="Inter"/>
                <a:cs typeface="Segoe UI"/>
              </a:rPr>
              <a:t> de </a:t>
            </a:r>
            <a:r>
              <a:rPr lang="en-GB" sz="2800" dirty="0" err="1">
                <a:latin typeface="Inter"/>
                <a:ea typeface="Inter"/>
                <a:cs typeface="Segoe UI"/>
              </a:rPr>
              <a:t>dispersão</a:t>
            </a:r>
            <a:endParaRPr lang="en-GB" sz="2800" dirty="0">
              <a:latin typeface="Inter"/>
              <a:ea typeface="Inter"/>
              <a:cs typeface="Segoe UI"/>
            </a:endParaRPr>
          </a:p>
          <a:p>
            <a:pPr marL="1314450" lvl="2" indent="-514350">
              <a:buClr>
                <a:srgbClr val="AD6237"/>
              </a:buClr>
              <a:buFont typeface="+mj-lt"/>
              <a:buAutoNum type="arabicPeriod"/>
            </a:pPr>
            <a:r>
              <a:rPr lang="en-GB" sz="2800" dirty="0" err="1">
                <a:latin typeface="Inter"/>
                <a:ea typeface="Inter"/>
                <a:cs typeface="Segoe UI"/>
              </a:rPr>
              <a:t>Adicionar</a:t>
            </a:r>
            <a:r>
              <a:rPr lang="en-GB" sz="2800" dirty="0">
                <a:latin typeface="Inter"/>
                <a:ea typeface="Inter"/>
                <a:cs typeface="Segoe UI"/>
              </a:rPr>
              <a:t> </a:t>
            </a:r>
            <a:r>
              <a:rPr lang="en-GB" sz="2800" dirty="0" err="1">
                <a:latin typeface="Inter"/>
                <a:ea typeface="Inter"/>
                <a:cs typeface="Segoe UI"/>
              </a:rPr>
              <a:t>variáveis</a:t>
            </a:r>
            <a:r>
              <a:rPr lang="en-GB" sz="2800" dirty="0">
                <a:latin typeface="Inter"/>
                <a:ea typeface="Inter"/>
                <a:cs typeface="Segoe UI"/>
              </a:rPr>
              <a:t> de </a:t>
            </a:r>
            <a:r>
              <a:rPr lang="en-GB" sz="2800" dirty="0" err="1">
                <a:latin typeface="Inter"/>
                <a:ea typeface="Inter"/>
                <a:cs typeface="Segoe UI"/>
              </a:rPr>
              <a:t>controle</a:t>
            </a:r>
            <a:r>
              <a:rPr lang="en-GB" sz="2800" dirty="0">
                <a:latin typeface="Inter"/>
                <a:ea typeface="Inter"/>
                <a:cs typeface="Segoe UI"/>
              </a:rPr>
              <a:t>, </a:t>
            </a:r>
            <a:r>
              <a:rPr lang="en-GB" sz="2800" dirty="0" err="1">
                <a:latin typeface="Inter"/>
                <a:ea typeface="Inter"/>
                <a:cs typeface="Segoe UI"/>
              </a:rPr>
              <a:t>como</a:t>
            </a:r>
            <a:r>
              <a:rPr lang="en-GB" sz="2800" dirty="0">
                <a:latin typeface="Inter"/>
                <a:ea typeface="Inter"/>
                <a:cs typeface="Segoe UI"/>
              </a:rPr>
              <a:t> </a:t>
            </a:r>
            <a:r>
              <a:rPr lang="en-GB" sz="2800" dirty="0" err="1">
                <a:latin typeface="Inter"/>
                <a:ea typeface="Inter"/>
                <a:cs typeface="Segoe UI"/>
              </a:rPr>
              <a:t>gênero</a:t>
            </a:r>
            <a:r>
              <a:rPr lang="en-GB" sz="2800" dirty="0">
                <a:latin typeface="Inter"/>
                <a:ea typeface="Inter"/>
                <a:cs typeface="Segoe UI"/>
              </a:rPr>
              <a:t> e </a:t>
            </a:r>
            <a:r>
              <a:rPr lang="en-GB" sz="2800" dirty="0" err="1">
                <a:latin typeface="Inter"/>
                <a:ea typeface="Inter"/>
                <a:cs typeface="Segoe UI"/>
              </a:rPr>
              <a:t>ano</a:t>
            </a:r>
            <a:r>
              <a:rPr lang="en-GB" sz="2800" dirty="0">
                <a:latin typeface="Inter"/>
                <a:ea typeface="Inter"/>
                <a:cs typeface="Segoe UI"/>
              </a:rPr>
              <a:t> escolar</a:t>
            </a:r>
            <a:endParaRPr lang="en-GB" sz="2800" dirty="0">
              <a:latin typeface="Inter" panose="020B0604020202020204" charset="0"/>
              <a:ea typeface="Inter" panose="020B0604020202020204" charset="0"/>
              <a:cs typeface="Segoe UI" panose="020B0502040204020203" pitchFamily="34" charset="0"/>
            </a:endParaRPr>
          </a:p>
          <a:p>
            <a:pPr marL="914400" lvl="1" indent="-514350">
              <a:buClr>
                <a:srgbClr val="AD6237"/>
              </a:buClr>
              <a:buFont typeface="+mj-lt"/>
              <a:buAutoNum type="arabicPeriod"/>
            </a:pPr>
            <a:endParaRPr lang="en-GB" sz="3200" dirty="0">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523220"/>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as </a:t>
            </a:r>
            <a:r>
              <a:rPr lang="en-GB" sz="2800" i="1" err="1">
                <a:latin typeface="Barlow" panose="00000500000000000000" pitchFamily="2" charset="0"/>
                <a:ea typeface="Inter" panose="020B0604020202020204" charset="0"/>
                <a:cs typeface="Segoe UI" panose="020B0502040204020203" pitchFamily="34" charset="0"/>
              </a:rPr>
              <a:t>competências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socioemocionais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podem</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apoiar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saúde</a:t>
            </a:r>
            <a:r>
              <a:rPr lang="en-GB" sz="2800" i="1">
                <a:latin typeface="Barlow" panose="00000500000000000000" pitchFamily="2" charset="0"/>
                <a:ea typeface="Inter" panose="020B0604020202020204" charset="0"/>
                <a:cs typeface="Segoe UI" panose="020B0502040204020203" pitchFamily="34" charset="0"/>
              </a:rPr>
              <a:t> mental dos </a:t>
            </a:r>
            <a:r>
              <a:rPr lang="en-GB" sz="2800" i="1" err="1">
                <a:latin typeface="Barlow" panose="00000500000000000000" pitchFamily="2" charset="0"/>
                <a:ea typeface="Inter" panose="020B0604020202020204" charset="0"/>
                <a:cs typeface="Segoe UI" panose="020B0502040204020203" pitchFamily="34" charset="0"/>
              </a:rPr>
              <a:t>estudantes</a:t>
            </a:r>
            <a:endParaRPr lang="en-GB" sz="2800" i="1">
              <a:latin typeface="Barlow" panose="00000500000000000000" pitchFamily="2" charset="0"/>
              <a:ea typeface="Inter" panose="020B0604020202020204" charset="0"/>
              <a:cs typeface="Segoe UI" panose="020B0502040204020203" pitchFamily="34" charset="0"/>
            </a:endParaRPr>
          </a:p>
        </p:txBody>
      </p:sp>
      <p:sp>
        <p:nvSpPr>
          <p:cNvPr id="4" name="TextBox 10">
            <a:extLst>
              <a:ext uri="{FF2B5EF4-FFF2-40B4-BE49-F238E27FC236}">
                <a16:creationId xmlns:a16="http://schemas.microsoft.com/office/drawing/2014/main" id="{42E6B36D-BD2E-3F3C-D898-EA334DCADFAE}"/>
              </a:ext>
            </a:extLst>
          </p:cNvPr>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psicométricas</a:t>
            </a:r>
            <a:endParaRPr lang="en-US" sz="2000" spc="600">
              <a:solidFill>
                <a:srgbClr val="000000"/>
              </a:solidFill>
              <a:latin typeface="Inter"/>
            </a:endParaRPr>
          </a:p>
        </p:txBody>
      </p:sp>
    </p:spTree>
    <p:extLst>
      <p:ext uri="{BB962C8B-B14F-4D97-AF65-F5344CB8AC3E}">
        <p14:creationId xmlns:p14="http://schemas.microsoft.com/office/powerpoint/2010/main" val="15498029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3" name="Retângulo 2"/>
          <p:cNvSpPr/>
          <p:nvPr/>
        </p:nvSpPr>
        <p:spPr>
          <a:xfrm>
            <a:off x="11956373" y="9334633"/>
            <a:ext cx="5302927" cy="369332"/>
          </a:xfrm>
          <a:prstGeom prst="rect">
            <a:avLst/>
          </a:prstGeom>
        </p:spPr>
        <p:txBody>
          <a:bodyPr wrap="none">
            <a:spAutoFit/>
          </a:bodyPr>
          <a:lstStyle/>
          <a:p>
            <a:r>
              <a:rPr lang="pt-BR" dirty="0"/>
              <a:t>https://online.hbs.edu/blog/post/descriptive-analytics</a:t>
            </a:r>
          </a:p>
        </p:txBody>
      </p:sp>
      <p:sp>
        <p:nvSpPr>
          <p:cNvPr id="8" name="Retângulo 7"/>
          <p:cNvSpPr/>
          <p:nvPr/>
        </p:nvSpPr>
        <p:spPr>
          <a:xfrm>
            <a:off x="1090012" y="1433534"/>
            <a:ext cx="10818987" cy="923330"/>
          </a:xfrm>
          <a:prstGeom prst="rect">
            <a:avLst/>
          </a:prstGeom>
        </p:spPr>
        <p:txBody>
          <a:bodyPr wrap="none">
            <a:spAutoFit/>
          </a:bodyPr>
          <a:lstStyle/>
          <a:p>
            <a:r>
              <a:rPr lang="pt-BR" sz="5400" b="1" dirty="0">
                <a:latin typeface="Inter" panose="020B0604020202020204" charset="0"/>
                <a:ea typeface="Inter" panose="020B0604020202020204" charset="0"/>
              </a:rPr>
              <a:t>O que são análises diagnósticas?</a:t>
            </a:r>
          </a:p>
        </p:txBody>
      </p:sp>
      <p:sp>
        <p:nvSpPr>
          <p:cNvPr id="9" name="Retângulo 8"/>
          <p:cNvSpPr/>
          <p:nvPr/>
        </p:nvSpPr>
        <p:spPr>
          <a:xfrm>
            <a:off x="1028700" y="2701932"/>
            <a:ext cx="16490416" cy="6127768"/>
          </a:xfrm>
          <a:prstGeom prst="rect">
            <a:avLst/>
          </a:prstGeom>
        </p:spPr>
        <p:txBody>
          <a:bodyPr wrap="square">
            <a:spAutoFit/>
          </a:bodyPr>
          <a:lstStyle/>
          <a:p>
            <a:pPr marL="571500" indent="-571500">
              <a:lnSpc>
                <a:spcPct val="150000"/>
              </a:lnSpc>
              <a:buFont typeface="Arial" panose="020B0604020202020204" pitchFamily="34" charset="0"/>
              <a:buChar char="•"/>
            </a:pPr>
            <a:r>
              <a:rPr lang="pt-BR" sz="3800" b="1" dirty="0">
                <a:solidFill>
                  <a:srgbClr val="AD6237"/>
                </a:solidFill>
                <a:latin typeface="Inter" panose="020B0604020202020204" charset="0"/>
                <a:ea typeface="Inter" panose="020B0604020202020204" charset="0"/>
              </a:rPr>
              <a:t>Pergunta: </a:t>
            </a:r>
            <a:r>
              <a:rPr lang="pt-BR" sz="3800" dirty="0">
                <a:latin typeface="Inter" panose="020B0604020202020204" charset="0"/>
                <a:ea typeface="Inter" panose="020B0604020202020204" charset="0"/>
              </a:rPr>
              <a:t>Como e porque isso aconteceu?</a:t>
            </a:r>
          </a:p>
          <a:p>
            <a:pPr marL="571500" indent="-571500">
              <a:lnSpc>
                <a:spcPct val="150000"/>
              </a:lnSpc>
              <a:buFont typeface="Arial" panose="020B0604020202020204" pitchFamily="34" charset="0"/>
              <a:buChar char="•"/>
            </a:pPr>
            <a:r>
              <a:rPr lang="pt-BR" sz="3800" b="1" dirty="0">
                <a:solidFill>
                  <a:srgbClr val="868668"/>
                </a:solidFill>
                <a:latin typeface="Inter" panose="020B0604020202020204" charset="0"/>
                <a:ea typeface="Inter" panose="020B0604020202020204" charset="0"/>
              </a:rPr>
              <a:t>Conceito</a:t>
            </a:r>
            <a:r>
              <a:rPr lang="pt-BR" sz="3800" dirty="0">
                <a:latin typeface="Inter" panose="020B0604020202020204" charset="0"/>
                <a:ea typeface="Inter" panose="020B0604020202020204" charset="0"/>
              </a:rPr>
              <a:t>: É a análise de dados que determina associações e correlações, assim como suas possíveis causas (a depender do desenho do estudo).</a:t>
            </a:r>
          </a:p>
          <a:p>
            <a:pPr marL="571500" indent="-571500">
              <a:lnSpc>
                <a:spcPct val="150000"/>
              </a:lnSpc>
              <a:buFont typeface="Arial" panose="020B0604020202020204" pitchFamily="34" charset="0"/>
              <a:buChar char="•"/>
            </a:pPr>
            <a:r>
              <a:rPr lang="pt-BR" sz="3800" b="1" dirty="0">
                <a:solidFill>
                  <a:srgbClr val="C6A28D"/>
                </a:solidFill>
                <a:latin typeface="Inter" panose="020B0604020202020204" charset="0"/>
                <a:ea typeface="Inter" panose="020B0604020202020204" charset="0"/>
              </a:rPr>
              <a:t>Aplicação: </a:t>
            </a:r>
            <a:r>
              <a:rPr lang="pt-BR" sz="3800" dirty="0">
                <a:latin typeface="Inter" panose="020B0604020202020204" charset="0"/>
                <a:ea typeface="Inter" panose="020B0604020202020204" charset="0"/>
              </a:rPr>
              <a:t>comunicar a relação entre duas ou mais variáveis, compreender possibilidades para mudanças em um ambiente ou programa de intervenção, entender padrões de comportamento</a:t>
            </a:r>
          </a:p>
        </p:txBody>
      </p:sp>
    </p:spTree>
    <p:extLst>
      <p:ext uri="{BB962C8B-B14F-4D97-AF65-F5344CB8AC3E}">
        <p14:creationId xmlns:p14="http://schemas.microsoft.com/office/powerpoint/2010/main" val="14237450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8839200" cy="830997"/>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Estatísticas inferenciais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Espaço Reservado para Conteúdo 2"/>
          <p:cNvSpPr txBox="1">
            <a:spLocks/>
          </p:cNvSpPr>
          <p:nvPr/>
        </p:nvSpPr>
        <p:spPr>
          <a:xfrm>
            <a:off x="1028700" y="2718026"/>
            <a:ext cx="16649700" cy="6235593"/>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sz="2800" dirty="0">
                <a:latin typeface="Inter" panose="020B0604020202020204" charset="0"/>
                <a:ea typeface="Inter" panose="020B0604020202020204" charset="0"/>
                <a:cs typeface="Segoe UI" panose="020B0502040204020203" pitchFamily="34" charset="0"/>
              </a:rPr>
              <a:t>É o processo de usar amostras de dados para descobrir parâmetros desconhecidos subjacentes a um modelo estatístico</a:t>
            </a:r>
          </a:p>
          <a:p>
            <a:pPr lvl="1"/>
            <a:r>
              <a:rPr lang="pt-BR" sz="2400" dirty="0">
                <a:latin typeface="Inter" panose="020B0604020202020204" charset="0"/>
                <a:ea typeface="Inter" panose="020B0604020202020204" charset="0"/>
                <a:cs typeface="Segoe UI" panose="020B0502040204020203" pitchFamily="34" charset="0"/>
              </a:rPr>
              <a:t>De acordo com </a:t>
            </a:r>
            <a:r>
              <a:rPr lang="pt-BR" sz="2400" dirty="0" err="1">
                <a:latin typeface="Inter" panose="020B0604020202020204" charset="0"/>
                <a:ea typeface="Inter" panose="020B0604020202020204" charset="0"/>
                <a:cs typeface="Segoe UI" panose="020B0502040204020203" pitchFamily="34" charset="0"/>
              </a:rPr>
              <a:t>Salsburg</a:t>
            </a:r>
            <a:r>
              <a:rPr lang="pt-BR" sz="2400" dirty="0">
                <a:latin typeface="Inter" panose="020B0604020202020204" charset="0"/>
                <a:ea typeface="Inter" panose="020B0604020202020204" charset="0"/>
                <a:cs typeface="Segoe UI" panose="020B0502040204020203" pitchFamily="34" charset="0"/>
              </a:rPr>
              <a:t>, um modelo matemático é um conjunto de equações nas quais alguns símbolos substituem os números que serão coletados como dados dos experimentos, e outros símbolos substituem os resultados gerais do experimento. O cientista começa com os dados do experimento e avalia os resultados apropriados para a questão científica com que está lidando.</a:t>
            </a:r>
          </a:p>
          <a:p>
            <a:endParaRPr lang="pt-BR" sz="2800" dirty="0">
              <a:latin typeface="Inter" panose="020B0604020202020204" charset="0"/>
              <a:ea typeface="Inter" panose="020B0604020202020204" charset="0"/>
              <a:cs typeface="Segoe UI" panose="020B0502040204020203" pitchFamily="34" charset="0"/>
            </a:endParaRPr>
          </a:p>
          <a:p>
            <a:r>
              <a:rPr lang="pt-BR" sz="2800" dirty="0">
                <a:latin typeface="Inter" panose="020B0604020202020204" charset="0"/>
                <a:ea typeface="Inter" panose="020B0604020202020204" charset="0"/>
                <a:cs typeface="Segoe UI" panose="020B0502040204020203" pitchFamily="34" charset="0"/>
              </a:rPr>
              <a:t>Envolvem testagem de hipóteses, como diferença de médias, correlações e regressões lineares (ou outros tipos de regressão, como a logística)</a:t>
            </a:r>
          </a:p>
          <a:p>
            <a:endParaRPr lang="pt-BR" sz="2800" dirty="0">
              <a:latin typeface="Inter" panose="020B0604020202020204" charset="0"/>
              <a:ea typeface="Inter" panose="020B0604020202020204" charset="0"/>
              <a:cs typeface="Segoe UI" panose="020B0502040204020203" pitchFamily="34" charset="0"/>
            </a:endParaRPr>
          </a:p>
          <a:p>
            <a:r>
              <a:rPr lang="pt-BR" sz="2800" dirty="0">
                <a:latin typeface="Inter" panose="020B0604020202020204" charset="0"/>
                <a:ea typeface="Inter" panose="020B0604020202020204" charset="0"/>
                <a:cs typeface="Segoe UI" panose="020B0502040204020203" pitchFamily="34" charset="0"/>
              </a:rPr>
              <a:t>O que diferencia análises diagnósticas e preditivas, por vezes, é a temporalidade da hipótese</a:t>
            </a:r>
          </a:p>
          <a:p>
            <a:pPr lvl="1"/>
            <a:r>
              <a:rPr lang="pt-BR" sz="2400" dirty="0">
                <a:latin typeface="Inter" panose="020B0604020202020204" charset="0"/>
                <a:ea typeface="Inter" panose="020B0604020202020204" charset="0"/>
                <a:cs typeface="Segoe UI" panose="020B0502040204020203" pitchFamily="34" charset="0"/>
              </a:rPr>
              <a:t>Estão sendo criadas hipóteses para explicar dados que aconteceram ou que irão acontecer?</a:t>
            </a:r>
          </a:p>
          <a:p>
            <a:pPr lvl="1"/>
            <a:endParaRPr lang="pt-BR" sz="2400" dirty="0">
              <a:latin typeface="Inter" panose="020B0604020202020204" charset="0"/>
              <a:ea typeface="Inter" panose="020B0604020202020204" charset="0"/>
              <a:cs typeface="Segoe UI" panose="020B0502040204020203" pitchFamily="34" charset="0"/>
            </a:endParaRPr>
          </a:p>
          <a:p>
            <a:r>
              <a:rPr lang="pt-BR" sz="2800" dirty="0">
                <a:latin typeface="Inter" panose="020B0604020202020204" charset="0"/>
                <a:ea typeface="Inter" panose="020B0604020202020204" charset="0"/>
                <a:cs typeface="Segoe UI" panose="020B0502040204020203" pitchFamily="34" charset="0"/>
              </a:rPr>
              <a:t>Variáveis dependentes X Variáveis independentes</a:t>
            </a:r>
          </a:p>
        </p:txBody>
      </p:sp>
      <p:sp>
        <p:nvSpPr>
          <p:cNvPr id="9"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10" name="CaixaDeTexto 9">
            <a:extLst>
              <a:ext uri="{FF2B5EF4-FFF2-40B4-BE49-F238E27FC236}">
                <a16:creationId xmlns:a16="http://schemas.microsoft.com/office/drawing/2014/main" id="{359B669B-71B6-12BD-3564-A9ABC1774461}"/>
              </a:ext>
            </a:extLst>
          </p:cNvPr>
          <p:cNvSpPr txBox="1"/>
          <p:nvPr/>
        </p:nvSpPr>
        <p:spPr>
          <a:xfrm>
            <a:off x="6457665" y="9359836"/>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Fonte: </a:t>
            </a:r>
            <a:r>
              <a:rPr lang="en-US" dirty="0" err="1">
                <a:latin typeface="Inter" panose="020B0604020202020204" charset="0"/>
                <a:ea typeface="Inter" panose="020B0604020202020204" charset="0"/>
              </a:rPr>
              <a:t>Spiegelhater</a:t>
            </a:r>
            <a:r>
              <a:rPr lang="en-US" dirty="0">
                <a:latin typeface="Inter" panose="020B0604020202020204" charset="0"/>
                <a:ea typeface="Inter" panose="020B0604020202020204" charset="0"/>
              </a:rPr>
              <a:t>, D. (2019) A arte da </a:t>
            </a:r>
            <a:r>
              <a:rPr lang="en-US" dirty="0" err="1">
                <a:latin typeface="Inter" panose="020B0604020202020204" charset="0"/>
                <a:ea typeface="Inter" panose="020B0604020202020204" charset="0"/>
              </a:rPr>
              <a:t>estatística</a:t>
            </a:r>
            <a:r>
              <a:rPr lang="en-US" dirty="0">
                <a:latin typeface="Inter" panose="020B0604020202020204" charset="0"/>
                <a:ea typeface="Inter" panose="020B0604020202020204" charset="0"/>
              </a:rPr>
              <a:t> </a:t>
            </a:r>
            <a:endParaRPr lang="pt-BR" dirty="0">
              <a:latin typeface="Inter" panose="020B0604020202020204" charset="0"/>
              <a:ea typeface="Inter" panose="020B0604020202020204" charset="0"/>
              <a:cs typeface="+mn-lt"/>
            </a:endParaRPr>
          </a:p>
        </p:txBody>
      </p:sp>
    </p:spTree>
    <p:extLst>
      <p:ext uri="{BB962C8B-B14F-4D97-AF65-F5344CB8AC3E}">
        <p14:creationId xmlns:p14="http://schemas.microsoft.com/office/powerpoint/2010/main" val="246417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814127"/>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COMO TUDO ISSO FUNCIONA?</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10" name="Imagem 9"/>
          <p:cNvPicPr>
            <a:picLocks noChangeAspect="1"/>
          </p:cNvPicPr>
          <p:nvPr/>
        </p:nvPicPr>
        <p:blipFill>
          <a:blip r:embed="rId3"/>
          <a:stretch>
            <a:fillRect/>
          </a:stretch>
        </p:blipFill>
        <p:spPr>
          <a:xfrm>
            <a:off x="401198" y="1"/>
            <a:ext cx="19373850" cy="10415588"/>
          </a:xfrm>
          <a:prstGeom prst="rect">
            <a:avLst/>
          </a:prstGeom>
        </p:spPr>
      </p:pic>
      <p:sp>
        <p:nvSpPr>
          <p:cNvPr id="4" name="Retângulo 3"/>
          <p:cNvSpPr/>
          <p:nvPr/>
        </p:nvSpPr>
        <p:spPr>
          <a:xfrm>
            <a:off x="13069056" y="2310063"/>
            <a:ext cx="5218944" cy="2498307"/>
          </a:xfrm>
          <a:prstGeom prst="rect">
            <a:avLst/>
          </a:prstGeom>
          <a:solidFill>
            <a:schemeClr val="bg1"/>
          </a:solidFill>
          <a:ln w="57150">
            <a:solidFill>
              <a:srgbClr val="868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dirty="0">
                <a:solidFill>
                  <a:schemeClr val="tx1"/>
                </a:solidFill>
                <a:latin typeface="Inter" panose="020B0604020202020204" charset="0"/>
                <a:ea typeface="Inter" panose="020B0604020202020204" charset="0"/>
                <a:cs typeface="Segoe UI Semibold" panose="020B0702040204020203" pitchFamily="34" charset="0"/>
              </a:rPr>
              <a:t>Aqui você encontra os seus objetos R, sejam eles dados, vetores, etc.</a:t>
            </a:r>
          </a:p>
        </p:txBody>
      </p:sp>
    </p:spTree>
    <p:extLst>
      <p:ext uri="{BB962C8B-B14F-4D97-AF65-F5344CB8AC3E}">
        <p14:creationId xmlns:p14="http://schemas.microsoft.com/office/powerpoint/2010/main" val="129739748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5584" y="1485900"/>
            <a:ext cx="8839200"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Estatísticas diagnósticas</a:t>
            </a:r>
          </a:p>
          <a:p>
            <a:r>
              <a:rPr lang="pt-BR" sz="4400" b="1" dirty="0">
                <a:latin typeface="Inter" panose="020B0604020202020204" charset="0"/>
                <a:ea typeface="Inter" panose="020B0604020202020204" charset="0"/>
              </a:rPr>
              <a:t>Teste de hipóteses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7" name="Espaço Reservado para Conteúdo 2"/>
          <p:cNvSpPr txBox="1">
            <a:spLocks/>
          </p:cNvSpPr>
          <p:nvPr/>
        </p:nvSpPr>
        <p:spPr>
          <a:xfrm>
            <a:off x="1006929" y="3333296"/>
            <a:ext cx="15999333" cy="5845661"/>
          </a:xfrm>
          <a:prstGeom prst="rect">
            <a:avLst/>
          </a:prstGeom>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sz="2800" dirty="0">
                <a:latin typeface="Inter" panose="020B0604020202020204" charset="0"/>
                <a:ea typeface="Inter" panose="020B0604020202020204" charset="0"/>
              </a:rPr>
              <a:t>Como o nome diz, essa análise tem como objetivo testar uma hipótese criada por um ou mais pesquisadores a partir de uma ideia sobre o que acontece no mundo e para saber se ela apresenta resultados significativos</a:t>
            </a:r>
          </a:p>
          <a:p>
            <a:pPr lvl="1"/>
            <a:r>
              <a:rPr lang="pt-BR" sz="2400" dirty="0">
                <a:latin typeface="Inter" panose="020B0604020202020204" charset="0"/>
                <a:ea typeface="Inter" panose="020B0604020202020204" charset="0"/>
              </a:rPr>
              <a:t>Se eu...então...</a:t>
            </a:r>
          </a:p>
          <a:p>
            <a:pPr lvl="1"/>
            <a:endParaRPr lang="pt-BR" sz="2400" dirty="0">
              <a:latin typeface="Inter" panose="020B0604020202020204" charset="0"/>
              <a:ea typeface="Inter" panose="020B0604020202020204" charset="0"/>
            </a:endParaRPr>
          </a:p>
          <a:p>
            <a:r>
              <a:rPr lang="pt-BR" sz="2800" dirty="0">
                <a:latin typeface="Inter" panose="020B0604020202020204" charset="0"/>
                <a:ea typeface="Inter" panose="020B0604020202020204" charset="0"/>
              </a:rPr>
              <a:t>Hipótese nula x Hipótese alternativa</a:t>
            </a:r>
          </a:p>
          <a:p>
            <a:pPr lvl="1"/>
            <a:r>
              <a:rPr lang="pt-BR" sz="2400" dirty="0">
                <a:latin typeface="Inter" panose="020B0604020202020204" charset="0"/>
                <a:ea typeface="Inter" panose="020B0604020202020204" charset="0"/>
              </a:rPr>
              <a:t>A hipótese nula representa a ausência de um efeito H</a:t>
            </a:r>
            <a:r>
              <a:rPr lang="pt-BR" sz="2400" baseline="-25000" dirty="0">
                <a:latin typeface="Inter" panose="020B0604020202020204" charset="0"/>
                <a:ea typeface="Inter" panose="020B0604020202020204" charset="0"/>
              </a:rPr>
              <a:t>0</a:t>
            </a:r>
          </a:p>
          <a:p>
            <a:pPr lvl="1"/>
            <a:r>
              <a:rPr lang="pt-BR" sz="2400" dirty="0">
                <a:latin typeface="Inter" panose="020B0604020202020204" charset="0"/>
                <a:ea typeface="Inter" panose="020B0604020202020204" charset="0"/>
              </a:rPr>
              <a:t>A hipótese alternativa representa o efeito esperado H</a:t>
            </a:r>
            <a:r>
              <a:rPr lang="pt-BR" sz="2400" baseline="-25000" dirty="0">
                <a:latin typeface="Inter" panose="020B0604020202020204" charset="0"/>
                <a:ea typeface="Inter" panose="020B0604020202020204" charset="0"/>
              </a:rPr>
              <a:t>1</a:t>
            </a:r>
          </a:p>
          <a:p>
            <a:pPr lvl="1"/>
            <a:endParaRPr lang="pt-BR" sz="2400" baseline="-25000" dirty="0">
              <a:latin typeface="Inter" panose="020B0604020202020204" charset="0"/>
              <a:ea typeface="Inter" panose="020B0604020202020204" charset="0"/>
            </a:endParaRPr>
          </a:p>
          <a:p>
            <a:r>
              <a:rPr lang="pt-BR" sz="2800" dirty="0">
                <a:latin typeface="Inter" panose="020B0604020202020204" charset="0"/>
                <a:ea typeface="Inter" panose="020B0604020202020204" charset="0"/>
              </a:rPr>
              <a:t>Erro tipo 1 e Erro tipo 2</a:t>
            </a:r>
          </a:p>
          <a:p>
            <a:pPr lvl="1"/>
            <a:r>
              <a:rPr lang="pt-BR" sz="2400" dirty="0">
                <a:latin typeface="Inter" panose="020B0604020202020204" charset="0"/>
                <a:ea typeface="Inter" panose="020B0604020202020204" charset="0"/>
              </a:rPr>
              <a:t>Erro tipo 1: quando uma hipótese nula verdadeira é incorretamente rejeitada em favor de uma alternativa, i.e. falso positivo</a:t>
            </a:r>
          </a:p>
          <a:p>
            <a:pPr lvl="1"/>
            <a:r>
              <a:rPr lang="pt-BR" sz="2400" dirty="0">
                <a:latin typeface="Inter" panose="020B0604020202020204" charset="0"/>
                <a:ea typeface="Inter" panose="020B0604020202020204" charset="0"/>
              </a:rPr>
              <a:t>Erro tipo 2: quando uma hipótese alternativa é verdadeira, mas um teste de hipótese não rejeita a hipótese nula, i.e. falso negativo</a:t>
            </a:r>
          </a:p>
          <a:p>
            <a:pPr marL="0" indent="0">
              <a:buNone/>
            </a:pPr>
            <a:endParaRPr lang="pt-BR" sz="2800" b="1" dirty="0">
              <a:latin typeface="Inter" panose="020B0604020202020204" charset="0"/>
              <a:ea typeface="Inter" panose="020B0604020202020204" charset="0"/>
            </a:endParaRPr>
          </a:p>
          <a:p>
            <a:endParaRPr lang="pt-BR" sz="2800" b="1" dirty="0">
              <a:latin typeface="Inter" panose="020B0604020202020204" charset="0"/>
              <a:ea typeface="Inter" panose="020B0604020202020204" charset="0"/>
            </a:endParaRP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57665" y="9359836"/>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https://www.statisticshowto.com/probability-and-statistics/hypothesis-testing/</a:t>
            </a:r>
            <a:endParaRPr lang="pt-BR" dirty="0">
              <a:latin typeface="Inter" panose="020B0604020202020204" charset="0"/>
              <a:ea typeface="Inter" panose="020B0604020202020204" charset="0"/>
              <a:cs typeface="+mn-lt"/>
            </a:endParaRPr>
          </a:p>
        </p:txBody>
      </p:sp>
    </p:spTree>
    <p:extLst>
      <p:ext uri="{BB962C8B-B14F-4D97-AF65-F5344CB8AC3E}">
        <p14:creationId xmlns:p14="http://schemas.microsoft.com/office/powerpoint/2010/main" val="341569672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5584" y="1485900"/>
            <a:ext cx="8839200"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Estatísticas diagnósticas</a:t>
            </a:r>
          </a:p>
          <a:p>
            <a:r>
              <a:rPr lang="pt-BR" sz="4400" b="1" dirty="0">
                <a:latin typeface="Inter" panose="020B0604020202020204" charset="0"/>
                <a:ea typeface="Inter" panose="020B0604020202020204" charset="0"/>
              </a:rPr>
              <a:t>Teste de hipóteses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7" name="Espaço Reservado para Conteúdo 2"/>
          <p:cNvSpPr txBox="1">
            <a:spLocks/>
          </p:cNvSpPr>
          <p:nvPr/>
        </p:nvSpPr>
        <p:spPr>
          <a:xfrm>
            <a:off x="1006929" y="3333296"/>
            <a:ext cx="15999333" cy="5845661"/>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sz="2800" b="1" dirty="0">
                <a:latin typeface="Inter" panose="020B0604020202020204" charset="0"/>
                <a:ea typeface="Inter" panose="020B0604020202020204" charset="0"/>
              </a:rPr>
              <a:t>Hipótese nula</a:t>
            </a:r>
          </a:p>
          <a:p>
            <a:pPr marL="0" indent="0">
              <a:buNone/>
            </a:pPr>
            <a:r>
              <a:rPr lang="pt-BR" sz="2800" dirty="0">
                <a:latin typeface="Inter" panose="020B0604020202020204" charset="0"/>
                <a:ea typeface="Inter" panose="020B0604020202020204" charset="0"/>
              </a:rPr>
              <a:t>	É o fato comumente aceito</a:t>
            </a:r>
          </a:p>
          <a:p>
            <a:pPr marL="0" indent="0">
              <a:buNone/>
            </a:pPr>
            <a:r>
              <a:rPr lang="pt-BR" sz="2800" dirty="0">
                <a:latin typeface="Inter" panose="020B0604020202020204" charset="0"/>
                <a:ea typeface="Inter" panose="020B0604020202020204" charset="0"/>
              </a:rPr>
              <a:t>	Pode ser rejeitada</a:t>
            </a:r>
          </a:p>
          <a:p>
            <a:pPr marL="0" indent="0">
              <a:buNone/>
            </a:pPr>
            <a:r>
              <a:rPr lang="pt-BR" sz="2800" dirty="0">
                <a:latin typeface="Inter" panose="020B0604020202020204" charset="0"/>
                <a:ea typeface="Inter" panose="020B0604020202020204" charset="0"/>
              </a:rPr>
              <a:t>	Exemplos: Alunos medianamente desenvolvidos em resiliência emocional pontuam por volta de 5 pontos, H</a:t>
            </a:r>
            <a:r>
              <a:rPr lang="pt-BR" sz="2800" baseline="-25000" dirty="0">
                <a:latin typeface="Inter" panose="020B0604020202020204" charset="0"/>
                <a:ea typeface="Inter" panose="020B0604020202020204" charset="0"/>
              </a:rPr>
              <a:t>0</a:t>
            </a:r>
            <a:r>
              <a:rPr lang="pt-BR" sz="2800" dirty="0">
                <a:latin typeface="Inter" panose="020B0604020202020204" charset="0"/>
                <a:ea typeface="Inter" panose="020B0604020202020204" charset="0"/>
              </a:rPr>
              <a:t> = média de 5 pontos</a:t>
            </a:r>
          </a:p>
          <a:p>
            <a:pPr marL="0" indent="0">
              <a:buNone/>
            </a:pPr>
            <a:endParaRPr lang="pt-BR" sz="2800" b="1" dirty="0">
              <a:latin typeface="Inter" panose="020B0604020202020204" charset="0"/>
              <a:ea typeface="Inter" panose="020B0604020202020204" charset="0"/>
            </a:endParaRPr>
          </a:p>
          <a:p>
            <a:pPr marL="0" indent="0">
              <a:buNone/>
            </a:pPr>
            <a:r>
              <a:rPr lang="pt-BR" sz="2800" b="1" dirty="0">
                <a:latin typeface="Inter" panose="020B0604020202020204" charset="0"/>
                <a:ea typeface="Inter" panose="020B0604020202020204" charset="0"/>
              </a:rPr>
              <a:t>Hipótese alternativa</a:t>
            </a:r>
          </a:p>
          <a:p>
            <a:pPr marL="0" indent="0">
              <a:buNone/>
            </a:pPr>
            <a:r>
              <a:rPr lang="pt-BR" sz="2800" dirty="0">
                <a:latin typeface="Inter" panose="020B0604020202020204" charset="0"/>
                <a:ea typeface="Inter" panose="020B0604020202020204" charset="0"/>
              </a:rPr>
              <a:t>	É o que precisa ser testado</a:t>
            </a:r>
          </a:p>
          <a:p>
            <a:pPr marL="0" indent="0">
              <a:buNone/>
            </a:pPr>
            <a:r>
              <a:rPr lang="pt-BR" sz="2800" dirty="0">
                <a:latin typeface="Inter" panose="020B0604020202020204" charset="0"/>
                <a:ea typeface="Inter" panose="020B0604020202020204" charset="0"/>
              </a:rPr>
              <a:t>	É uma alternativa à hipótese nula</a:t>
            </a:r>
          </a:p>
          <a:p>
            <a:pPr marL="0" indent="0">
              <a:buNone/>
            </a:pPr>
            <a:r>
              <a:rPr lang="pt-BR" sz="2800" dirty="0">
                <a:latin typeface="Inter" panose="020B0604020202020204" charset="0"/>
                <a:ea typeface="Inter" panose="020B0604020202020204" charset="0"/>
              </a:rPr>
              <a:t>	Exemplos: Alunos medianamente desenvolvidos em resiliência emocional pontuam por volta de 3 pontos, H</a:t>
            </a:r>
            <a:r>
              <a:rPr lang="pt-BR" sz="2800" baseline="-25000" dirty="0">
                <a:latin typeface="Inter" panose="020B0604020202020204" charset="0"/>
                <a:ea typeface="Inter" panose="020B0604020202020204" charset="0"/>
              </a:rPr>
              <a:t>1</a:t>
            </a:r>
            <a:r>
              <a:rPr lang="pt-BR" sz="2800" dirty="0">
                <a:latin typeface="Inter" panose="020B0604020202020204" charset="0"/>
                <a:ea typeface="Inter" panose="020B0604020202020204" charset="0"/>
              </a:rPr>
              <a:t> &lt; média de 5 pontos</a:t>
            </a:r>
          </a:p>
          <a:p>
            <a:pPr marL="0" indent="0">
              <a:buNone/>
            </a:pPr>
            <a:endParaRPr lang="pt-BR" sz="2800" dirty="0">
              <a:latin typeface="Inter" panose="020B0604020202020204" charset="0"/>
              <a:ea typeface="Inter" panose="020B0604020202020204" charset="0"/>
            </a:endParaRPr>
          </a:p>
          <a:p>
            <a:pPr marL="0" indent="0">
              <a:buNone/>
            </a:pPr>
            <a:endParaRPr lang="pt-BR" sz="2800" dirty="0">
              <a:latin typeface="Inter" panose="020B0604020202020204" charset="0"/>
              <a:ea typeface="Inter" panose="020B0604020202020204" charset="0"/>
            </a:endParaRPr>
          </a:p>
          <a:p>
            <a:pPr marL="0" indent="0">
              <a:buNone/>
            </a:pPr>
            <a:endParaRPr lang="pt-BR" sz="2800" b="1" dirty="0">
              <a:latin typeface="Inter" panose="020B0604020202020204" charset="0"/>
              <a:ea typeface="Inter" panose="020B0604020202020204" charset="0"/>
            </a:endParaRPr>
          </a:p>
          <a:p>
            <a:endParaRPr lang="pt-BR" sz="2800" b="1" dirty="0">
              <a:latin typeface="Inter" panose="020B0604020202020204" charset="0"/>
              <a:ea typeface="Inter" panose="020B0604020202020204" charset="0"/>
            </a:endParaRP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57665" y="9359836"/>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https://www.statisticshowto.com/probability-and-statistics/hypothesis-testing/</a:t>
            </a:r>
            <a:endParaRPr lang="pt-BR" dirty="0">
              <a:latin typeface="Inter" panose="020B0604020202020204" charset="0"/>
              <a:ea typeface="Inter" panose="020B0604020202020204" charset="0"/>
              <a:cs typeface="+mn-lt"/>
            </a:endParaRPr>
          </a:p>
        </p:txBody>
      </p:sp>
    </p:spTree>
    <p:extLst>
      <p:ext uri="{BB962C8B-B14F-4D97-AF65-F5344CB8AC3E}">
        <p14:creationId xmlns:p14="http://schemas.microsoft.com/office/powerpoint/2010/main" val="92851169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5584" y="1485900"/>
            <a:ext cx="8839200"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Estatísticas diagnósticas</a:t>
            </a:r>
          </a:p>
          <a:p>
            <a:r>
              <a:rPr lang="pt-BR" sz="4400" b="1" dirty="0">
                <a:latin typeface="Inter" panose="020B0604020202020204" charset="0"/>
                <a:ea typeface="Inter" panose="020B0604020202020204" charset="0"/>
              </a:rPr>
              <a:t>Teste de hipóteses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57665" y="9359836"/>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https://www.statisticshowto.com/probability-and-statistics/hypothesis-testing/</a:t>
            </a:r>
            <a:endParaRPr lang="pt-BR" dirty="0">
              <a:latin typeface="Inter" panose="020B0604020202020204" charset="0"/>
              <a:ea typeface="Inter" panose="020B0604020202020204" charset="0"/>
              <a:cs typeface="+mn-lt"/>
            </a:endParaRPr>
          </a:p>
        </p:txBody>
      </p:sp>
      <p:sp>
        <p:nvSpPr>
          <p:cNvPr id="10" name="Espaço Reservado para Conteúdo 2"/>
          <p:cNvSpPr txBox="1">
            <a:spLocks/>
          </p:cNvSpPr>
          <p:nvPr/>
        </p:nvSpPr>
        <p:spPr>
          <a:xfrm>
            <a:off x="1039740" y="3632179"/>
            <a:ext cx="16266033" cy="4968896"/>
          </a:xfrm>
          <a:prstGeom prst="rect">
            <a:avLst/>
          </a:prstGeom>
        </p:spPr>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sz="2800" b="1" dirty="0">
                <a:latin typeface="Inter" panose="020B0604020202020204" charset="0"/>
                <a:ea typeface="Inter" panose="020B0604020202020204" charset="0"/>
              </a:rPr>
              <a:t>Teste do Chi-quadrado</a:t>
            </a:r>
          </a:p>
          <a:p>
            <a:pPr marL="0" indent="0">
              <a:buNone/>
            </a:pPr>
            <a:r>
              <a:rPr lang="pt-BR" sz="2800" dirty="0">
                <a:latin typeface="Inter" panose="020B0604020202020204" charset="0"/>
                <a:ea typeface="Inter" panose="020B0604020202020204" charset="0"/>
              </a:rPr>
              <a:t>Relação entre duas variáveis categóricas. A hipótese nula representa que as variáveis são independentes enquanto a hipótese alternativa representa que as variáveis são relacionadas.</a:t>
            </a:r>
          </a:p>
          <a:p>
            <a:pPr marL="0" indent="0">
              <a:buNone/>
            </a:pPr>
            <a:endParaRPr lang="pt-BR" sz="2800" b="1" dirty="0">
              <a:latin typeface="Inter" panose="020B0604020202020204" charset="0"/>
              <a:ea typeface="Inter" panose="020B0604020202020204" charset="0"/>
            </a:endParaRPr>
          </a:p>
          <a:p>
            <a:pPr marL="0" indent="0">
              <a:buNone/>
            </a:pPr>
            <a:r>
              <a:rPr lang="pt-BR" sz="2800" b="1" dirty="0">
                <a:latin typeface="Inter" panose="020B0604020202020204" charset="0"/>
                <a:ea typeface="Inter" panose="020B0604020202020204" charset="0"/>
              </a:rPr>
              <a:t>Test t</a:t>
            </a:r>
          </a:p>
          <a:p>
            <a:pPr marL="0" indent="0">
              <a:buClr>
                <a:srgbClr val="04A07B"/>
              </a:buClr>
              <a:buNone/>
            </a:pPr>
            <a:r>
              <a:rPr lang="pt-BR" sz="2800" dirty="0">
                <a:latin typeface="Inter" panose="020B0604020202020204" charset="0"/>
                <a:ea typeface="Inter" panose="020B0604020202020204" charset="0"/>
              </a:rPr>
              <a:t>Relação entre uma variável dependente e uma variável independente por meio da comparação de uma pontuação entre dois grupos. A hipótese nula indica que não existe diferença na média das pontuações entre os dois grupos.</a:t>
            </a:r>
          </a:p>
          <a:p>
            <a:pPr marL="0" indent="0">
              <a:buClr>
                <a:srgbClr val="04A07B"/>
              </a:buClr>
              <a:buNone/>
            </a:pPr>
            <a:endParaRPr lang="pt-BR" sz="2800" dirty="0">
              <a:latin typeface="Inter" panose="020B0604020202020204" charset="0"/>
              <a:ea typeface="Inter" panose="020B0604020202020204" charset="0"/>
            </a:endParaRPr>
          </a:p>
          <a:p>
            <a:pPr marL="0" indent="0">
              <a:buNone/>
            </a:pPr>
            <a:r>
              <a:rPr lang="pt-BR" sz="2800" b="1" dirty="0">
                <a:latin typeface="Inter" panose="020B0604020202020204" charset="0"/>
                <a:ea typeface="Inter" panose="020B0604020202020204" charset="0"/>
              </a:rPr>
              <a:t>ANOVA</a:t>
            </a:r>
          </a:p>
          <a:p>
            <a:pPr marL="0" indent="0">
              <a:buClr>
                <a:srgbClr val="04A07B"/>
              </a:buClr>
              <a:buNone/>
            </a:pPr>
            <a:r>
              <a:rPr lang="pt-BR" sz="2800" dirty="0">
                <a:latin typeface="Inter" panose="020B0604020202020204" charset="0"/>
                <a:ea typeface="Inter" panose="020B0604020202020204" charset="0"/>
              </a:rPr>
              <a:t>Relação entre uma variável dependente e uma variável independente por meio da comparação de uma pontuação entre três grupos ou mais. A hipótese nula indica que não existe diferença na média das pontuações entre os grupos.</a:t>
            </a:r>
          </a:p>
          <a:p>
            <a:pPr marL="0" indent="0">
              <a:buClr>
                <a:srgbClr val="04A07B"/>
              </a:buClr>
              <a:buNone/>
            </a:pPr>
            <a:endParaRPr lang="pt-BR" sz="2800" dirty="0"/>
          </a:p>
          <a:p>
            <a:pPr marL="0" indent="0">
              <a:buNone/>
            </a:pPr>
            <a:endParaRPr lang="pt-BR" sz="2800" dirty="0">
              <a:latin typeface="Inter" panose="020B0604020202020204" charset="0"/>
              <a:ea typeface="Inter" panose="020B0604020202020204" charset="0"/>
            </a:endParaRPr>
          </a:p>
        </p:txBody>
      </p:sp>
    </p:spTree>
    <p:extLst>
      <p:ext uri="{BB962C8B-B14F-4D97-AF65-F5344CB8AC3E}">
        <p14:creationId xmlns:p14="http://schemas.microsoft.com/office/powerpoint/2010/main" val="15356929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35584" y="1485900"/>
            <a:ext cx="8839200"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Estatísticas diagnósticas</a:t>
            </a:r>
          </a:p>
          <a:p>
            <a:r>
              <a:rPr lang="pt-BR" sz="4400" b="1" dirty="0">
                <a:latin typeface="Inter" panose="020B0604020202020204" charset="0"/>
                <a:ea typeface="Inter" panose="020B0604020202020204" charset="0"/>
              </a:rPr>
              <a:t>Teste de hipóteses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57665" y="9359836"/>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https://www.statisticshowto.com/probability-and-statistics/hypothesis-testing/</a:t>
            </a:r>
            <a:endParaRPr lang="pt-BR" dirty="0">
              <a:latin typeface="Inter" panose="020B0604020202020204" charset="0"/>
              <a:ea typeface="Inter" panose="020B0604020202020204" charset="0"/>
              <a:cs typeface="+mn-lt"/>
            </a:endParaRPr>
          </a:p>
        </p:txBody>
      </p:sp>
      <p:sp>
        <p:nvSpPr>
          <p:cNvPr id="10" name="Espaço Reservado para Conteúdo 2"/>
          <p:cNvSpPr txBox="1">
            <a:spLocks/>
          </p:cNvSpPr>
          <p:nvPr/>
        </p:nvSpPr>
        <p:spPr>
          <a:xfrm>
            <a:off x="993267" y="3632179"/>
            <a:ext cx="16266033" cy="496889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latin typeface="Inter" panose="020B0604020202020204" charset="0"/>
                <a:ea typeface="Inter" panose="020B0604020202020204" charset="0"/>
              </a:rPr>
              <a:t>Correlações</a:t>
            </a:r>
          </a:p>
          <a:p>
            <a:pPr marL="0" indent="0">
              <a:buNone/>
            </a:pPr>
            <a:r>
              <a:rPr lang="pt-BR" dirty="0">
                <a:latin typeface="Inter" panose="020B0604020202020204" charset="0"/>
                <a:ea typeface="Inter" panose="020B0604020202020204" charset="0"/>
              </a:rPr>
              <a:t>Identifica a relação entre duas variáveis contínuas por da força (fraca, moderada, forte) e direção (positiva ou negativa). Em geral, é usada para identificar relações lineares.</a:t>
            </a:r>
          </a:p>
          <a:p>
            <a:pPr marL="0" indent="0">
              <a:buNone/>
            </a:pPr>
            <a:endParaRPr lang="pt-BR" b="1" dirty="0">
              <a:latin typeface="Inter" panose="020B0604020202020204" charset="0"/>
              <a:ea typeface="Inter" panose="020B0604020202020204" charset="0"/>
            </a:endParaRPr>
          </a:p>
          <a:p>
            <a:pPr marL="0" indent="0">
              <a:buNone/>
            </a:pPr>
            <a:r>
              <a:rPr lang="pt-BR" b="1" dirty="0">
                <a:latin typeface="Inter" panose="020B0604020202020204" charset="0"/>
                <a:ea typeface="Inter" panose="020B0604020202020204" charset="0"/>
              </a:rPr>
              <a:t>Regressão </a:t>
            </a:r>
          </a:p>
          <a:p>
            <a:pPr marL="0" indent="0">
              <a:buClr>
                <a:srgbClr val="04A07B"/>
              </a:buClr>
              <a:buNone/>
            </a:pPr>
            <a:r>
              <a:rPr lang="pt-BR" dirty="0">
                <a:latin typeface="Inter" panose="020B0604020202020204" charset="0"/>
                <a:ea typeface="Inter" panose="020B0604020202020204" charset="0"/>
              </a:rPr>
              <a:t>Permite entender a relação entre uma variável dependente (DV) e uma ou mais variáveis independentes (</a:t>
            </a:r>
            <a:r>
              <a:rPr lang="pt-BR" dirty="0" err="1">
                <a:latin typeface="Inter" panose="020B0604020202020204" charset="0"/>
                <a:ea typeface="Inter" panose="020B0604020202020204" charset="0"/>
              </a:rPr>
              <a:t>IVs</a:t>
            </a:r>
            <a:r>
              <a:rPr lang="pt-BR" dirty="0">
                <a:latin typeface="Inter" panose="020B0604020202020204" charset="0"/>
                <a:ea typeface="Inter" panose="020B0604020202020204" charset="0"/>
              </a:rPr>
              <a:t>).</a:t>
            </a:r>
          </a:p>
          <a:p>
            <a:pPr marL="0" indent="0">
              <a:buClr>
                <a:srgbClr val="04A07B"/>
              </a:buClr>
              <a:buNone/>
            </a:pPr>
            <a:endParaRPr lang="pt-BR" dirty="0"/>
          </a:p>
          <a:p>
            <a:pPr marL="0" indent="0">
              <a:buClr>
                <a:srgbClr val="04A07B"/>
              </a:buClr>
              <a:buNone/>
            </a:pPr>
            <a:endParaRPr lang="pt-BR" dirty="0"/>
          </a:p>
          <a:p>
            <a:pPr marL="0" indent="0">
              <a:buNone/>
            </a:pPr>
            <a:endParaRPr lang="pt-BR" dirty="0">
              <a:latin typeface="Inter" panose="020B0604020202020204" charset="0"/>
              <a:ea typeface="Inter" panose="020B0604020202020204" charset="0"/>
            </a:endParaRPr>
          </a:p>
        </p:txBody>
      </p:sp>
    </p:spTree>
    <p:extLst>
      <p:ext uri="{BB962C8B-B14F-4D97-AF65-F5344CB8AC3E}">
        <p14:creationId xmlns:p14="http://schemas.microsoft.com/office/powerpoint/2010/main" val="153113724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7668" y="1442325"/>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Correlações</a:t>
            </a:r>
          </a:p>
          <a:p>
            <a:r>
              <a:rPr lang="pt-BR" sz="4400" b="1" dirty="0">
                <a:latin typeface="Inter" panose="020B0604020202020204" charset="0"/>
                <a:ea typeface="Inter" panose="020B0604020202020204" charset="0"/>
              </a:rPr>
              <a:t>A relação entre duas variáveis contínuas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13" name="Espaço Reservado para Conteúdo 2"/>
          <p:cNvSpPr txBox="1">
            <a:spLocks/>
          </p:cNvSpPr>
          <p:nvPr/>
        </p:nvSpPr>
        <p:spPr>
          <a:xfrm>
            <a:off x="1008647" y="3279832"/>
            <a:ext cx="16007529" cy="5838314"/>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C6A28D"/>
              </a:buClr>
            </a:pPr>
            <a:r>
              <a:rPr lang="pt-BR" sz="2800" dirty="0">
                <a:latin typeface="Inter" panose="020B0604020202020204" charset="0"/>
                <a:ea typeface="Inter" panose="020B0604020202020204" charset="0"/>
              </a:rPr>
              <a:t>A relação entre duas variáveis contínuas</a:t>
            </a:r>
          </a:p>
          <a:p>
            <a:pPr>
              <a:buClr>
                <a:srgbClr val="C6A28D"/>
              </a:buClr>
            </a:pPr>
            <a:r>
              <a:rPr lang="pt-BR" sz="2800" dirty="0">
                <a:latin typeface="Inter" panose="020B0604020202020204" charset="0"/>
                <a:ea typeface="Inter" panose="020B0604020202020204" charset="0"/>
              </a:rPr>
              <a:t>Força e direção da relação entre duas variáveis</a:t>
            </a:r>
          </a:p>
          <a:p>
            <a:pPr marL="534924" lvl="1" indent="-342900">
              <a:buClr>
                <a:srgbClr val="C6A28D"/>
              </a:buClr>
              <a:buFont typeface="Arial" panose="020B0604020202020204" pitchFamily="34" charset="0"/>
              <a:buChar char="•"/>
            </a:pPr>
            <a:r>
              <a:rPr lang="pt-BR" sz="2000" dirty="0">
                <a:latin typeface="Inter" panose="020B0604020202020204" charset="0"/>
                <a:ea typeface="Inter" panose="020B0604020202020204" charset="0"/>
              </a:rPr>
              <a:t> Força: fraca, moderada, forte</a:t>
            </a:r>
          </a:p>
          <a:p>
            <a:pPr marL="534924" lvl="1" indent="-342900">
              <a:buClr>
                <a:srgbClr val="C6A28D"/>
              </a:buClr>
              <a:buFont typeface="Arial" panose="020B0604020202020204" pitchFamily="34" charset="0"/>
              <a:buChar char="•"/>
            </a:pPr>
            <a:r>
              <a:rPr lang="pt-BR" sz="2000" dirty="0">
                <a:latin typeface="Inter" panose="020B0604020202020204" charset="0"/>
                <a:ea typeface="Inter" panose="020B0604020202020204" charset="0"/>
              </a:rPr>
              <a:t> Direção: positiva ou negativa</a:t>
            </a:r>
          </a:p>
          <a:p>
            <a:pPr>
              <a:buClr>
                <a:srgbClr val="C6A28D"/>
              </a:buClr>
            </a:pPr>
            <a:endParaRPr lang="pt-BR" sz="2800" dirty="0">
              <a:latin typeface="Inter" panose="020B0604020202020204" charset="0"/>
              <a:ea typeface="Inter" panose="020B0604020202020204" charset="0"/>
            </a:endParaRPr>
          </a:p>
          <a:p>
            <a:pPr>
              <a:buClr>
                <a:srgbClr val="C6A28D"/>
              </a:buClr>
            </a:pPr>
            <a:r>
              <a:rPr lang="pt-BR" sz="2800" dirty="0">
                <a:latin typeface="Inter" panose="020B0604020202020204" charset="0"/>
                <a:ea typeface="Inter" panose="020B0604020202020204" charset="0"/>
              </a:rPr>
              <a:t>Tipos de correlação</a:t>
            </a:r>
          </a:p>
          <a:p>
            <a:pPr marL="534924" lvl="1" indent="-342900">
              <a:buClr>
                <a:srgbClr val="C6A28D"/>
              </a:buClr>
              <a:buFont typeface="Arial" panose="020B0604020202020204" pitchFamily="34" charset="0"/>
              <a:buChar char="•"/>
            </a:pPr>
            <a:r>
              <a:rPr lang="pt-BR" sz="2000" dirty="0">
                <a:latin typeface="Inter" panose="020B0604020202020204" charset="0"/>
                <a:ea typeface="Inter" panose="020B0604020202020204" charset="0"/>
              </a:rPr>
              <a:t> Pearson: duas variáveis contínuas</a:t>
            </a:r>
          </a:p>
          <a:p>
            <a:pPr marL="534924" lvl="1" indent="-342900">
              <a:buClr>
                <a:srgbClr val="C6A28D"/>
              </a:buClr>
              <a:buFont typeface="Arial" panose="020B0604020202020204" pitchFamily="34" charset="0"/>
              <a:buChar char="•"/>
            </a:pPr>
            <a:r>
              <a:rPr lang="pt-BR" sz="2000" dirty="0">
                <a:latin typeface="Inter" panose="020B0604020202020204" charset="0"/>
                <a:ea typeface="Inter" panose="020B0604020202020204" charset="0"/>
              </a:rPr>
              <a:t> </a:t>
            </a:r>
            <a:r>
              <a:rPr lang="pt-BR" sz="2000" dirty="0" err="1">
                <a:latin typeface="Inter" panose="020B0604020202020204" charset="0"/>
                <a:ea typeface="Inter" panose="020B0604020202020204" charset="0"/>
              </a:rPr>
              <a:t>Policórica</a:t>
            </a:r>
            <a:r>
              <a:rPr lang="pt-BR" sz="2000" dirty="0">
                <a:latin typeface="Inter" panose="020B0604020202020204" charset="0"/>
                <a:ea typeface="Inter" panose="020B0604020202020204" charset="0"/>
              </a:rPr>
              <a:t>: duas variáveis categóricas com 3+ categorias</a:t>
            </a:r>
          </a:p>
          <a:p>
            <a:pPr marL="534924" lvl="1" indent="-342900">
              <a:buClr>
                <a:srgbClr val="C6A28D"/>
              </a:buClr>
              <a:buFont typeface="Arial" panose="020B0604020202020204" pitchFamily="34" charset="0"/>
              <a:buChar char="•"/>
            </a:pPr>
            <a:r>
              <a:rPr lang="pt-BR" sz="2000" dirty="0">
                <a:latin typeface="Inter" panose="020B0604020202020204" charset="0"/>
                <a:ea typeface="Inter" panose="020B0604020202020204" charset="0"/>
              </a:rPr>
              <a:t> </a:t>
            </a:r>
            <a:r>
              <a:rPr lang="pt-BR" sz="2000" dirty="0" err="1">
                <a:latin typeface="Inter" panose="020B0604020202020204" charset="0"/>
                <a:ea typeface="Inter" panose="020B0604020202020204" charset="0"/>
              </a:rPr>
              <a:t>Tetracórica</a:t>
            </a:r>
            <a:r>
              <a:rPr lang="pt-BR" sz="2000" dirty="0">
                <a:latin typeface="Inter" panose="020B0604020202020204" charset="0"/>
                <a:ea typeface="Inter" panose="020B0604020202020204" charset="0"/>
              </a:rPr>
              <a:t>: duas variáveis categóricas binárias</a:t>
            </a:r>
          </a:p>
          <a:p>
            <a:pPr marL="534924" lvl="1" indent="-342900">
              <a:buClr>
                <a:srgbClr val="C6A28D"/>
              </a:buClr>
              <a:buFont typeface="Arial" panose="020B0604020202020204" pitchFamily="34" charset="0"/>
              <a:buChar char="•"/>
            </a:pPr>
            <a:r>
              <a:rPr lang="pt-BR" sz="2000" dirty="0">
                <a:latin typeface="Inter" panose="020B0604020202020204" charset="0"/>
                <a:ea typeface="Inter" panose="020B0604020202020204" charset="0"/>
              </a:rPr>
              <a:t> </a:t>
            </a:r>
            <a:r>
              <a:rPr lang="pt-BR" sz="2000" dirty="0" err="1">
                <a:latin typeface="Inter" panose="020B0604020202020204" charset="0"/>
                <a:ea typeface="Inter" panose="020B0604020202020204" charset="0"/>
              </a:rPr>
              <a:t>Bisserial</a:t>
            </a:r>
            <a:r>
              <a:rPr lang="pt-BR" sz="2000" dirty="0">
                <a:latin typeface="Inter" panose="020B0604020202020204" charset="0"/>
                <a:ea typeface="Inter" panose="020B0604020202020204" charset="0"/>
              </a:rPr>
              <a:t>: um variável contínua e uma variável categórica</a:t>
            </a:r>
          </a:p>
          <a:p>
            <a:pPr marL="534924" lvl="1" indent="-342900">
              <a:buClr>
                <a:srgbClr val="C6A28D"/>
              </a:buClr>
              <a:buFont typeface="Arial" panose="020B0604020202020204" pitchFamily="34" charset="0"/>
              <a:buChar char="•"/>
            </a:pPr>
            <a:endParaRPr lang="pt-BR" sz="2000" dirty="0">
              <a:latin typeface="Inter" panose="020B0604020202020204" charset="0"/>
              <a:ea typeface="Inter" panose="020B0604020202020204" charset="0"/>
            </a:endParaRPr>
          </a:p>
          <a:p>
            <a:pPr marL="514350" indent="-514350">
              <a:buClr>
                <a:srgbClr val="C6A28D"/>
              </a:buClr>
            </a:pPr>
            <a:r>
              <a:rPr lang="pt-BR" sz="2400" dirty="0">
                <a:latin typeface="Inter" panose="020B0604020202020204" charset="0"/>
                <a:ea typeface="Inter" panose="020B0604020202020204" charset="0"/>
              </a:rPr>
              <a:t>Hipótese nula: O coeficiente de correlação não é significativamente diferente de zero.</a:t>
            </a:r>
          </a:p>
          <a:p>
            <a:pPr marL="514350" indent="-514350">
              <a:buClr>
                <a:srgbClr val="C6A28D"/>
              </a:buClr>
            </a:pPr>
            <a:r>
              <a:rPr lang="pt-BR" sz="2400" dirty="0">
                <a:latin typeface="Inter" panose="020B0604020202020204" charset="0"/>
                <a:ea typeface="Inter" panose="020B0604020202020204" charset="0"/>
              </a:rPr>
              <a:t>Hipótese alternativa: O coeficiente de correlação é significativamente diferente de zero.</a:t>
            </a:r>
          </a:p>
          <a:p>
            <a:pPr marL="134874">
              <a:buClr>
                <a:srgbClr val="C6A28D"/>
              </a:buClr>
            </a:pPr>
            <a:endParaRPr lang="pt-BR" sz="2400" dirty="0">
              <a:latin typeface="Inter" panose="020B0604020202020204" charset="0"/>
              <a:ea typeface="Inter" panose="020B0604020202020204" charset="0"/>
            </a:endParaRPr>
          </a:p>
        </p:txBody>
      </p:sp>
    </p:spTree>
    <p:extLst>
      <p:ext uri="{BB962C8B-B14F-4D97-AF65-F5344CB8AC3E}">
        <p14:creationId xmlns:p14="http://schemas.microsoft.com/office/powerpoint/2010/main" val="1291068726"/>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1067668" y="1423546"/>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Correlações</a:t>
            </a:r>
          </a:p>
          <a:p>
            <a:r>
              <a:rPr lang="pt-BR" sz="4400" b="1" dirty="0">
                <a:latin typeface="Inter" panose="020B0604020202020204" charset="0"/>
                <a:ea typeface="Inter" panose="020B0604020202020204" charset="0"/>
              </a:rPr>
              <a:t>A relação entre duas variáveis contínuas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09921"/>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8" name="Espaço Reservado para Conteúdo 5"/>
          <p:cNvSpPr>
            <a:spLocks noGrp="1"/>
          </p:cNvSpPr>
          <p:nvPr>
            <p:ph idx="1"/>
          </p:nvPr>
        </p:nvSpPr>
        <p:spPr>
          <a:xfrm>
            <a:off x="1212442" y="4589458"/>
            <a:ext cx="5640785" cy="1121948"/>
          </a:xfrm>
        </p:spPr>
        <p:txBody>
          <a:bodyPr>
            <a:normAutofit/>
          </a:bodyPr>
          <a:lstStyle/>
          <a:p>
            <a:pPr marL="0" indent="0">
              <a:buNone/>
            </a:pPr>
            <a:r>
              <a:rPr lang="pt-BR" sz="2800" b="1" i="1" dirty="0">
                <a:latin typeface="Inter" panose="020B0604020202020204" charset="0"/>
                <a:ea typeface="Inter" panose="020B0604020202020204" charset="0"/>
              </a:rPr>
              <a:t>r = SOMA(</a:t>
            </a:r>
            <a:r>
              <a:rPr lang="pt-BR" sz="2800" b="1" i="1" dirty="0" err="1">
                <a:latin typeface="Inter" panose="020B0604020202020204" charset="0"/>
                <a:ea typeface="Inter" panose="020B0604020202020204" charset="0"/>
              </a:rPr>
              <a:t>ZxZy</a:t>
            </a:r>
            <a:r>
              <a:rPr lang="pt-BR" sz="2800" b="1" i="1" dirty="0">
                <a:latin typeface="Inter" panose="020B0604020202020204" charset="0"/>
                <a:ea typeface="Inter" panose="020B0604020202020204" charset="0"/>
              </a:rPr>
              <a:t>) / n – 1</a:t>
            </a:r>
          </a:p>
          <a:p>
            <a:endParaRPr lang="pt-BR" sz="2800" b="1" i="1" dirty="0">
              <a:latin typeface="Inter" panose="020B0604020202020204" charset="0"/>
              <a:ea typeface="Inter" panose="020B0604020202020204" charset="0"/>
            </a:endParaRPr>
          </a:p>
        </p:txBody>
      </p:sp>
      <p:sp>
        <p:nvSpPr>
          <p:cNvPr id="9" name="Espaço Reservado para Conteúdo 5"/>
          <p:cNvSpPr txBox="1">
            <a:spLocks/>
          </p:cNvSpPr>
          <p:nvPr/>
        </p:nvSpPr>
        <p:spPr>
          <a:xfrm>
            <a:off x="8839200" y="3612438"/>
            <a:ext cx="8042362" cy="4325005"/>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3200" i="1" dirty="0">
                <a:latin typeface="Inter" panose="020B0604020202020204" charset="0"/>
                <a:ea typeface="Inter" panose="020B0604020202020204" charset="0"/>
              </a:rPr>
              <a:t>Ou seja...</a:t>
            </a:r>
          </a:p>
          <a:p>
            <a:r>
              <a:rPr lang="pt-BR" sz="3200" i="1" dirty="0">
                <a:latin typeface="Inter" panose="020B0604020202020204" charset="0"/>
                <a:ea typeface="Inter" panose="020B0604020202020204" charset="0"/>
              </a:rPr>
              <a:t>1. Transformar escores em escores z</a:t>
            </a:r>
          </a:p>
          <a:p>
            <a:pPr lvl="1"/>
            <a:r>
              <a:rPr lang="pt-BR" sz="3200" i="1" dirty="0">
                <a:latin typeface="Inter" panose="020B0604020202020204" charset="0"/>
                <a:ea typeface="Inter" panose="020B0604020202020204" charset="0"/>
              </a:rPr>
              <a:t> Calcular média e DP para cada variável</a:t>
            </a:r>
          </a:p>
          <a:p>
            <a:pPr lvl="1"/>
            <a:r>
              <a:rPr lang="pt-BR" sz="3200" i="1" dirty="0">
                <a:latin typeface="Inter" panose="020B0604020202020204" charset="0"/>
                <a:ea typeface="Inter" panose="020B0604020202020204" charset="0"/>
              </a:rPr>
              <a:t> Transformar cada escore em escore Z</a:t>
            </a:r>
          </a:p>
          <a:p>
            <a:pPr lvl="1"/>
            <a:r>
              <a:rPr lang="pt-BR" sz="3200" i="1" dirty="0">
                <a:latin typeface="Inter" panose="020B0604020202020204" charset="0"/>
                <a:ea typeface="Inter" panose="020B0604020202020204" charset="0"/>
              </a:rPr>
              <a:t>  Multiplicar cada escore </a:t>
            </a:r>
            <a:r>
              <a:rPr lang="pt-BR" sz="3200" i="1" dirty="0" err="1">
                <a:latin typeface="Inter" panose="020B0604020202020204" charset="0"/>
                <a:ea typeface="Inter" panose="020B0604020202020204" charset="0"/>
              </a:rPr>
              <a:t>Zx</a:t>
            </a:r>
            <a:r>
              <a:rPr lang="pt-BR" sz="3200" i="1" dirty="0">
                <a:latin typeface="Inter" panose="020B0604020202020204" charset="0"/>
                <a:ea typeface="Inter" panose="020B0604020202020204" charset="0"/>
              </a:rPr>
              <a:t>*</a:t>
            </a:r>
            <a:r>
              <a:rPr lang="pt-BR" sz="3200" i="1" dirty="0" err="1">
                <a:latin typeface="Inter" panose="020B0604020202020204" charset="0"/>
                <a:ea typeface="Inter" panose="020B0604020202020204" charset="0"/>
              </a:rPr>
              <a:t>Zy</a:t>
            </a:r>
            <a:endParaRPr lang="pt-BR" sz="3200" i="1" dirty="0">
              <a:latin typeface="Inter" panose="020B0604020202020204" charset="0"/>
              <a:ea typeface="Inter" panose="020B0604020202020204" charset="0"/>
            </a:endParaRPr>
          </a:p>
          <a:p>
            <a:pPr lvl="1"/>
            <a:r>
              <a:rPr lang="pt-BR" sz="3200" i="1" dirty="0">
                <a:latin typeface="Inter" panose="020B0604020202020204" charset="0"/>
                <a:ea typeface="Inter" panose="020B0604020202020204" charset="0"/>
              </a:rPr>
              <a:t> Inserir esses resultados na equação planilha </a:t>
            </a:r>
            <a:r>
              <a:rPr lang="pt-BR" sz="3200" b="1" i="1" dirty="0">
                <a:solidFill>
                  <a:srgbClr val="C6A28D"/>
                </a:solidFill>
                <a:latin typeface="Inter" panose="020B0604020202020204" charset="0"/>
                <a:ea typeface="Inter" panose="020B0604020202020204" charset="0"/>
              </a:rPr>
              <a:t>Excel</a:t>
            </a:r>
            <a:r>
              <a:rPr lang="pt-BR" sz="3200" i="1" dirty="0">
                <a:solidFill>
                  <a:srgbClr val="C6A28D"/>
                </a:solidFill>
                <a:latin typeface="Inter" panose="020B0604020202020204" charset="0"/>
                <a:ea typeface="Inter" panose="020B0604020202020204" charset="0"/>
              </a:rPr>
              <a:t> </a:t>
            </a:r>
          </a:p>
          <a:p>
            <a:pPr lvl="1"/>
            <a:endParaRPr lang="pt-BR" sz="3200" i="1" dirty="0">
              <a:latin typeface="Inter" panose="020B0604020202020204" charset="0"/>
              <a:ea typeface="Inter" panose="020B0604020202020204" charset="0"/>
            </a:endParaRPr>
          </a:p>
          <a:p>
            <a:endParaRPr lang="pt-BR" sz="3200" i="1" dirty="0">
              <a:latin typeface="Inter" panose="020B0604020202020204" charset="0"/>
              <a:ea typeface="Inter" panose="020B0604020202020204" charset="0"/>
            </a:endParaRPr>
          </a:p>
        </p:txBody>
      </p:sp>
      <p:sp>
        <p:nvSpPr>
          <p:cNvPr id="10" name="Espaço Reservado para Conteúdo 5"/>
          <p:cNvSpPr txBox="1">
            <a:spLocks/>
          </p:cNvSpPr>
          <p:nvPr/>
        </p:nvSpPr>
        <p:spPr>
          <a:xfrm>
            <a:off x="1000626" y="3735442"/>
            <a:ext cx="5640785" cy="738789"/>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4000" b="1" i="1" dirty="0">
                <a:latin typeface="Inter" panose="020B0604020202020204" charset="0"/>
                <a:ea typeface="Inter" panose="020B0604020202020204" charset="0"/>
              </a:rPr>
              <a:t>Pearson r</a:t>
            </a:r>
          </a:p>
        </p:txBody>
      </p:sp>
      <p:sp>
        <p:nvSpPr>
          <p:cNvPr id="11" name="Espaço Reservado para Conteúdo 5"/>
          <p:cNvSpPr txBox="1">
            <a:spLocks/>
          </p:cNvSpPr>
          <p:nvPr/>
        </p:nvSpPr>
        <p:spPr>
          <a:xfrm>
            <a:off x="1067668" y="5401120"/>
            <a:ext cx="6007608" cy="2911241"/>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2400" i="1" dirty="0">
                <a:latin typeface="Inter" panose="020B0604020202020204" charset="0"/>
                <a:ea typeface="Inter" panose="020B0604020202020204" charset="0"/>
              </a:rPr>
              <a:t>sendo que</a:t>
            </a:r>
          </a:p>
          <a:p>
            <a:r>
              <a:rPr lang="pt-BR" sz="2400" i="1" dirty="0">
                <a:latin typeface="Inter" panose="020B0604020202020204" charset="0"/>
                <a:ea typeface="Inter" panose="020B0604020202020204" charset="0"/>
              </a:rPr>
              <a:t>n = número de observações</a:t>
            </a:r>
          </a:p>
          <a:p>
            <a:r>
              <a:rPr lang="pt-BR" sz="2400" i="1" dirty="0">
                <a:latin typeface="Inter" panose="020B0604020202020204" charset="0"/>
                <a:ea typeface="Inter" panose="020B0604020202020204" charset="0"/>
              </a:rPr>
              <a:t>Z = escores Z</a:t>
            </a:r>
          </a:p>
        </p:txBody>
      </p:sp>
      <p:sp>
        <p:nvSpPr>
          <p:cNvPr id="12" name="Retângulo 11"/>
          <p:cNvSpPr/>
          <p:nvPr/>
        </p:nvSpPr>
        <p:spPr>
          <a:xfrm>
            <a:off x="11318230" y="9374997"/>
            <a:ext cx="6078908" cy="338554"/>
          </a:xfrm>
          <a:prstGeom prst="rect">
            <a:avLst/>
          </a:prstGeom>
        </p:spPr>
        <p:txBody>
          <a:bodyPr wrap="none">
            <a:spAutoFit/>
          </a:bodyPr>
          <a:lstStyle/>
          <a:p>
            <a:r>
              <a:rPr lang="pt-BR" sz="1600" dirty="0">
                <a:latin typeface="Inter" panose="020B0604020202020204" charset="0"/>
                <a:ea typeface="Inter" panose="020B0604020202020204" charset="0"/>
              </a:rPr>
              <a:t>Fonte: Curso </a:t>
            </a:r>
            <a:r>
              <a:rPr lang="pt-BR" sz="1600" i="1" dirty="0">
                <a:latin typeface="Inter" panose="020B0604020202020204" charset="0"/>
                <a:ea typeface="Inter" panose="020B0604020202020204" charset="0"/>
              </a:rPr>
              <a:t>Basic </a:t>
            </a:r>
            <a:r>
              <a:rPr lang="pt-BR" sz="1600" i="1" dirty="0" err="1">
                <a:latin typeface="Inter" panose="020B0604020202020204" charset="0"/>
                <a:ea typeface="Inter" panose="020B0604020202020204" charset="0"/>
              </a:rPr>
              <a:t>Statistics</a:t>
            </a:r>
            <a:r>
              <a:rPr lang="pt-BR" sz="1600" i="1" dirty="0">
                <a:latin typeface="Inter" panose="020B0604020202020204" charset="0"/>
                <a:ea typeface="Inter" panose="020B0604020202020204" charset="0"/>
              </a:rPr>
              <a:t> </a:t>
            </a:r>
            <a:r>
              <a:rPr lang="pt-BR" sz="1600" dirty="0">
                <a:latin typeface="Inter" panose="020B0604020202020204" charset="0"/>
                <a:ea typeface="Inter" panose="020B0604020202020204" charset="0"/>
              </a:rPr>
              <a:t>da Universidade de Amsterdam</a:t>
            </a:r>
          </a:p>
        </p:txBody>
      </p:sp>
    </p:spTree>
    <p:extLst>
      <p:ext uri="{BB962C8B-B14F-4D97-AF65-F5344CB8AC3E}">
        <p14:creationId xmlns:p14="http://schemas.microsoft.com/office/powerpoint/2010/main" val="83655620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2540368"/>
            <a:ext cx="11780314" cy="7284967"/>
          </a:xfrm>
          <a:prstGeom prst="rect">
            <a:avLst/>
          </a:prstGeom>
        </p:spPr>
      </p:pic>
      <p:sp>
        <p:nvSpPr>
          <p:cNvPr id="10" name="Retângulo 9"/>
          <p:cNvSpPr/>
          <p:nvPr/>
        </p:nvSpPr>
        <p:spPr>
          <a:xfrm>
            <a:off x="15994273" y="9825335"/>
            <a:ext cx="4587455" cy="415498"/>
          </a:xfrm>
          <a:prstGeom prst="rect">
            <a:avLst/>
          </a:prstGeom>
        </p:spPr>
        <p:txBody>
          <a:bodyPr wrap="square">
            <a:spAutoFit/>
          </a:bodyPr>
          <a:lstStyle/>
          <a:p>
            <a:r>
              <a:rPr lang="pt-BR" sz="2100" dirty="0"/>
              <a:t>Função R: </a:t>
            </a:r>
            <a:r>
              <a:rPr lang="pt-BR" sz="2100" i="1" dirty="0" err="1"/>
              <a:t>ggplot</a:t>
            </a:r>
            <a:r>
              <a:rPr lang="pt-BR" sz="2100" i="1" dirty="0"/>
              <a:t>()</a:t>
            </a:r>
            <a:endParaRPr lang="pt-BR" sz="2100" dirty="0"/>
          </a:p>
        </p:txBody>
      </p:sp>
      <p:sp>
        <p:nvSpPr>
          <p:cNvPr id="8" name="TextBox 2"/>
          <p:cNvSpPr txBox="1"/>
          <p:nvPr/>
        </p:nvSpPr>
        <p:spPr>
          <a:xfrm>
            <a:off x="1181431" y="816450"/>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Correlações</a:t>
            </a:r>
          </a:p>
          <a:p>
            <a:r>
              <a:rPr lang="pt-BR" sz="4400" b="1" dirty="0">
                <a:latin typeface="Inter" panose="020B0604020202020204" charset="0"/>
                <a:ea typeface="Inter" panose="020B0604020202020204" charset="0"/>
              </a:rPr>
              <a:t>A relação entre duas variáveis contínuas</a:t>
            </a:r>
          </a:p>
        </p:txBody>
      </p:sp>
    </p:spTree>
    <p:extLst>
      <p:ext uri="{BB962C8B-B14F-4D97-AF65-F5344CB8AC3E}">
        <p14:creationId xmlns:p14="http://schemas.microsoft.com/office/powerpoint/2010/main" val="291563762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135454"/>
            <a:ext cx="8905690" cy="5506431"/>
          </a:xfrm>
          <a:prstGeom prst="rect">
            <a:avLst/>
          </a:prstGeom>
        </p:spPr>
      </p:pic>
      <p:sp>
        <p:nvSpPr>
          <p:cNvPr id="8" name="Espaço Reservado para Conteúdo 2"/>
          <p:cNvSpPr txBox="1">
            <a:spLocks/>
          </p:cNvSpPr>
          <p:nvPr/>
        </p:nvSpPr>
        <p:spPr>
          <a:xfrm>
            <a:off x="8105411" y="6541904"/>
            <a:ext cx="2350008" cy="911414"/>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pt-BR" sz="4200" b="1" i="1" dirty="0"/>
              <a:t>r = 0.93</a:t>
            </a:r>
            <a:endParaRPr lang="pt-BR" sz="4200" b="1" i="1" dirty="0">
              <a:solidFill>
                <a:srgbClr val="04A07B"/>
              </a:solidFill>
            </a:endParaRPr>
          </a:p>
          <a:p>
            <a:pPr>
              <a:buFont typeface="Arial" panose="020B0604020202020204" pitchFamily="34" charset="0"/>
              <a:buChar char="•"/>
            </a:pPr>
            <a:endParaRPr lang="pt-BR" sz="4200" b="1" dirty="0"/>
          </a:p>
        </p:txBody>
      </p:sp>
      <p:sp>
        <p:nvSpPr>
          <p:cNvPr id="10" name="Retângulo 9"/>
          <p:cNvSpPr/>
          <p:nvPr/>
        </p:nvSpPr>
        <p:spPr>
          <a:xfrm>
            <a:off x="14433739" y="9116444"/>
            <a:ext cx="4587455" cy="415498"/>
          </a:xfrm>
          <a:prstGeom prst="rect">
            <a:avLst/>
          </a:prstGeom>
        </p:spPr>
        <p:txBody>
          <a:bodyPr wrap="square">
            <a:spAutoFit/>
          </a:bodyPr>
          <a:lstStyle/>
          <a:p>
            <a:r>
              <a:rPr lang="pt-BR" sz="2100" dirty="0"/>
              <a:t>Função R: </a:t>
            </a:r>
            <a:r>
              <a:rPr lang="pt-BR" sz="2100" i="1" dirty="0"/>
              <a:t>cor() e </a:t>
            </a:r>
            <a:r>
              <a:rPr lang="pt-BR" sz="2100" i="1" dirty="0" err="1"/>
              <a:t>ggplot</a:t>
            </a:r>
            <a:r>
              <a:rPr lang="pt-BR" sz="2100" i="1" dirty="0"/>
              <a:t>()</a:t>
            </a:r>
            <a:endParaRPr lang="pt-BR" sz="2100" dirty="0"/>
          </a:p>
        </p:txBody>
      </p:sp>
      <p:sp>
        <p:nvSpPr>
          <p:cNvPr id="7" name="Espaço Reservado para Conteúdo 5"/>
          <p:cNvSpPr txBox="1">
            <a:spLocks/>
          </p:cNvSpPr>
          <p:nvPr/>
        </p:nvSpPr>
        <p:spPr>
          <a:xfrm>
            <a:off x="10838878" y="4517781"/>
            <a:ext cx="6156181" cy="3273068"/>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28016" lvl="1" indent="0">
              <a:buNone/>
            </a:pPr>
            <a:r>
              <a:rPr lang="pt-BR" sz="4400" i="1" dirty="0">
                <a:latin typeface="Inter" panose="020B0604020202020204" charset="0"/>
                <a:ea typeface="Inter" panose="020B0604020202020204" charset="0"/>
              </a:rPr>
              <a:t>Correlação </a:t>
            </a:r>
            <a:r>
              <a:rPr lang="pt-BR" sz="4400" b="1" i="1" dirty="0">
                <a:solidFill>
                  <a:srgbClr val="C6A28D"/>
                </a:solidFill>
                <a:latin typeface="Inter" panose="020B0604020202020204" charset="0"/>
                <a:ea typeface="Inter" panose="020B0604020202020204" charset="0"/>
              </a:rPr>
              <a:t>POSITIVA e FORTE</a:t>
            </a:r>
            <a:r>
              <a:rPr lang="pt-BR" sz="4400" b="1" i="1" dirty="0">
                <a:solidFill>
                  <a:srgbClr val="04A07B"/>
                </a:solidFill>
                <a:latin typeface="Inter" panose="020B0604020202020204" charset="0"/>
                <a:ea typeface="Inter" panose="020B0604020202020204" charset="0"/>
              </a:rPr>
              <a:t> </a:t>
            </a:r>
            <a:r>
              <a:rPr lang="pt-BR" sz="4400" dirty="0">
                <a:latin typeface="Inter" panose="020B0604020202020204" charset="0"/>
                <a:ea typeface="Inter" panose="020B0604020202020204" charset="0"/>
              </a:rPr>
              <a:t>entre dormir mais e se sentir bem</a:t>
            </a:r>
          </a:p>
          <a:p>
            <a:pPr lvl="1"/>
            <a:endParaRPr lang="pt-BR" sz="4400" b="1" i="1" dirty="0">
              <a:solidFill>
                <a:srgbClr val="04A07B"/>
              </a:solidFill>
              <a:latin typeface="Inter" panose="020B0604020202020204" charset="0"/>
              <a:ea typeface="Inter" panose="020B0604020202020204" charset="0"/>
            </a:endParaRPr>
          </a:p>
          <a:p>
            <a:endParaRPr lang="pt-BR" sz="4800" b="1" i="1" dirty="0">
              <a:solidFill>
                <a:srgbClr val="04A07B"/>
              </a:solidFill>
              <a:latin typeface="Inter" panose="020B0604020202020204" charset="0"/>
              <a:ea typeface="Inter" panose="020B0604020202020204" charset="0"/>
            </a:endParaRPr>
          </a:p>
          <a:p>
            <a:endParaRPr lang="pt-BR" sz="4400" i="1" dirty="0">
              <a:latin typeface="Inter" panose="020B0604020202020204" charset="0"/>
              <a:ea typeface="Inter" panose="020B0604020202020204" charset="0"/>
            </a:endParaRPr>
          </a:p>
        </p:txBody>
      </p:sp>
      <p:sp>
        <p:nvSpPr>
          <p:cNvPr id="13" name="TextBox 2"/>
          <p:cNvSpPr txBox="1"/>
          <p:nvPr/>
        </p:nvSpPr>
        <p:spPr>
          <a:xfrm>
            <a:off x="1039278" y="1213725"/>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Correlações</a:t>
            </a:r>
          </a:p>
          <a:p>
            <a:r>
              <a:rPr lang="pt-BR" sz="4400" b="1" dirty="0">
                <a:latin typeface="Inter" panose="020B0604020202020204" charset="0"/>
                <a:ea typeface="Inter" panose="020B0604020202020204" charset="0"/>
              </a:rPr>
              <a:t>A relação entre duas variáveis contínuas</a:t>
            </a:r>
          </a:p>
        </p:txBody>
      </p:sp>
      <p:sp>
        <p:nvSpPr>
          <p:cNvPr id="14" name="AutoShape 2"/>
          <p:cNvSpPr/>
          <p:nvPr/>
        </p:nvSpPr>
        <p:spPr>
          <a:xfrm>
            <a:off x="1000310" y="9029429"/>
            <a:ext cx="16230600" cy="0"/>
          </a:xfrm>
          <a:prstGeom prst="line">
            <a:avLst/>
          </a:prstGeom>
          <a:ln w="19050" cap="flat">
            <a:solidFill>
              <a:srgbClr val="000000"/>
            </a:solidFill>
            <a:prstDash val="solid"/>
            <a:headEnd type="none" w="sm" len="sm"/>
            <a:tailEnd type="none" w="sm" len="sm"/>
          </a:ln>
        </p:spPr>
      </p:sp>
      <p:sp>
        <p:nvSpPr>
          <p:cNvPr id="15" name="AutoShape 3"/>
          <p:cNvSpPr/>
          <p:nvPr/>
        </p:nvSpPr>
        <p:spPr>
          <a:xfrm>
            <a:off x="1000310" y="800100"/>
            <a:ext cx="16230600" cy="0"/>
          </a:xfrm>
          <a:prstGeom prst="line">
            <a:avLst/>
          </a:prstGeom>
          <a:ln w="19050" cap="flat">
            <a:solidFill>
              <a:srgbClr val="000000"/>
            </a:solidFill>
            <a:prstDash val="solid"/>
            <a:headEnd type="none" w="sm" len="sm"/>
            <a:tailEnd type="none" w="sm" len="sm"/>
          </a:ln>
        </p:spPr>
      </p:sp>
      <p:sp>
        <p:nvSpPr>
          <p:cNvPr id="16" name="TextBox 10"/>
          <p:cNvSpPr txBox="1"/>
          <p:nvPr/>
        </p:nvSpPr>
        <p:spPr>
          <a:xfrm>
            <a:off x="1007194" y="9144657"/>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Tree>
    <p:extLst>
      <p:ext uri="{BB962C8B-B14F-4D97-AF65-F5344CB8AC3E}">
        <p14:creationId xmlns:p14="http://schemas.microsoft.com/office/powerpoint/2010/main" val="2566862931"/>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7668" y="1442325"/>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Regressão linear</a:t>
            </a:r>
          </a:p>
          <a:p>
            <a:r>
              <a:rPr lang="pt-BR" sz="4400" b="1" dirty="0">
                <a:latin typeface="Inter" panose="020B0604020202020204" charset="0"/>
                <a:ea typeface="Inter" panose="020B0604020202020204" charset="0"/>
              </a:rPr>
              <a:t>A relação entre duas (ou mais) variáveis contínuas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13" name="Espaço Reservado para Conteúdo 2"/>
          <p:cNvSpPr txBox="1">
            <a:spLocks/>
          </p:cNvSpPr>
          <p:nvPr/>
        </p:nvSpPr>
        <p:spPr>
          <a:xfrm>
            <a:off x="1008647" y="3279832"/>
            <a:ext cx="16007529" cy="5368868"/>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C6A28D"/>
              </a:buClr>
            </a:pPr>
            <a:r>
              <a:rPr lang="pt-BR" dirty="0">
                <a:latin typeface="Inter" panose="020B0604020202020204" charset="0"/>
                <a:ea typeface="Inter" panose="020B0604020202020204" charset="0"/>
              </a:rPr>
              <a:t>A relação entre duas ou mais variáveis contínuas</a:t>
            </a:r>
          </a:p>
          <a:p>
            <a:pPr>
              <a:buClr>
                <a:srgbClr val="C6A28D"/>
              </a:buClr>
            </a:pPr>
            <a:endParaRPr lang="pt-BR" dirty="0">
              <a:latin typeface="Inter" panose="020B0604020202020204" charset="0"/>
              <a:ea typeface="Inter" panose="020B0604020202020204" charset="0"/>
            </a:endParaRPr>
          </a:p>
          <a:p>
            <a:pPr>
              <a:buClr>
                <a:srgbClr val="C6A28D"/>
              </a:buClr>
            </a:pPr>
            <a:r>
              <a:rPr lang="pt-BR" dirty="0">
                <a:latin typeface="Inter" panose="020B0604020202020204" charset="0"/>
                <a:ea typeface="Inter" panose="020B0604020202020204" charset="0"/>
              </a:rPr>
              <a:t>Permite explorar a relação entre uma variável dependente (DV) e uma (ou mais) variável(</a:t>
            </a:r>
            <a:r>
              <a:rPr lang="pt-BR" dirty="0" err="1">
                <a:latin typeface="Inter" panose="020B0604020202020204" charset="0"/>
                <a:ea typeface="Inter" panose="020B0604020202020204" charset="0"/>
              </a:rPr>
              <a:t>is</a:t>
            </a:r>
            <a:r>
              <a:rPr lang="pt-BR" dirty="0">
                <a:latin typeface="Inter" panose="020B0604020202020204" charset="0"/>
                <a:ea typeface="Inter" panose="020B0604020202020204" charset="0"/>
              </a:rPr>
              <a:t>) independentes </a:t>
            </a:r>
          </a:p>
          <a:p>
            <a:pPr>
              <a:buClr>
                <a:srgbClr val="C6A28D"/>
              </a:buClr>
            </a:pPr>
            <a:endParaRPr lang="pt-BR" dirty="0">
              <a:latin typeface="Inter" panose="020B0604020202020204" charset="0"/>
              <a:ea typeface="Inter" panose="020B0604020202020204" charset="0"/>
            </a:endParaRPr>
          </a:p>
          <a:p>
            <a:pPr>
              <a:buClr>
                <a:srgbClr val="C6A28D"/>
              </a:buClr>
            </a:pPr>
            <a:r>
              <a:rPr lang="pt-BR" dirty="0">
                <a:latin typeface="Inter" panose="020B0604020202020204" charset="0"/>
                <a:ea typeface="Inter" panose="020B0604020202020204" charset="0"/>
              </a:rPr>
              <a:t>O objetivo é explicar a variância da DV </a:t>
            </a:r>
          </a:p>
          <a:p>
            <a:pPr marL="534924" lvl="1" indent="-342900">
              <a:buClr>
                <a:srgbClr val="C6A28D"/>
              </a:buClr>
              <a:buFont typeface="Arial" panose="020B0604020202020204" pitchFamily="34" charset="0"/>
              <a:buChar char="•"/>
            </a:pPr>
            <a:endParaRPr lang="pt-BR" sz="3200" dirty="0">
              <a:latin typeface="Inter" panose="020B0604020202020204" charset="0"/>
              <a:ea typeface="Inter" panose="020B0604020202020204" charset="0"/>
            </a:endParaRPr>
          </a:p>
          <a:p>
            <a:pPr marL="514350" indent="-514350">
              <a:buClr>
                <a:srgbClr val="C6A28D"/>
              </a:buClr>
            </a:pPr>
            <a:r>
              <a:rPr lang="pt-BR" dirty="0">
                <a:latin typeface="Inter" panose="020B0604020202020204" charset="0"/>
                <a:ea typeface="Inter" panose="020B0604020202020204" charset="0"/>
              </a:rPr>
              <a:t>Hipótese nula: O coeficiente B1 é igual a zero.</a:t>
            </a:r>
          </a:p>
          <a:p>
            <a:pPr marL="514350" indent="-514350">
              <a:buClr>
                <a:srgbClr val="C6A28D"/>
              </a:buClr>
            </a:pPr>
            <a:r>
              <a:rPr lang="pt-BR" dirty="0">
                <a:latin typeface="Inter" panose="020B0604020202020204" charset="0"/>
                <a:ea typeface="Inter" panose="020B0604020202020204" charset="0"/>
              </a:rPr>
              <a:t>Hipótese alternativa: O coeficiente B1 não é igual a zero.</a:t>
            </a:r>
          </a:p>
        </p:txBody>
      </p:sp>
    </p:spTree>
    <p:extLst>
      <p:ext uri="{BB962C8B-B14F-4D97-AF65-F5344CB8AC3E}">
        <p14:creationId xmlns:p14="http://schemas.microsoft.com/office/powerpoint/2010/main" val="408138395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964368" y="3216378"/>
            <a:ext cx="15878229" cy="860382"/>
          </a:xfrm>
        </p:spPr>
        <p:txBody>
          <a:bodyPr>
            <a:normAutofit/>
          </a:bodyPr>
          <a:lstStyle/>
          <a:p>
            <a:pPr marL="0" indent="0">
              <a:buClrTx/>
              <a:buNone/>
            </a:pPr>
            <a:r>
              <a:rPr lang="pt-BR" sz="3600" dirty="0"/>
              <a:t>A regressão linear pode ser simples ou múltipla:</a:t>
            </a:r>
            <a:endParaRPr lang="en-US" sz="3600" dirty="0"/>
          </a:p>
          <a:p>
            <a:pPr>
              <a:buClrTx/>
              <a:buFont typeface="Arial" panose="020B0604020202020204" pitchFamily="34" charset="0"/>
              <a:buChar char="•"/>
            </a:pPr>
            <a:endParaRPr lang="pt-BR" dirty="0"/>
          </a:p>
        </p:txBody>
      </p:sp>
      <p:sp>
        <p:nvSpPr>
          <p:cNvPr id="4" name="Retângulo 3"/>
          <p:cNvSpPr/>
          <p:nvPr/>
        </p:nvSpPr>
        <p:spPr>
          <a:xfrm>
            <a:off x="9123947" y="5429444"/>
            <a:ext cx="3414738" cy="1928077"/>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t>DV </a:t>
            </a:r>
            <a:r>
              <a:rPr lang="pt-BR" sz="3600" b="1" i="1" dirty="0"/>
              <a:t>Bem estar</a:t>
            </a:r>
          </a:p>
        </p:txBody>
      </p:sp>
      <p:sp>
        <p:nvSpPr>
          <p:cNvPr id="5" name="Retângulo 4"/>
          <p:cNvSpPr/>
          <p:nvPr/>
        </p:nvSpPr>
        <p:spPr>
          <a:xfrm>
            <a:off x="3735281" y="7627936"/>
            <a:ext cx="2791536" cy="1210496"/>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b="1" dirty="0"/>
              <a:t>IV </a:t>
            </a:r>
            <a:r>
              <a:rPr lang="pt-BR" sz="2700" b="1" i="1" dirty="0"/>
              <a:t>Sono</a:t>
            </a:r>
          </a:p>
        </p:txBody>
      </p:sp>
      <p:cxnSp>
        <p:nvCxnSpPr>
          <p:cNvPr id="7" name="Conector de Seta Reta 6"/>
          <p:cNvCxnSpPr/>
          <p:nvPr/>
        </p:nvCxnSpPr>
        <p:spPr>
          <a:xfrm flipV="1">
            <a:off x="6526817" y="6404333"/>
            <a:ext cx="2597130" cy="1839701"/>
          </a:xfrm>
          <a:prstGeom prst="straightConnector1">
            <a:avLst/>
          </a:prstGeom>
          <a:ln w="57150">
            <a:solidFill>
              <a:srgbClr val="C6A28D"/>
            </a:solidFill>
            <a:tailEnd type="triangle"/>
          </a:ln>
        </p:spPr>
        <p:style>
          <a:lnRef idx="1">
            <a:schemeClr val="accent1"/>
          </a:lnRef>
          <a:fillRef idx="0">
            <a:schemeClr val="accent1"/>
          </a:fillRef>
          <a:effectRef idx="0">
            <a:schemeClr val="accent1"/>
          </a:effectRef>
          <a:fontRef idx="minor">
            <a:schemeClr val="tx1"/>
          </a:fontRef>
        </p:style>
      </p:cxnSp>
      <p:sp>
        <p:nvSpPr>
          <p:cNvPr id="6" name="Texto Explicativo em Nuvem 5"/>
          <p:cNvSpPr/>
          <p:nvPr/>
        </p:nvSpPr>
        <p:spPr>
          <a:xfrm>
            <a:off x="13107881" y="3438800"/>
            <a:ext cx="3355521" cy="2473779"/>
          </a:xfrm>
          <a:prstGeom prst="cloudCallout">
            <a:avLst>
              <a:gd name="adj1" fmla="val -53679"/>
              <a:gd name="adj2" fmla="val 625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dirty="0" err="1">
                <a:solidFill>
                  <a:sysClr val="windowText" lastClr="000000"/>
                </a:solidFill>
              </a:rPr>
              <a:t>Now</a:t>
            </a:r>
            <a:r>
              <a:rPr lang="pt-BR" sz="2700" dirty="0">
                <a:solidFill>
                  <a:sysClr val="windowText" lastClr="000000"/>
                </a:solidFill>
              </a:rPr>
              <a:t> </a:t>
            </a:r>
            <a:r>
              <a:rPr lang="pt-BR" sz="2700" dirty="0" err="1">
                <a:solidFill>
                  <a:sysClr val="windowText" lastClr="000000"/>
                </a:solidFill>
              </a:rPr>
              <a:t>that</a:t>
            </a:r>
            <a:r>
              <a:rPr lang="pt-BR" sz="2700" dirty="0">
                <a:solidFill>
                  <a:sysClr val="windowText" lastClr="000000"/>
                </a:solidFill>
              </a:rPr>
              <a:t> </a:t>
            </a:r>
            <a:r>
              <a:rPr lang="pt-BR" sz="2700" dirty="0" err="1">
                <a:solidFill>
                  <a:sysClr val="windowText" lastClr="000000"/>
                </a:solidFill>
              </a:rPr>
              <a:t>is</a:t>
            </a:r>
            <a:r>
              <a:rPr lang="pt-BR" sz="2700" dirty="0">
                <a:solidFill>
                  <a:sysClr val="windowText" lastClr="000000"/>
                </a:solidFill>
              </a:rPr>
              <a:t> a </a:t>
            </a:r>
            <a:r>
              <a:rPr lang="pt-BR" sz="2700" dirty="0" err="1">
                <a:solidFill>
                  <a:sysClr val="windowText" lastClr="000000"/>
                </a:solidFill>
              </a:rPr>
              <a:t>party</a:t>
            </a:r>
            <a:r>
              <a:rPr lang="pt-BR" sz="2700" dirty="0">
                <a:solidFill>
                  <a:sysClr val="windowText" lastClr="000000"/>
                </a:solidFill>
              </a:rPr>
              <a:t>!</a:t>
            </a:r>
          </a:p>
        </p:txBody>
      </p:sp>
      <p:sp>
        <p:nvSpPr>
          <p:cNvPr id="13" name="Retângulo 12"/>
          <p:cNvSpPr/>
          <p:nvPr/>
        </p:nvSpPr>
        <p:spPr>
          <a:xfrm>
            <a:off x="3735281" y="5912579"/>
            <a:ext cx="2791536" cy="1258385"/>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b="1" dirty="0"/>
              <a:t>IV </a:t>
            </a:r>
            <a:r>
              <a:rPr lang="pt-BR" sz="2700" b="1" i="1" dirty="0"/>
              <a:t>Estresse</a:t>
            </a:r>
          </a:p>
        </p:txBody>
      </p:sp>
      <p:cxnSp>
        <p:nvCxnSpPr>
          <p:cNvPr id="16" name="Conector de Seta Reta 15"/>
          <p:cNvCxnSpPr/>
          <p:nvPr/>
        </p:nvCxnSpPr>
        <p:spPr>
          <a:xfrm flipV="1">
            <a:off x="6526817" y="6404333"/>
            <a:ext cx="2597130" cy="148289"/>
          </a:xfrm>
          <a:prstGeom prst="straightConnector1">
            <a:avLst/>
          </a:prstGeom>
          <a:ln w="57150">
            <a:solidFill>
              <a:srgbClr val="C6A28D"/>
            </a:solidFill>
            <a:tailEnd type="triangle"/>
          </a:ln>
        </p:spPr>
        <p:style>
          <a:lnRef idx="1">
            <a:schemeClr val="accent1"/>
          </a:lnRef>
          <a:fillRef idx="0">
            <a:schemeClr val="accent1"/>
          </a:fillRef>
          <a:effectRef idx="0">
            <a:schemeClr val="accent1"/>
          </a:effectRef>
          <a:fontRef idx="minor">
            <a:schemeClr val="tx1"/>
          </a:fontRef>
        </p:style>
      </p:cxnSp>
      <p:sp>
        <p:nvSpPr>
          <p:cNvPr id="25" name="Retângulo 24"/>
          <p:cNvSpPr/>
          <p:nvPr/>
        </p:nvSpPr>
        <p:spPr>
          <a:xfrm>
            <a:off x="3735281" y="4131944"/>
            <a:ext cx="2791536" cy="1343849"/>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b="1" dirty="0"/>
              <a:t>IV </a:t>
            </a:r>
            <a:r>
              <a:rPr lang="pt-BR" sz="2700" b="1" i="1" dirty="0" err="1"/>
              <a:t>Neuroticismo</a:t>
            </a:r>
            <a:endParaRPr lang="pt-BR" sz="2700" b="1" i="1" dirty="0"/>
          </a:p>
        </p:txBody>
      </p:sp>
      <p:cxnSp>
        <p:nvCxnSpPr>
          <p:cNvPr id="27" name="Conector de Seta Reta 26"/>
          <p:cNvCxnSpPr/>
          <p:nvPr/>
        </p:nvCxnSpPr>
        <p:spPr>
          <a:xfrm>
            <a:off x="6526817" y="4814719"/>
            <a:ext cx="2597130" cy="1589614"/>
          </a:xfrm>
          <a:prstGeom prst="straightConnector1">
            <a:avLst/>
          </a:prstGeom>
          <a:ln w="57150">
            <a:solidFill>
              <a:srgbClr val="C6A28D"/>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2"/>
          <p:cNvSpPr txBox="1"/>
          <p:nvPr/>
        </p:nvSpPr>
        <p:spPr>
          <a:xfrm>
            <a:off x="1028700" y="1446281"/>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Regressão linear</a:t>
            </a:r>
          </a:p>
          <a:p>
            <a:r>
              <a:rPr lang="pt-BR" sz="4400" b="1" dirty="0">
                <a:latin typeface="Inter" panose="020B0604020202020204" charset="0"/>
                <a:ea typeface="Inter" panose="020B0604020202020204" charset="0"/>
              </a:rPr>
              <a:t>A relação entre duas (ou mais) variáveis contínuas</a:t>
            </a:r>
          </a:p>
        </p:txBody>
      </p:sp>
      <p:sp>
        <p:nvSpPr>
          <p:cNvPr id="1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2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21"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Tree>
    <p:extLst>
      <p:ext uri="{BB962C8B-B14F-4D97-AF65-F5344CB8AC3E}">
        <p14:creationId xmlns:p14="http://schemas.microsoft.com/office/powerpoint/2010/main" val="5224608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5" name="AutoShape 5"/>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6" name="Group 6"/>
          <p:cNvGrpSpPr/>
          <p:nvPr/>
        </p:nvGrpSpPr>
        <p:grpSpPr>
          <a:xfrm>
            <a:off x="1028700" y="1444588"/>
            <a:ext cx="3086100" cy="3086100"/>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0" name="TextBox 10"/>
          <p:cNvSpPr txBox="1"/>
          <p:nvPr/>
        </p:nvSpPr>
        <p:spPr>
          <a:xfrm>
            <a:off x="2571750" y="2273159"/>
            <a:ext cx="7410450" cy="1320874"/>
          </a:xfrm>
          <a:prstGeom prst="rect">
            <a:avLst/>
          </a:prstGeom>
        </p:spPr>
        <p:txBody>
          <a:bodyPr wrap="square" lIns="0" tIns="0" rIns="0" bIns="0" rtlCol="0" anchor="t">
            <a:spAutoFit/>
          </a:bodyPr>
          <a:lstStyle/>
          <a:p>
            <a:pPr>
              <a:lnSpc>
                <a:spcPts val="10326"/>
              </a:lnSpc>
            </a:pPr>
            <a:r>
              <a:rPr lang="en-US" sz="7376" dirty="0">
                <a:solidFill>
                  <a:srgbClr val="000000"/>
                </a:solidFill>
                <a:latin typeface="TAN Twinkle"/>
              </a:rPr>
              <a:t>SUMÁRIO</a:t>
            </a:r>
          </a:p>
        </p:txBody>
      </p:sp>
      <p:sp>
        <p:nvSpPr>
          <p:cNvPr id="11" name="TextBox 11"/>
          <p:cNvSpPr txBox="1"/>
          <p:nvPr/>
        </p:nvSpPr>
        <p:spPr>
          <a:xfrm>
            <a:off x="5217346" y="4494685"/>
            <a:ext cx="8498654" cy="411972"/>
          </a:xfrm>
          <a:prstGeom prst="rect">
            <a:avLst/>
          </a:prstGeom>
        </p:spPr>
        <p:txBody>
          <a:bodyPr wrap="square" lIns="0" tIns="0" rIns="0" bIns="0" rtlCol="0" anchor="t">
            <a:spAutoFit/>
          </a:bodyPr>
          <a:lstStyle/>
          <a:p>
            <a:pPr>
              <a:lnSpc>
                <a:spcPts val="3499"/>
              </a:lnSpc>
            </a:pPr>
            <a:r>
              <a:rPr lang="en-US" sz="2499" b="1" dirty="0">
                <a:solidFill>
                  <a:srgbClr val="000000"/>
                </a:solidFill>
                <a:latin typeface="Inter"/>
              </a:rPr>
              <a:t>O que é R?</a:t>
            </a:r>
          </a:p>
        </p:txBody>
      </p:sp>
      <p:sp>
        <p:nvSpPr>
          <p:cNvPr id="12" name="TextBox 12"/>
          <p:cNvSpPr txBox="1"/>
          <p:nvPr/>
        </p:nvSpPr>
        <p:spPr>
          <a:xfrm>
            <a:off x="4114800" y="4494685"/>
            <a:ext cx="1102546" cy="422275"/>
          </a:xfrm>
          <a:prstGeom prst="rect">
            <a:avLst/>
          </a:prstGeom>
        </p:spPr>
        <p:txBody>
          <a:bodyPr lIns="0" tIns="0" rIns="0" bIns="0" rtlCol="0" anchor="t">
            <a:spAutoFit/>
          </a:bodyPr>
          <a:lstStyle/>
          <a:p>
            <a:pPr>
              <a:lnSpc>
                <a:spcPts val="3499"/>
              </a:lnSpc>
            </a:pPr>
            <a:r>
              <a:rPr lang="en-US" sz="2499">
                <a:solidFill>
                  <a:srgbClr val="000000"/>
                </a:solidFill>
                <a:latin typeface="Inter"/>
              </a:rPr>
              <a:t>01.</a:t>
            </a:r>
          </a:p>
        </p:txBody>
      </p:sp>
      <p:sp>
        <p:nvSpPr>
          <p:cNvPr id="14" name="TextBox 14"/>
          <p:cNvSpPr txBox="1"/>
          <p:nvPr/>
        </p:nvSpPr>
        <p:spPr>
          <a:xfrm>
            <a:off x="4114800" y="5017787"/>
            <a:ext cx="1102546" cy="422275"/>
          </a:xfrm>
          <a:prstGeom prst="rect">
            <a:avLst/>
          </a:prstGeom>
        </p:spPr>
        <p:txBody>
          <a:bodyPr lIns="0" tIns="0" rIns="0" bIns="0" rtlCol="0" anchor="t">
            <a:spAutoFit/>
          </a:bodyPr>
          <a:lstStyle/>
          <a:p>
            <a:pPr>
              <a:lnSpc>
                <a:spcPts val="3499"/>
              </a:lnSpc>
            </a:pPr>
            <a:r>
              <a:rPr lang="en-US" sz="2499">
                <a:solidFill>
                  <a:srgbClr val="000000"/>
                </a:solidFill>
                <a:latin typeface="Inter"/>
              </a:rPr>
              <a:t>02.</a:t>
            </a:r>
          </a:p>
        </p:txBody>
      </p:sp>
      <p:sp>
        <p:nvSpPr>
          <p:cNvPr id="16" name="TextBox 16"/>
          <p:cNvSpPr txBox="1"/>
          <p:nvPr/>
        </p:nvSpPr>
        <p:spPr>
          <a:xfrm>
            <a:off x="4114800" y="5538487"/>
            <a:ext cx="1102546" cy="422275"/>
          </a:xfrm>
          <a:prstGeom prst="rect">
            <a:avLst/>
          </a:prstGeom>
        </p:spPr>
        <p:txBody>
          <a:bodyPr lIns="0" tIns="0" rIns="0" bIns="0" rtlCol="0" anchor="t">
            <a:spAutoFit/>
          </a:bodyPr>
          <a:lstStyle/>
          <a:p>
            <a:pPr>
              <a:lnSpc>
                <a:spcPts val="3499"/>
              </a:lnSpc>
            </a:pPr>
            <a:r>
              <a:rPr lang="en-US" sz="2499" dirty="0">
                <a:solidFill>
                  <a:srgbClr val="000000"/>
                </a:solidFill>
                <a:latin typeface="Inter"/>
              </a:rPr>
              <a:t>03.</a:t>
            </a:r>
          </a:p>
        </p:txBody>
      </p:sp>
      <p:sp>
        <p:nvSpPr>
          <p:cNvPr id="18" name="TextBox 18"/>
          <p:cNvSpPr txBox="1"/>
          <p:nvPr/>
        </p:nvSpPr>
        <p:spPr>
          <a:xfrm>
            <a:off x="4103914" y="6556978"/>
            <a:ext cx="1102546" cy="422275"/>
          </a:xfrm>
          <a:prstGeom prst="rect">
            <a:avLst/>
          </a:prstGeom>
        </p:spPr>
        <p:txBody>
          <a:bodyPr lIns="0" tIns="0" rIns="0" bIns="0" rtlCol="0" anchor="t">
            <a:spAutoFit/>
          </a:bodyPr>
          <a:lstStyle/>
          <a:p>
            <a:pPr>
              <a:lnSpc>
                <a:spcPts val="3499"/>
              </a:lnSpc>
            </a:pPr>
            <a:r>
              <a:rPr lang="en-US" sz="2499" dirty="0">
                <a:solidFill>
                  <a:srgbClr val="000000"/>
                </a:solidFill>
                <a:latin typeface="Inter"/>
              </a:rPr>
              <a:t>05.</a:t>
            </a:r>
          </a:p>
        </p:txBody>
      </p:sp>
      <p:sp>
        <p:nvSpPr>
          <p:cNvPr id="20" name="TextBox 20"/>
          <p:cNvSpPr txBox="1"/>
          <p:nvPr/>
        </p:nvSpPr>
        <p:spPr>
          <a:xfrm>
            <a:off x="4103914" y="7080081"/>
            <a:ext cx="1102546" cy="422275"/>
          </a:xfrm>
          <a:prstGeom prst="rect">
            <a:avLst/>
          </a:prstGeom>
        </p:spPr>
        <p:txBody>
          <a:bodyPr lIns="0" tIns="0" rIns="0" bIns="0" rtlCol="0" anchor="t">
            <a:spAutoFit/>
          </a:bodyPr>
          <a:lstStyle/>
          <a:p>
            <a:pPr>
              <a:lnSpc>
                <a:spcPts val="3499"/>
              </a:lnSpc>
            </a:pPr>
            <a:r>
              <a:rPr lang="en-US" sz="2499" dirty="0">
                <a:solidFill>
                  <a:srgbClr val="000000"/>
                </a:solidFill>
                <a:latin typeface="Inter"/>
              </a:rPr>
              <a:t>06.</a:t>
            </a:r>
          </a:p>
        </p:txBody>
      </p:sp>
      <p:sp>
        <p:nvSpPr>
          <p:cNvPr id="22" name="TextBox 22"/>
          <p:cNvSpPr txBox="1"/>
          <p:nvPr/>
        </p:nvSpPr>
        <p:spPr>
          <a:xfrm>
            <a:off x="4103914" y="7600781"/>
            <a:ext cx="1102546" cy="422275"/>
          </a:xfrm>
          <a:prstGeom prst="rect">
            <a:avLst/>
          </a:prstGeom>
        </p:spPr>
        <p:txBody>
          <a:bodyPr lIns="0" tIns="0" rIns="0" bIns="0" rtlCol="0" anchor="t">
            <a:spAutoFit/>
          </a:bodyPr>
          <a:lstStyle/>
          <a:p>
            <a:pPr>
              <a:lnSpc>
                <a:spcPts val="3499"/>
              </a:lnSpc>
            </a:pPr>
            <a:r>
              <a:rPr lang="en-US" sz="2499" dirty="0">
                <a:solidFill>
                  <a:srgbClr val="000000"/>
                </a:solidFill>
                <a:latin typeface="Inter"/>
              </a:rPr>
              <a:t>07.</a:t>
            </a:r>
          </a:p>
        </p:txBody>
      </p:sp>
      <p:sp>
        <p:nvSpPr>
          <p:cNvPr id="25" name="TextBox 11"/>
          <p:cNvSpPr txBox="1"/>
          <p:nvPr/>
        </p:nvSpPr>
        <p:spPr>
          <a:xfrm>
            <a:off x="5236070" y="5504060"/>
            <a:ext cx="7308654" cy="448841"/>
          </a:xfrm>
          <a:prstGeom prst="rect">
            <a:avLst/>
          </a:prstGeom>
        </p:spPr>
        <p:txBody>
          <a:bodyPr wrap="square" lIns="0" tIns="0" rIns="0" bIns="0" rtlCol="0" anchor="t">
            <a:spAutoFit/>
          </a:bodyPr>
          <a:lstStyle/>
          <a:p>
            <a:pPr>
              <a:lnSpc>
                <a:spcPts val="3499"/>
              </a:lnSpc>
            </a:pPr>
            <a:r>
              <a:rPr lang="en-US" sz="2499" dirty="0">
                <a:solidFill>
                  <a:srgbClr val="000000"/>
                </a:solidFill>
                <a:latin typeface="Inter"/>
              </a:rPr>
              <a:t>O que </a:t>
            </a:r>
            <a:r>
              <a:rPr lang="en-US" sz="2499" dirty="0" err="1">
                <a:solidFill>
                  <a:srgbClr val="000000"/>
                </a:solidFill>
                <a:latin typeface="Inter"/>
              </a:rPr>
              <a:t>são</a:t>
            </a:r>
            <a:r>
              <a:rPr lang="en-US" sz="2499" dirty="0">
                <a:solidFill>
                  <a:srgbClr val="000000"/>
                </a:solidFill>
                <a:latin typeface="Inter"/>
              </a:rPr>
              <a:t> dados? </a:t>
            </a:r>
            <a:r>
              <a:rPr lang="en-US" sz="2499" dirty="0" err="1">
                <a:solidFill>
                  <a:srgbClr val="000000"/>
                </a:solidFill>
                <a:latin typeface="Inter"/>
              </a:rPr>
              <a:t>Conceitos</a:t>
            </a:r>
            <a:r>
              <a:rPr lang="en-US" sz="2499" dirty="0">
                <a:solidFill>
                  <a:srgbClr val="000000"/>
                </a:solidFill>
                <a:latin typeface="Inter"/>
              </a:rPr>
              <a:t> </a:t>
            </a:r>
            <a:r>
              <a:rPr lang="en-US" sz="2499" dirty="0" err="1">
                <a:solidFill>
                  <a:srgbClr val="000000"/>
                </a:solidFill>
                <a:latin typeface="Inter"/>
              </a:rPr>
              <a:t>teóricos</a:t>
            </a:r>
            <a:endParaRPr lang="en-US" sz="2499" dirty="0">
              <a:solidFill>
                <a:srgbClr val="000000"/>
              </a:solidFill>
              <a:latin typeface="Inter"/>
            </a:endParaRPr>
          </a:p>
        </p:txBody>
      </p:sp>
      <p:sp>
        <p:nvSpPr>
          <p:cNvPr id="21" name="TextBox 11"/>
          <p:cNvSpPr txBox="1"/>
          <p:nvPr/>
        </p:nvSpPr>
        <p:spPr>
          <a:xfrm>
            <a:off x="5203412" y="6998370"/>
            <a:ext cx="10646188" cy="411972"/>
          </a:xfrm>
          <a:prstGeom prst="rect">
            <a:avLst/>
          </a:prstGeom>
        </p:spPr>
        <p:txBody>
          <a:bodyPr wrap="square" lIns="0" tIns="0" rIns="0" bIns="0" rtlCol="0" anchor="t">
            <a:spAutoFit/>
          </a:bodyPr>
          <a:lstStyle/>
          <a:p>
            <a:pPr>
              <a:lnSpc>
                <a:spcPts val="3499"/>
              </a:lnSpc>
            </a:pPr>
            <a:r>
              <a:rPr lang="en-US" sz="2499" dirty="0" err="1">
                <a:solidFill>
                  <a:srgbClr val="000000"/>
                </a:solidFill>
                <a:latin typeface="Inter"/>
              </a:rPr>
              <a:t>Manipulação</a:t>
            </a:r>
            <a:r>
              <a:rPr lang="en-US" sz="2499" dirty="0">
                <a:solidFill>
                  <a:srgbClr val="000000"/>
                </a:solidFill>
                <a:latin typeface="Inter"/>
              </a:rPr>
              <a:t> de dados </a:t>
            </a:r>
            <a:r>
              <a:rPr lang="en-US" sz="2499" dirty="0" err="1">
                <a:solidFill>
                  <a:srgbClr val="000000"/>
                </a:solidFill>
                <a:latin typeface="Inter"/>
              </a:rPr>
              <a:t>em</a:t>
            </a:r>
            <a:r>
              <a:rPr lang="en-US" sz="2499" dirty="0">
                <a:solidFill>
                  <a:srgbClr val="000000"/>
                </a:solidFill>
                <a:latin typeface="Inter"/>
              </a:rPr>
              <a:t> R: </a:t>
            </a:r>
            <a:r>
              <a:rPr lang="en-US" sz="2499" dirty="0" err="1">
                <a:solidFill>
                  <a:srgbClr val="000000"/>
                </a:solidFill>
                <a:latin typeface="Inter"/>
              </a:rPr>
              <a:t>Checagem</a:t>
            </a:r>
            <a:r>
              <a:rPr lang="en-US" sz="2499" dirty="0">
                <a:solidFill>
                  <a:srgbClr val="000000"/>
                </a:solidFill>
                <a:latin typeface="Inter"/>
              </a:rPr>
              <a:t> da </a:t>
            </a:r>
            <a:r>
              <a:rPr lang="en-US" sz="2499" dirty="0" err="1">
                <a:solidFill>
                  <a:srgbClr val="000000"/>
                </a:solidFill>
                <a:latin typeface="Inter"/>
              </a:rPr>
              <a:t>integridade</a:t>
            </a:r>
            <a:r>
              <a:rPr lang="en-US" sz="2499" dirty="0">
                <a:solidFill>
                  <a:srgbClr val="000000"/>
                </a:solidFill>
                <a:latin typeface="Inter"/>
              </a:rPr>
              <a:t> dos dados</a:t>
            </a:r>
          </a:p>
        </p:txBody>
      </p:sp>
      <p:sp>
        <p:nvSpPr>
          <p:cNvPr id="23" name="TextBox 11"/>
          <p:cNvSpPr txBox="1"/>
          <p:nvPr/>
        </p:nvSpPr>
        <p:spPr>
          <a:xfrm>
            <a:off x="5214298" y="7522561"/>
            <a:ext cx="11397302" cy="411972"/>
          </a:xfrm>
          <a:prstGeom prst="rect">
            <a:avLst/>
          </a:prstGeom>
        </p:spPr>
        <p:txBody>
          <a:bodyPr wrap="square" lIns="0" tIns="0" rIns="0" bIns="0" rtlCol="0" anchor="t">
            <a:spAutoFit/>
          </a:bodyPr>
          <a:lstStyle/>
          <a:p>
            <a:pPr>
              <a:lnSpc>
                <a:spcPts val="3499"/>
              </a:lnSpc>
            </a:pPr>
            <a:r>
              <a:rPr lang="en-US" sz="2499" dirty="0" err="1">
                <a:solidFill>
                  <a:srgbClr val="000000"/>
                </a:solidFill>
                <a:latin typeface="Inter"/>
              </a:rPr>
              <a:t>Manipulação</a:t>
            </a:r>
            <a:r>
              <a:rPr lang="en-US" sz="2499" dirty="0">
                <a:solidFill>
                  <a:srgbClr val="000000"/>
                </a:solidFill>
                <a:latin typeface="Inter"/>
              </a:rPr>
              <a:t> de dados </a:t>
            </a:r>
            <a:r>
              <a:rPr lang="en-US" sz="2499" dirty="0" err="1">
                <a:solidFill>
                  <a:srgbClr val="000000"/>
                </a:solidFill>
                <a:latin typeface="Inter"/>
              </a:rPr>
              <a:t>em</a:t>
            </a:r>
            <a:r>
              <a:rPr lang="en-US" sz="2499" dirty="0">
                <a:solidFill>
                  <a:srgbClr val="000000"/>
                </a:solidFill>
                <a:latin typeface="Inter"/>
              </a:rPr>
              <a:t> R:  </a:t>
            </a:r>
            <a:r>
              <a:rPr lang="en-US" sz="2499" dirty="0" err="1">
                <a:solidFill>
                  <a:srgbClr val="000000"/>
                </a:solidFill>
                <a:latin typeface="Inter"/>
              </a:rPr>
              <a:t>Análise</a:t>
            </a:r>
            <a:r>
              <a:rPr lang="en-US" sz="2499" dirty="0">
                <a:solidFill>
                  <a:srgbClr val="000000"/>
                </a:solidFill>
                <a:latin typeface="Inter"/>
              </a:rPr>
              <a:t> de dados </a:t>
            </a:r>
            <a:r>
              <a:rPr lang="en-US" sz="2499" dirty="0" err="1">
                <a:solidFill>
                  <a:srgbClr val="000000"/>
                </a:solidFill>
                <a:latin typeface="Inter"/>
              </a:rPr>
              <a:t>descritivos</a:t>
            </a:r>
            <a:r>
              <a:rPr lang="en-US" sz="2499" dirty="0">
                <a:solidFill>
                  <a:srgbClr val="000000"/>
                </a:solidFill>
                <a:latin typeface="Inter"/>
              </a:rPr>
              <a:t> e </a:t>
            </a:r>
            <a:r>
              <a:rPr lang="en-US" sz="2499" dirty="0" err="1">
                <a:solidFill>
                  <a:srgbClr val="000000"/>
                </a:solidFill>
                <a:latin typeface="Inter"/>
              </a:rPr>
              <a:t>inferenciais</a:t>
            </a:r>
            <a:endParaRPr lang="en-US" sz="2499" dirty="0">
              <a:solidFill>
                <a:srgbClr val="000000"/>
              </a:solidFill>
              <a:latin typeface="Inter"/>
            </a:endParaRPr>
          </a:p>
        </p:txBody>
      </p:sp>
      <p:sp>
        <p:nvSpPr>
          <p:cNvPr id="26" name="TextBox 11"/>
          <p:cNvSpPr txBox="1"/>
          <p:nvPr/>
        </p:nvSpPr>
        <p:spPr>
          <a:xfrm>
            <a:off x="5214298" y="5001181"/>
            <a:ext cx="7308654" cy="411972"/>
          </a:xfrm>
          <a:prstGeom prst="rect">
            <a:avLst/>
          </a:prstGeom>
        </p:spPr>
        <p:txBody>
          <a:bodyPr wrap="square" lIns="0" tIns="0" rIns="0" bIns="0" rtlCol="0" anchor="t">
            <a:spAutoFit/>
          </a:bodyPr>
          <a:lstStyle/>
          <a:p>
            <a:pPr>
              <a:lnSpc>
                <a:spcPts val="3499"/>
              </a:lnSpc>
            </a:pPr>
            <a:r>
              <a:rPr lang="en-US" sz="2499" b="1" dirty="0">
                <a:solidFill>
                  <a:srgbClr val="000000"/>
                </a:solidFill>
                <a:latin typeface="Inter"/>
              </a:rPr>
              <a:t>Boas </a:t>
            </a:r>
            <a:r>
              <a:rPr lang="en-US" sz="2499" b="1" dirty="0" err="1">
                <a:solidFill>
                  <a:srgbClr val="000000"/>
                </a:solidFill>
                <a:latin typeface="Inter"/>
              </a:rPr>
              <a:t>práticas</a:t>
            </a:r>
            <a:r>
              <a:rPr lang="en-US" sz="2499" b="1" dirty="0">
                <a:solidFill>
                  <a:srgbClr val="000000"/>
                </a:solidFill>
                <a:latin typeface="Inter"/>
              </a:rPr>
              <a:t> </a:t>
            </a:r>
            <a:r>
              <a:rPr lang="en-US" sz="2499" b="1" dirty="0" err="1">
                <a:solidFill>
                  <a:srgbClr val="000000"/>
                </a:solidFill>
                <a:latin typeface="Inter"/>
              </a:rPr>
              <a:t>em</a:t>
            </a:r>
            <a:r>
              <a:rPr lang="en-US" sz="2499" b="1" dirty="0">
                <a:solidFill>
                  <a:srgbClr val="000000"/>
                </a:solidFill>
                <a:latin typeface="Inter"/>
              </a:rPr>
              <a:t> R</a:t>
            </a:r>
          </a:p>
        </p:txBody>
      </p:sp>
      <p:sp>
        <p:nvSpPr>
          <p:cNvPr id="28" name="TextBox 11"/>
          <p:cNvSpPr txBox="1"/>
          <p:nvPr/>
        </p:nvSpPr>
        <p:spPr>
          <a:xfrm>
            <a:off x="4107913" y="8195448"/>
            <a:ext cx="7308654" cy="411972"/>
          </a:xfrm>
          <a:prstGeom prst="rect">
            <a:avLst/>
          </a:prstGeom>
        </p:spPr>
        <p:txBody>
          <a:bodyPr wrap="square" lIns="0" tIns="0" rIns="0" bIns="0" rtlCol="0" anchor="t">
            <a:spAutoFit/>
          </a:bodyPr>
          <a:lstStyle/>
          <a:p>
            <a:pPr>
              <a:lnSpc>
                <a:spcPts val="3499"/>
              </a:lnSpc>
            </a:pPr>
            <a:r>
              <a:rPr lang="en-US" sz="2499" dirty="0">
                <a:solidFill>
                  <a:srgbClr val="000000"/>
                </a:solidFill>
                <a:latin typeface="Inter"/>
              </a:rPr>
              <a:t>EXTRA: </a:t>
            </a:r>
            <a:r>
              <a:rPr lang="en-US" sz="2499" dirty="0" err="1">
                <a:solidFill>
                  <a:srgbClr val="000000"/>
                </a:solidFill>
                <a:latin typeface="Inter"/>
              </a:rPr>
              <a:t>Recomendações</a:t>
            </a:r>
            <a:endParaRPr lang="en-US" sz="2499" dirty="0">
              <a:solidFill>
                <a:srgbClr val="000000"/>
              </a:solidFill>
              <a:latin typeface="Inter"/>
            </a:endParaRPr>
          </a:p>
        </p:txBody>
      </p:sp>
      <p:sp>
        <p:nvSpPr>
          <p:cNvPr id="2" name="TextBox 11">
            <a:extLst>
              <a:ext uri="{FF2B5EF4-FFF2-40B4-BE49-F238E27FC236}">
                <a16:creationId xmlns:a16="http://schemas.microsoft.com/office/drawing/2014/main" id="{C085824F-8A16-96B8-42F3-E388DEE657C6}"/>
              </a:ext>
            </a:extLst>
          </p:cNvPr>
          <p:cNvSpPr txBox="1"/>
          <p:nvPr/>
        </p:nvSpPr>
        <p:spPr>
          <a:xfrm>
            <a:off x="5203412" y="6474179"/>
            <a:ext cx="10646188" cy="411972"/>
          </a:xfrm>
          <a:prstGeom prst="rect">
            <a:avLst/>
          </a:prstGeom>
        </p:spPr>
        <p:txBody>
          <a:bodyPr wrap="square" lIns="0" tIns="0" rIns="0" bIns="0" rtlCol="0" anchor="t">
            <a:spAutoFit/>
          </a:bodyPr>
          <a:lstStyle/>
          <a:p>
            <a:pPr>
              <a:lnSpc>
                <a:spcPts val="3499"/>
              </a:lnSpc>
            </a:pPr>
            <a:r>
              <a:rPr lang="en-US" sz="2499" dirty="0" err="1">
                <a:solidFill>
                  <a:srgbClr val="000000"/>
                </a:solidFill>
                <a:latin typeface="Inter"/>
              </a:rPr>
              <a:t>Manipulação</a:t>
            </a:r>
            <a:r>
              <a:rPr lang="en-US" sz="2499" dirty="0">
                <a:solidFill>
                  <a:srgbClr val="000000"/>
                </a:solidFill>
                <a:latin typeface="Inter"/>
              </a:rPr>
              <a:t> de dados </a:t>
            </a:r>
            <a:r>
              <a:rPr lang="en-US" sz="2499" dirty="0" err="1">
                <a:solidFill>
                  <a:srgbClr val="000000"/>
                </a:solidFill>
                <a:latin typeface="Inter"/>
              </a:rPr>
              <a:t>em</a:t>
            </a:r>
            <a:r>
              <a:rPr lang="en-US" sz="2499" dirty="0">
                <a:solidFill>
                  <a:srgbClr val="000000"/>
                </a:solidFill>
                <a:latin typeface="Inter"/>
              </a:rPr>
              <a:t> R: </a:t>
            </a:r>
            <a:r>
              <a:rPr lang="en-US" sz="2499" dirty="0" err="1">
                <a:solidFill>
                  <a:srgbClr val="000000"/>
                </a:solidFill>
                <a:latin typeface="Inter"/>
              </a:rPr>
              <a:t>Pacotes</a:t>
            </a:r>
            <a:r>
              <a:rPr lang="en-US" sz="2499" dirty="0">
                <a:solidFill>
                  <a:srgbClr val="000000"/>
                </a:solidFill>
                <a:latin typeface="Inter"/>
              </a:rPr>
              <a:t> e </a:t>
            </a:r>
            <a:r>
              <a:rPr lang="en-US" sz="2499" dirty="0" err="1">
                <a:solidFill>
                  <a:srgbClr val="000000"/>
                </a:solidFill>
                <a:latin typeface="Inter"/>
              </a:rPr>
              <a:t>funções</a:t>
            </a:r>
            <a:r>
              <a:rPr lang="en-US" sz="2499" dirty="0">
                <a:solidFill>
                  <a:srgbClr val="000000"/>
                </a:solidFill>
                <a:latin typeface="Inter"/>
              </a:rPr>
              <a:t> </a:t>
            </a:r>
            <a:r>
              <a:rPr lang="en-US" sz="2499" dirty="0" err="1">
                <a:solidFill>
                  <a:srgbClr val="000000"/>
                </a:solidFill>
                <a:latin typeface="Inter"/>
              </a:rPr>
              <a:t>essenciais</a:t>
            </a:r>
            <a:endParaRPr lang="en-US" sz="2499" dirty="0">
              <a:solidFill>
                <a:srgbClr val="000000"/>
              </a:solidFill>
              <a:latin typeface="Inter"/>
            </a:endParaRPr>
          </a:p>
        </p:txBody>
      </p:sp>
      <p:sp>
        <p:nvSpPr>
          <p:cNvPr id="27" name="TextBox 16"/>
          <p:cNvSpPr txBox="1"/>
          <p:nvPr/>
        </p:nvSpPr>
        <p:spPr>
          <a:xfrm>
            <a:off x="4114800" y="6033995"/>
            <a:ext cx="1102546" cy="422275"/>
          </a:xfrm>
          <a:prstGeom prst="rect">
            <a:avLst/>
          </a:prstGeom>
        </p:spPr>
        <p:txBody>
          <a:bodyPr lIns="0" tIns="0" rIns="0" bIns="0" rtlCol="0" anchor="t">
            <a:spAutoFit/>
          </a:bodyPr>
          <a:lstStyle/>
          <a:p>
            <a:pPr>
              <a:lnSpc>
                <a:spcPts val="3499"/>
              </a:lnSpc>
            </a:pPr>
            <a:r>
              <a:rPr lang="en-US" sz="2499" dirty="0">
                <a:solidFill>
                  <a:srgbClr val="000000"/>
                </a:solidFill>
                <a:latin typeface="Inter"/>
              </a:rPr>
              <a:t>04.</a:t>
            </a:r>
          </a:p>
        </p:txBody>
      </p:sp>
      <p:sp>
        <p:nvSpPr>
          <p:cNvPr id="29" name="TextBox 11"/>
          <p:cNvSpPr txBox="1"/>
          <p:nvPr/>
        </p:nvSpPr>
        <p:spPr>
          <a:xfrm>
            <a:off x="5236070" y="5999568"/>
            <a:ext cx="7308654" cy="448841"/>
          </a:xfrm>
          <a:prstGeom prst="rect">
            <a:avLst/>
          </a:prstGeom>
        </p:spPr>
        <p:txBody>
          <a:bodyPr wrap="square" lIns="0" tIns="0" rIns="0" bIns="0" rtlCol="0" anchor="t">
            <a:spAutoFit/>
          </a:bodyPr>
          <a:lstStyle/>
          <a:p>
            <a:pPr>
              <a:lnSpc>
                <a:spcPts val="3499"/>
              </a:lnSpc>
            </a:pPr>
            <a:r>
              <a:rPr lang="en-US" sz="2499" dirty="0">
                <a:solidFill>
                  <a:srgbClr val="000000"/>
                </a:solidFill>
                <a:latin typeface="Inter"/>
              </a:rPr>
              <a:t>O que </a:t>
            </a:r>
            <a:r>
              <a:rPr lang="en-US" sz="2499" dirty="0" err="1">
                <a:solidFill>
                  <a:srgbClr val="000000"/>
                </a:solidFill>
                <a:latin typeface="Inter"/>
              </a:rPr>
              <a:t>são</a:t>
            </a:r>
            <a:r>
              <a:rPr lang="en-US" sz="2499" dirty="0">
                <a:solidFill>
                  <a:srgbClr val="000000"/>
                </a:solidFill>
                <a:latin typeface="Inter"/>
              </a:rPr>
              <a:t> dados? Tidy data</a:t>
            </a:r>
          </a:p>
        </p:txBody>
      </p:sp>
    </p:spTree>
    <p:extLst>
      <p:ext uri="{BB962C8B-B14F-4D97-AF65-F5344CB8AC3E}">
        <p14:creationId xmlns:p14="http://schemas.microsoft.com/office/powerpoint/2010/main" val="4047864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814127"/>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COMO TUDO ISSO FUNCIONA?</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10" name="Imagem 9"/>
          <p:cNvPicPr>
            <a:picLocks noChangeAspect="1"/>
          </p:cNvPicPr>
          <p:nvPr/>
        </p:nvPicPr>
        <p:blipFill>
          <a:blip r:embed="rId3"/>
          <a:stretch>
            <a:fillRect/>
          </a:stretch>
        </p:blipFill>
        <p:spPr>
          <a:xfrm>
            <a:off x="401198" y="1"/>
            <a:ext cx="19373850" cy="10415588"/>
          </a:xfrm>
          <a:prstGeom prst="rect">
            <a:avLst/>
          </a:prstGeom>
        </p:spPr>
      </p:pic>
      <p:sp>
        <p:nvSpPr>
          <p:cNvPr id="4" name="Retângulo 3"/>
          <p:cNvSpPr/>
          <p:nvPr/>
        </p:nvSpPr>
        <p:spPr>
          <a:xfrm>
            <a:off x="13069056" y="2310063"/>
            <a:ext cx="5218944" cy="2498307"/>
          </a:xfrm>
          <a:prstGeom prst="rect">
            <a:avLst/>
          </a:prstGeom>
          <a:solidFill>
            <a:schemeClr val="bg1"/>
          </a:solidFill>
          <a:ln w="57150">
            <a:solidFill>
              <a:srgbClr val="868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solidFill>
                  <a:schemeClr val="tx1"/>
                </a:solidFill>
                <a:latin typeface="Segoe UI Semibold" panose="020B0702040204020203" pitchFamily="34" charset="0"/>
                <a:cs typeface="Segoe UI Semibold" panose="020B0702040204020203" pitchFamily="34" charset="0"/>
              </a:rPr>
              <a:t>Ou o histórico de comandos</a:t>
            </a:r>
          </a:p>
        </p:txBody>
      </p:sp>
      <p:sp>
        <p:nvSpPr>
          <p:cNvPr id="3" name="Retângulo 2"/>
          <p:cNvSpPr/>
          <p:nvPr/>
        </p:nvSpPr>
        <p:spPr>
          <a:xfrm>
            <a:off x="12416589" y="814127"/>
            <a:ext cx="1227222" cy="918422"/>
          </a:xfrm>
          <a:prstGeom prst="rect">
            <a:avLst/>
          </a:prstGeom>
          <a:noFill/>
          <a:ln w="57150">
            <a:solidFill>
              <a:srgbClr val="868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cxnSp>
        <p:nvCxnSpPr>
          <p:cNvPr id="6" name="Conector de Seta Reta 5"/>
          <p:cNvCxnSpPr/>
          <p:nvPr/>
        </p:nvCxnSpPr>
        <p:spPr>
          <a:xfrm>
            <a:off x="14045009" y="1417717"/>
            <a:ext cx="753834" cy="603590"/>
          </a:xfrm>
          <a:prstGeom prst="straightConnector1">
            <a:avLst/>
          </a:prstGeom>
          <a:ln w="57150">
            <a:solidFill>
              <a:srgbClr val="86866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6738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Imagem 37"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057" y="3327401"/>
            <a:ext cx="9800598" cy="6201690"/>
          </a:xfrm>
          <a:prstGeom prst="rect">
            <a:avLst/>
          </a:prstGeom>
        </p:spPr>
      </p:pic>
      <p:cxnSp>
        <p:nvCxnSpPr>
          <p:cNvPr id="20" name="Conector reto 19"/>
          <p:cNvCxnSpPr/>
          <p:nvPr/>
        </p:nvCxnSpPr>
        <p:spPr>
          <a:xfrm flipV="1">
            <a:off x="8548922" y="5364532"/>
            <a:ext cx="23837" cy="3629024"/>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cxnSp>
        <p:nvCxnSpPr>
          <p:cNvPr id="22" name="Conector reto 21"/>
          <p:cNvCxnSpPr/>
          <p:nvPr/>
        </p:nvCxnSpPr>
        <p:spPr>
          <a:xfrm>
            <a:off x="2155191" y="5342757"/>
            <a:ext cx="6457950" cy="0"/>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sp>
        <p:nvSpPr>
          <p:cNvPr id="11" name="CaixaDeTexto 10"/>
          <p:cNvSpPr txBox="1"/>
          <p:nvPr/>
        </p:nvSpPr>
        <p:spPr>
          <a:xfrm>
            <a:off x="11805935" y="3127249"/>
            <a:ext cx="5986098" cy="830997"/>
          </a:xfrm>
          <a:prstGeom prst="rect">
            <a:avLst/>
          </a:prstGeom>
          <a:noFill/>
        </p:spPr>
        <p:txBody>
          <a:bodyPr wrap="square" rtlCol="0">
            <a:spAutoFit/>
          </a:bodyPr>
          <a:lstStyle/>
          <a:p>
            <a:r>
              <a:rPr lang="pt-BR" sz="4800" b="1" dirty="0">
                <a:latin typeface="+mj-lt"/>
              </a:rPr>
              <a:t>	</a:t>
            </a:r>
            <a:r>
              <a:rPr lang="cy-GB" sz="4800" b="1" dirty="0">
                <a:latin typeface="+mj-lt"/>
              </a:rPr>
              <a:t>ŷ </a:t>
            </a:r>
            <a:r>
              <a:rPr lang="pt-BR" sz="4800" b="1" dirty="0">
                <a:latin typeface="+mj-lt"/>
              </a:rPr>
              <a:t>= a + </a:t>
            </a:r>
            <a:r>
              <a:rPr lang="pt-BR" sz="4800" b="1" dirty="0" err="1">
                <a:latin typeface="+mj-lt"/>
              </a:rPr>
              <a:t>b</a:t>
            </a:r>
            <a:r>
              <a:rPr lang="pt-BR" sz="4800" b="1" i="1" dirty="0" err="1">
                <a:latin typeface="+mj-lt"/>
              </a:rPr>
              <a:t>x</a:t>
            </a:r>
            <a:endParaRPr lang="pt-BR" sz="4800" b="1" i="1" dirty="0">
              <a:latin typeface="+mj-lt"/>
            </a:endParaRPr>
          </a:p>
        </p:txBody>
      </p:sp>
      <p:sp>
        <p:nvSpPr>
          <p:cNvPr id="8" name="CaixaDeTexto 7"/>
          <p:cNvSpPr txBox="1"/>
          <p:nvPr/>
        </p:nvSpPr>
        <p:spPr>
          <a:xfrm>
            <a:off x="12301902" y="4417274"/>
            <a:ext cx="5986098" cy="3416320"/>
          </a:xfrm>
          <a:prstGeom prst="rect">
            <a:avLst/>
          </a:prstGeom>
          <a:noFill/>
        </p:spPr>
        <p:txBody>
          <a:bodyPr wrap="square" rtlCol="0">
            <a:spAutoFit/>
          </a:bodyPr>
          <a:lstStyle/>
          <a:p>
            <a:r>
              <a:rPr lang="pt-BR" sz="3600" dirty="0"/>
              <a:t>sendo que</a:t>
            </a:r>
          </a:p>
          <a:p>
            <a:r>
              <a:rPr lang="cy-GB" sz="3600" b="1" dirty="0"/>
              <a:t>ŷ </a:t>
            </a:r>
            <a:r>
              <a:rPr lang="cy-GB" sz="3600" dirty="0"/>
              <a:t>é o valor </a:t>
            </a:r>
            <a:r>
              <a:rPr lang="cy-GB" sz="3600" dirty="0">
                <a:solidFill>
                  <a:srgbClr val="00B0F0"/>
                </a:solidFill>
              </a:rPr>
              <a:t>predito</a:t>
            </a:r>
            <a:r>
              <a:rPr lang="cy-GB" sz="3600" dirty="0"/>
              <a:t> de y (DV)</a:t>
            </a:r>
          </a:p>
          <a:p>
            <a:r>
              <a:rPr lang="cy-GB" sz="3600" b="1" dirty="0"/>
              <a:t>a </a:t>
            </a:r>
            <a:r>
              <a:rPr lang="cy-GB" sz="3600" dirty="0"/>
              <a:t>é o</a:t>
            </a:r>
            <a:r>
              <a:rPr lang="cy-GB" sz="3600" dirty="0">
                <a:solidFill>
                  <a:srgbClr val="FFC000"/>
                </a:solidFill>
              </a:rPr>
              <a:t> intercepto </a:t>
            </a:r>
            <a:r>
              <a:rPr lang="cy-GB" sz="3600" dirty="0"/>
              <a:t>(origem)</a:t>
            </a:r>
          </a:p>
          <a:p>
            <a:r>
              <a:rPr lang="cy-GB" sz="3600" b="1" dirty="0"/>
              <a:t>b</a:t>
            </a:r>
            <a:r>
              <a:rPr lang="cy-GB" sz="3600" dirty="0"/>
              <a:t> é o </a:t>
            </a:r>
            <a:r>
              <a:rPr lang="cy-GB" sz="3600" dirty="0">
                <a:solidFill>
                  <a:srgbClr val="C00000"/>
                </a:solidFill>
              </a:rPr>
              <a:t>slope</a:t>
            </a:r>
            <a:r>
              <a:rPr lang="cy-GB" sz="3600" dirty="0"/>
              <a:t> (coeficiente de regressão)</a:t>
            </a:r>
          </a:p>
          <a:p>
            <a:r>
              <a:rPr lang="cy-GB" sz="3600" b="1" dirty="0"/>
              <a:t>x</a:t>
            </a:r>
            <a:r>
              <a:rPr lang="cy-GB" sz="3600" dirty="0"/>
              <a:t> é a variável IV</a:t>
            </a:r>
            <a:endParaRPr lang="pt-BR" sz="3600" dirty="0"/>
          </a:p>
        </p:txBody>
      </p:sp>
      <p:sp>
        <p:nvSpPr>
          <p:cNvPr id="3" name="Retângulo 2"/>
          <p:cNvSpPr/>
          <p:nvPr/>
        </p:nvSpPr>
        <p:spPr>
          <a:xfrm>
            <a:off x="2913314" y="7777581"/>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0" name="Retângulo 9"/>
          <p:cNvSpPr/>
          <p:nvPr/>
        </p:nvSpPr>
        <p:spPr>
          <a:xfrm>
            <a:off x="12267971" y="8105528"/>
            <a:ext cx="2980193" cy="1015663"/>
          </a:xfrm>
          <a:prstGeom prst="rect">
            <a:avLst/>
          </a:prstGeom>
        </p:spPr>
        <p:txBody>
          <a:bodyPr wrap="square">
            <a:spAutoFit/>
          </a:bodyPr>
          <a:lstStyle/>
          <a:p>
            <a:r>
              <a:rPr lang="cy-GB" sz="3000" b="1" dirty="0">
                <a:solidFill>
                  <a:srgbClr val="FFC000"/>
                </a:solidFill>
              </a:rPr>
              <a:t>a = 1.8191</a:t>
            </a:r>
          </a:p>
          <a:p>
            <a:r>
              <a:rPr lang="cy-GB" sz="3000" b="1" dirty="0">
                <a:solidFill>
                  <a:srgbClr val="C00000"/>
                </a:solidFill>
              </a:rPr>
              <a:t>b = 3.88</a:t>
            </a:r>
            <a:endParaRPr lang="pt-BR" sz="3000" dirty="0">
              <a:solidFill>
                <a:srgbClr val="C00000"/>
              </a:solidFill>
            </a:endParaRPr>
          </a:p>
        </p:txBody>
      </p:sp>
      <p:sp>
        <p:nvSpPr>
          <p:cNvPr id="12" name="Retângulo 11"/>
          <p:cNvSpPr/>
          <p:nvPr/>
        </p:nvSpPr>
        <p:spPr>
          <a:xfrm>
            <a:off x="4883015" y="6808121"/>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4" name="Retângulo 13"/>
          <p:cNvSpPr/>
          <p:nvPr/>
        </p:nvSpPr>
        <p:spPr>
          <a:xfrm>
            <a:off x="5691188" y="6449925"/>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5" name="Retângulo 14"/>
          <p:cNvSpPr/>
          <p:nvPr/>
        </p:nvSpPr>
        <p:spPr>
          <a:xfrm>
            <a:off x="6403825" y="6136799"/>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6" name="Retângulo 15"/>
          <p:cNvSpPr/>
          <p:nvPr/>
        </p:nvSpPr>
        <p:spPr>
          <a:xfrm>
            <a:off x="10615663" y="4290278"/>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7" name="Retângulo 16"/>
          <p:cNvSpPr/>
          <p:nvPr/>
        </p:nvSpPr>
        <p:spPr>
          <a:xfrm>
            <a:off x="9854999" y="4682693"/>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8" name="Retângulo 17"/>
          <p:cNvSpPr/>
          <p:nvPr/>
        </p:nvSpPr>
        <p:spPr>
          <a:xfrm>
            <a:off x="9067321" y="5008247"/>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9" name="Retângulo 18"/>
          <p:cNvSpPr/>
          <p:nvPr/>
        </p:nvSpPr>
        <p:spPr>
          <a:xfrm>
            <a:off x="8129905" y="5414648"/>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21" name="Retângulo 20"/>
          <p:cNvSpPr/>
          <p:nvPr/>
        </p:nvSpPr>
        <p:spPr>
          <a:xfrm>
            <a:off x="7234913" y="5775723"/>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23" name="Retângulo 22"/>
          <p:cNvSpPr/>
          <p:nvPr/>
        </p:nvSpPr>
        <p:spPr>
          <a:xfrm>
            <a:off x="9703949" y="3283712"/>
            <a:ext cx="2026346" cy="553998"/>
          </a:xfrm>
          <a:prstGeom prst="rect">
            <a:avLst/>
          </a:prstGeom>
        </p:spPr>
        <p:txBody>
          <a:bodyPr wrap="square">
            <a:spAutoFit/>
          </a:bodyPr>
          <a:lstStyle/>
          <a:p>
            <a:r>
              <a:rPr lang="cy-GB" sz="3000" b="1" dirty="0">
                <a:solidFill>
                  <a:srgbClr val="00B050"/>
                </a:solidFill>
              </a:rPr>
              <a:t>y = 38</a:t>
            </a:r>
            <a:endParaRPr lang="pt-BR" sz="3000" dirty="0">
              <a:solidFill>
                <a:srgbClr val="00B050"/>
              </a:solidFill>
            </a:endParaRPr>
          </a:p>
        </p:txBody>
      </p:sp>
      <p:cxnSp>
        <p:nvCxnSpPr>
          <p:cNvPr id="30" name="Conector reto 29"/>
          <p:cNvCxnSpPr/>
          <p:nvPr/>
        </p:nvCxnSpPr>
        <p:spPr>
          <a:xfrm flipV="1">
            <a:off x="305681" y="7539271"/>
            <a:ext cx="3598919" cy="16524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tângulo 38"/>
          <p:cNvSpPr/>
          <p:nvPr/>
        </p:nvSpPr>
        <p:spPr>
          <a:xfrm>
            <a:off x="4883014" y="6808121"/>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40" name="Retângulo 39"/>
          <p:cNvSpPr/>
          <p:nvPr/>
        </p:nvSpPr>
        <p:spPr>
          <a:xfrm>
            <a:off x="3953110" y="7364687"/>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41" name="Elipse 40"/>
          <p:cNvSpPr/>
          <p:nvPr/>
        </p:nvSpPr>
        <p:spPr>
          <a:xfrm>
            <a:off x="2353863" y="7974501"/>
            <a:ext cx="459822" cy="39099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cxnSp>
        <p:nvCxnSpPr>
          <p:cNvPr id="43" name="Conector de Seta Reta 42"/>
          <p:cNvCxnSpPr>
            <a:stCxn id="14" idx="0"/>
          </p:cNvCxnSpPr>
          <p:nvPr/>
        </p:nvCxnSpPr>
        <p:spPr>
          <a:xfrm>
            <a:off x="6192341" y="6449925"/>
            <a:ext cx="107658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p:cNvCxnSpPr/>
          <p:nvPr/>
        </p:nvCxnSpPr>
        <p:spPr>
          <a:xfrm flipV="1">
            <a:off x="7268925" y="5951625"/>
            <a:ext cx="0" cy="4983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Retângulo 47"/>
          <p:cNvSpPr/>
          <p:nvPr/>
        </p:nvSpPr>
        <p:spPr>
          <a:xfrm>
            <a:off x="6716406" y="6421453"/>
            <a:ext cx="1326004" cy="507831"/>
          </a:xfrm>
          <a:prstGeom prst="rect">
            <a:avLst/>
          </a:prstGeom>
        </p:spPr>
        <p:txBody>
          <a:bodyPr wrap="none">
            <a:spAutoFit/>
          </a:bodyPr>
          <a:lstStyle/>
          <a:p>
            <a:r>
              <a:rPr lang="cy-GB" sz="2700" b="1" dirty="0">
                <a:solidFill>
                  <a:srgbClr val="C00000"/>
                </a:solidFill>
              </a:rPr>
              <a:t>B = 3.88</a:t>
            </a:r>
            <a:endParaRPr lang="pt-BR" sz="2700" dirty="0">
              <a:solidFill>
                <a:srgbClr val="C00000"/>
              </a:solidFill>
            </a:endParaRPr>
          </a:p>
        </p:txBody>
      </p:sp>
      <p:sp>
        <p:nvSpPr>
          <p:cNvPr id="49" name="Retângulo 48"/>
          <p:cNvSpPr/>
          <p:nvPr/>
        </p:nvSpPr>
        <p:spPr>
          <a:xfrm>
            <a:off x="2631556" y="8137876"/>
            <a:ext cx="1653017" cy="507831"/>
          </a:xfrm>
          <a:prstGeom prst="rect">
            <a:avLst/>
          </a:prstGeom>
        </p:spPr>
        <p:txBody>
          <a:bodyPr wrap="none">
            <a:spAutoFit/>
          </a:bodyPr>
          <a:lstStyle/>
          <a:p>
            <a:r>
              <a:rPr lang="cy-GB" sz="2700" b="1" dirty="0">
                <a:solidFill>
                  <a:srgbClr val="FFC000"/>
                </a:solidFill>
              </a:rPr>
              <a:t>a = 1.8191</a:t>
            </a:r>
          </a:p>
        </p:txBody>
      </p:sp>
      <p:sp>
        <p:nvSpPr>
          <p:cNvPr id="33" name="Título 1"/>
          <p:cNvSpPr>
            <a:spLocks noGrp="1"/>
          </p:cNvSpPr>
          <p:nvPr>
            <p:ph type="title"/>
          </p:nvPr>
        </p:nvSpPr>
        <p:spPr>
          <a:xfrm>
            <a:off x="217800" y="2095397"/>
            <a:ext cx="8229600" cy="1143000"/>
          </a:xfrm>
        </p:spPr>
        <p:txBody>
          <a:bodyPr>
            <a:noAutofit/>
          </a:bodyPr>
          <a:lstStyle/>
          <a:p>
            <a:r>
              <a:rPr lang="pt-BR" sz="2800" b="1" dirty="0">
                <a:latin typeface="Inter" panose="020B0604020202020204" charset="0"/>
                <a:ea typeface="Inter" panose="020B0604020202020204" charset="0"/>
              </a:rPr>
              <a:t>Como descrever a linha de regressão?</a:t>
            </a:r>
          </a:p>
        </p:txBody>
      </p:sp>
      <p:sp>
        <p:nvSpPr>
          <p:cNvPr id="34" name="TextBox 2"/>
          <p:cNvSpPr txBox="1"/>
          <p:nvPr/>
        </p:nvSpPr>
        <p:spPr>
          <a:xfrm>
            <a:off x="1028700" y="720800"/>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Regressão linear</a:t>
            </a:r>
          </a:p>
          <a:p>
            <a:r>
              <a:rPr lang="pt-BR" sz="4400" b="1" dirty="0">
                <a:latin typeface="Inter" panose="020B0604020202020204" charset="0"/>
                <a:ea typeface="Inter" panose="020B0604020202020204" charset="0"/>
              </a:rPr>
              <a:t>A relação entre duas (ou mais) variáveis contínuas</a:t>
            </a:r>
          </a:p>
        </p:txBody>
      </p:sp>
      <p:sp>
        <p:nvSpPr>
          <p:cNvPr id="36" name="AutoShape 3"/>
          <p:cNvSpPr/>
          <p:nvPr/>
        </p:nvSpPr>
        <p:spPr>
          <a:xfrm>
            <a:off x="1028700" y="433361"/>
            <a:ext cx="16230600" cy="0"/>
          </a:xfrm>
          <a:prstGeom prst="line">
            <a:avLst/>
          </a:prstGeom>
          <a:ln w="19050" cap="flat">
            <a:solidFill>
              <a:srgbClr val="000000"/>
            </a:solidFill>
            <a:prstDash val="solid"/>
            <a:headEnd type="none" w="sm" len="sm"/>
            <a:tailEnd type="none" w="sm" len="sm"/>
          </a:ln>
        </p:spPr>
      </p:sp>
    </p:spTree>
    <p:extLst>
      <p:ext uri="{BB962C8B-B14F-4D97-AF65-F5344CB8AC3E}">
        <p14:creationId xmlns:p14="http://schemas.microsoft.com/office/powerpoint/2010/main" val="939286753"/>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Imagem 37"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057" y="3327401"/>
            <a:ext cx="9800598" cy="6201690"/>
          </a:xfrm>
          <a:prstGeom prst="rect">
            <a:avLst/>
          </a:prstGeom>
        </p:spPr>
      </p:pic>
      <p:cxnSp>
        <p:nvCxnSpPr>
          <p:cNvPr id="20" name="Conector reto 19"/>
          <p:cNvCxnSpPr/>
          <p:nvPr/>
        </p:nvCxnSpPr>
        <p:spPr>
          <a:xfrm flipV="1">
            <a:off x="8548922" y="5364532"/>
            <a:ext cx="23837" cy="3629024"/>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cxnSp>
        <p:nvCxnSpPr>
          <p:cNvPr id="22" name="Conector reto 21"/>
          <p:cNvCxnSpPr/>
          <p:nvPr/>
        </p:nvCxnSpPr>
        <p:spPr>
          <a:xfrm>
            <a:off x="2155191" y="5342757"/>
            <a:ext cx="6457950" cy="0"/>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sp>
        <p:nvSpPr>
          <p:cNvPr id="11" name="CaixaDeTexto 10"/>
          <p:cNvSpPr txBox="1"/>
          <p:nvPr/>
        </p:nvSpPr>
        <p:spPr>
          <a:xfrm>
            <a:off x="11805935" y="3127248"/>
            <a:ext cx="5986098" cy="830997"/>
          </a:xfrm>
          <a:prstGeom prst="rect">
            <a:avLst/>
          </a:prstGeom>
          <a:noFill/>
        </p:spPr>
        <p:txBody>
          <a:bodyPr wrap="square" rtlCol="0">
            <a:spAutoFit/>
          </a:bodyPr>
          <a:lstStyle/>
          <a:p>
            <a:r>
              <a:rPr lang="pt-BR" sz="4800" b="1" dirty="0">
                <a:latin typeface="+mj-lt"/>
              </a:rPr>
              <a:t>	</a:t>
            </a:r>
            <a:r>
              <a:rPr lang="cy-GB" sz="4800" b="1" dirty="0">
                <a:latin typeface="+mj-lt"/>
              </a:rPr>
              <a:t>ŷ </a:t>
            </a:r>
            <a:r>
              <a:rPr lang="pt-BR" sz="4800" b="1" dirty="0">
                <a:latin typeface="+mj-lt"/>
              </a:rPr>
              <a:t>= 1.81 + 3.88</a:t>
            </a:r>
            <a:r>
              <a:rPr lang="pt-BR" sz="4800" b="1" i="1" dirty="0">
                <a:latin typeface="+mj-lt"/>
              </a:rPr>
              <a:t>x</a:t>
            </a:r>
          </a:p>
        </p:txBody>
      </p:sp>
      <p:sp>
        <p:nvSpPr>
          <p:cNvPr id="8" name="CaixaDeTexto 7"/>
          <p:cNvSpPr txBox="1"/>
          <p:nvPr/>
        </p:nvSpPr>
        <p:spPr>
          <a:xfrm>
            <a:off x="12301902" y="4417274"/>
            <a:ext cx="5986098" cy="3416320"/>
          </a:xfrm>
          <a:prstGeom prst="rect">
            <a:avLst/>
          </a:prstGeom>
          <a:noFill/>
        </p:spPr>
        <p:txBody>
          <a:bodyPr wrap="square" rtlCol="0">
            <a:spAutoFit/>
          </a:bodyPr>
          <a:lstStyle/>
          <a:p>
            <a:r>
              <a:rPr lang="pt-BR" sz="3600" dirty="0"/>
              <a:t>sendo que</a:t>
            </a:r>
          </a:p>
          <a:p>
            <a:r>
              <a:rPr lang="cy-GB" sz="3600" b="1" dirty="0"/>
              <a:t>ŷ </a:t>
            </a:r>
            <a:r>
              <a:rPr lang="cy-GB" sz="3600" dirty="0"/>
              <a:t>é o valor </a:t>
            </a:r>
            <a:r>
              <a:rPr lang="cy-GB" sz="3600" dirty="0">
                <a:solidFill>
                  <a:srgbClr val="00B0F0"/>
                </a:solidFill>
              </a:rPr>
              <a:t>predito</a:t>
            </a:r>
            <a:r>
              <a:rPr lang="cy-GB" sz="3600" dirty="0"/>
              <a:t> de y (DV)</a:t>
            </a:r>
          </a:p>
          <a:p>
            <a:r>
              <a:rPr lang="cy-GB" sz="3600" b="1" dirty="0"/>
              <a:t>a </a:t>
            </a:r>
            <a:r>
              <a:rPr lang="cy-GB" sz="3600" dirty="0"/>
              <a:t>é o</a:t>
            </a:r>
            <a:r>
              <a:rPr lang="cy-GB" sz="3600" dirty="0">
                <a:solidFill>
                  <a:srgbClr val="FFC000"/>
                </a:solidFill>
              </a:rPr>
              <a:t> intercepto </a:t>
            </a:r>
            <a:r>
              <a:rPr lang="cy-GB" sz="3600" dirty="0"/>
              <a:t>(origem)</a:t>
            </a:r>
          </a:p>
          <a:p>
            <a:r>
              <a:rPr lang="cy-GB" sz="3600" b="1" dirty="0"/>
              <a:t>b</a:t>
            </a:r>
            <a:r>
              <a:rPr lang="cy-GB" sz="3600" dirty="0"/>
              <a:t> é o </a:t>
            </a:r>
            <a:r>
              <a:rPr lang="cy-GB" sz="3600" dirty="0">
                <a:solidFill>
                  <a:srgbClr val="C00000"/>
                </a:solidFill>
              </a:rPr>
              <a:t>slope</a:t>
            </a:r>
            <a:r>
              <a:rPr lang="cy-GB" sz="3600" dirty="0"/>
              <a:t> (coeficiente de regressão)</a:t>
            </a:r>
          </a:p>
          <a:p>
            <a:r>
              <a:rPr lang="cy-GB" sz="3600" b="1" dirty="0"/>
              <a:t>x</a:t>
            </a:r>
            <a:r>
              <a:rPr lang="cy-GB" sz="3600" dirty="0"/>
              <a:t> é a variável IV</a:t>
            </a:r>
            <a:endParaRPr lang="pt-BR" sz="3600" dirty="0"/>
          </a:p>
        </p:txBody>
      </p:sp>
      <p:sp>
        <p:nvSpPr>
          <p:cNvPr id="3" name="Retângulo 2"/>
          <p:cNvSpPr/>
          <p:nvPr/>
        </p:nvSpPr>
        <p:spPr>
          <a:xfrm>
            <a:off x="2913314" y="7777581"/>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0" name="Retângulo 9"/>
          <p:cNvSpPr/>
          <p:nvPr/>
        </p:nvSpPr>
        <p:spPr>
          <a:xfrm>
            <a:off x="12267971" y="8105528"/>
            <a:ext cx="2980193" cy="1015663"/>
          </a:xfrm>
          <a:prstGeom prst="rect">
            <a:avLst/>
          </a:prstGeom>
        </p:spPr>
        <p:txBody>
          <a:bodyPr wrap="square">
            <a:spAutoFit/>
          </a:bodyPr>
          <a:lstStyle/>
          <a:p>
            <a:r>
              <a:rPr lang="cy-GB" sz="3000" b="1" dirty="0">
                <a:solidFill>
                  <a:srgbClr val="FFC000"/>
                </a:solidFill>
              </a:rPr>
              <a:t>a = 1.8191</a:t>
            </a:r>
          </a:p>
          <a:p>
            <a:r>
              <a:rPr lang="cy-GB" sz="3000" b="1" dirty="0">
                <a:solidFill>
                  <a:srgbClr val="C00000"/>
                </a:solidFill>
              </a:rPr>
              <a:t>B = 3.88</a:t>
            </a:r>
            <a:endParaRPr lang="pt-BR" sz="3000" dirty="0">
              <a:solidFill>
                <a:srgbClr val="C00000"/>
              </a:solidFill>
            </a:endParaRPr>
          </a:p>
        </p:txBody>
      </p:sp>
      <p:sp>
        <p:nvSpPr>
          <p:cNvPr id="12" name="Retângulo 11"/>
          <p:cNvSpPr/>
          <p:nvPr/>
        </p:nvSpPr>
        <p:spPr>
          <a:xfrm>
            <a:off x="4883015" y="6808121"/>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4" name="Retângulo 13"/>
          <p:cNvSpPr/>
          <p:nvPr/>
        </p:nvSpPr>
        <p:spPr>
          <a:xfrm>
            <a:off x="5691188" y="6449925"/>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5" name="Retângulo 14"/>
          <p:cNvSpPr/>
          <p:nvPr/>
        </p:nvSpPr>
        <p:spPr>
          <a:xfrm>
            <a:off x="6403825" y="6136799"/>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6" name="Retângulo 15"/>
          <p:cNvSpPr/>
          <p:nvPr/>
        </p:nvSpPr>
        <p:spPr>
          <a:xfrm>
            <a:off x="10615663" y="4290278"/>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7" name="Retângulo 16"/>
          <p:cNvSpPr/>
          <p:nvPr/>
        </p:nvSpPr>
        <p:spPr>
          <a:xfrm>
            <a:off x="9854999" y="4682693"/>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8" name="Retângulo 17"/>
          <p:cNvSpPr/>
          <p:nvPr/>
        </p:nvSpPr>
        <p:spPr>
          <a:xfrm>
            <a:off x="9067321" y="5008247"/>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9" name="Retângulo 18"/>
          <p:cNvSpPr/>
          <p:nvPr/>
        </p:nvSpPr>
        <p:spPr>
          <a:xfrm>
            <a:off x="8129905" y="5414648"/>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21" name="Retângulo 20"/>
          <p:cNvSpPr/>
          <p:nvPr/>
        </p:nvSpPr>
        <p:spPr>
          <a:xfrm>
            <a:off x="7234913" y="5775723"/>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23" name="Retângulo 22"/>
          <p:cNvSpPr/>
          <p:nvPr/>
        </p:nvSpPr>
        <p:spPr>
          <a:xfrm>
            <a:off x="9703949" y="3283712"/>
            <a:ext cx="2026346" cy="553998"/>
          </a:xfrm>
          <a:prstGeom prst="rect">
            <a:avLst/>
          </a:prstGeom>
        </p:spPr>
        <p:txBody>
          <a:bodyPr wrap="square">
            <a:spAutoFit/>
          </a:bodyPr>
          <a:lstStyle/>
          <a:p>
            <a:r>
              <a:rPr lang="cy-GB" sz="3000" b="1" dirty="0">
                <a:solidFill>
                  <a:srgbClr val="00B050"/>
                </a:solidFill>
              </a:rPr>
              <a:t>y = 38</a:t>
            </a:r>
            <a:endParaRPr lang="pt-BR" sz="3000" dirty="0">
              <a:solidFill>
                <a:srgbClr val="00B050"/>
              </a:solidFill>
            </a:endParaRPr>
          </a:p>
        </p:txBody>
      </p:sp>
      <p:cxnSp>
        <p:nvCxnSpPr>
          <p:cNvPr id="30" name="Conector reto 29"/>
          <p:cNvCxnSpPr/>
          <p:nvPr/>
        </p:nvCxnSpPr>
        <p:spPr>
          <a:xfrm flipV="1">
            <a:off x="305681" y="7539271"/>
            <a:ext cx="3598919" cy="16524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tângulo 38"/>
          <p:cNvSpPr/>
          <p:nvPr/>
        </p:nvSpPr>
        <p:spPr>
          <a:xfrm>
            <a:off x="4883014" y="6808121"/>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40" name="Retângulo 39"/>
          <p:cNvSpPr/>
          <p:nvPr/>
        </p:nvSpPr>
        <p:spPr>
          <a:xfrm>
            <a:off x="3953110" y="7364687"/>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41" name="Elipse 40"/>
          <p:cNvSpPr/>
          <p:nvPr/>
        </p:nvSpPr>
        <p:spPr>
          <a:xfrm>
            <a:off x="2353863" y="7974501"/>
            <a:ext cx="459822" cy="39099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cxnSp>
        <p:nvCxnSpPr>
          <p:cNvPr id="43" name="Conector de Seta Reta 42"/>
          <p:cNvCxnSpPr>
            <a:stCxn id="14" idx="0"/>
          </p:cNvCxnSpPr>
          <p:nvPr/>
        </p:nvCxnSpPr>
        <p:spPr>
          <a:xfrm>
            <a:off x="6192341" y="6449925"/>
            <a:ext cx="107658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p:cNvCxnSpPr/>
          <p:nvPr/>
        </p:nvCxnSpPr>
        <p:spPr>
          <a:xfrm flipV="1">
            <a:off x="7268925" y="5951625"/>
            <a:ext cx="0" cy="4983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Retângulo 47"/>
          <p:cNvSpPr/>
          <p:nvPr/>
        </p:nvSpPr>
        <p:spPr>
          <a:xfrm>
            <a:off x="6716406" y="6421453"/>
            <a:ext cx="1326004" cy="507831"/>
          </a:xfrm>
          <a:prstGeom prst="rect">
            <a:avLst/>
          </a:prstGeom>
        </p:spPr>
        <p:txBody>
          <a:bodyPr wrap="none">
            <a:spAutoFit/>
          </a:bodyPr>
          <a:lstStyle/>
          <a:p>
            <a:r>
              <a:rPr lang="cy-GB" sz="2700" b="1" dirty="0">
                <a:solidFill>
                  <a:srgbClr val="C00000"/>
                </a:solidFill>
              </a:rPr>
              <a:t>B = 3.88</a:t>
            </a:r>
            <a:endParaRPr lang="pt-BR" sz="2700" dirty="0">
              <a:solidFill>
                <a:srgbClr val="C00000"/>
              </a:solidFill>
            </a:endParaRPr>
          </a:p>
        </p:txBody>
      </p:sp>
      <p:sp>
        <p:nvSpPr>
          <p:cNvPr id="49" name="Retângulo 48"/>
          <p:cNvSpPr/>
          <p:nvPr/>
        </p:nvSpPr>
        <p:spPr>
          <a:xfrm>
            <a:off x="2631556" y="8137876"/>
            <a:ext cx="1653017" cy="507831"/>
          </a:xfrm>
          <a:prstGeom prst="rect">
            <a:avLst/>
          </a:prstGeom>
        </p:spPr>
        <p:txBody>
          <a:bodyPr wrap="none">
            <a:spAutoFit/>
          </a:bodyPr>
          <a:lstStyle/>
          <a:p>
            <a:r>
              <a:rPr lang="cy-GB" sz="2700" b="1" dirty="0">
                <a:solidFill>
                  <a:srgbClr val="FFC000"/>
                </a:solidFill>
              </a:rPr>
              <a:t>a = 1.8191</a:t>
            </a:r>
          </a:p>
        </p:txBody>
      </p:sp>
      <p:sp>
        <p:nvSpPr>
          <p:cNvPr id="33" name="Título 1"/>
          <p:cNvSpPr>
            <a:spLocks noGrp="1"/>
          </p:cNvSpPr>
          <p:nvPr>
            <p:ph type="title"/>
          </p:nvPr>
        </p:nvSpPr>
        <p:spPr>
          <a:xfrm>
            <a:off x="217800" y="2095397"/>
            <a:ext cx="8229600" cy="1143000"/>
          </a:xfrm>
        </p:spPr>
        <p:txBody>
          <a:bodyPr>
            <a:noAutofit/>
          </a:bodyPr>
          <a:lstStyle/>
          <a:p>
            <a:r>
              <a:rPr lang="pt-BR" sz="2800" b="1" dirty="0">
                <a:latin typeface="Inter" panose="020B0604020202020204" charset="0"/>
                <a:ea typeface="Inter" panose="020B0604020202020204" charset="0"/>
              </a:rPr>
              <a:t>Como descrever a linha de regressão?</a:t>
            </a:r>
          </a:p>
        </p:txBody>
      </p:sp>
      <p:sp>
        <p:nvSpPr>
          <p:cNvPr id="34" name="TextBox 2"/>
          <p:cNvSpPr txBox="1"/>
          <p:nvPr/>
        </p:nvSpPr>
        <p:spPr>
          <a:xfrm>
            <a:off x="1028700" y="720800"/>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Regressão linear</a:t>
            </a:r>
          </a:p>
          <a:p>
            <a:r>
              <a:rPr lang="pt-BR" sz="4400" b="1" dirty="0">
                <a:latin typeface="Inter" panose="020B0604020202020204" charset="0"/>
                <a:ea typeface="Inter" panose="020B0604020202020204" charset="0"/>
              </a:rPr>
              <a:t>A relação entre duas (ou mais) variáveis contínuas</a:t>
            </a:r>
          </a:p>
        </p:txBody>
      </p:sp>
      <p:sp>
        <p:nvSpPr>
          <p:cNvPr id="36" name="AutoShape 3"/>
          <p:cNvSpPr/>
          <p:nvPr/>
        </p:nvSpPr>
        <p:spPr>
          <a:xfrm>
            <a:off x="1028700" y="433361"/>
            <a:ext cx="16230600" cy="0"/>
          </a:xfrm>
          <a:prstGeom prst="line">
            <a:avLst/>
          </a:prstGeom>
          <a:ln w="19050" cap="flat">
            <a:solidFill>
              <a:srgbClr val="000000"/>
            </a:solidFill>
            <a:prstDash val="solid"/>
            <a:headEnd type="none" w="sm" len="sm"/>
            <a:tailEnd type="none" w="sm" len="sm"/>
          </a:ln>
        </p:spPr>
      </p:sp>
    </p:spTree>
    <p:extLst>
      <p:ext uri="{BB962C8B-B14F-4D97-AF65-F5344CB8AC3E}">
        <p14:creationId xmlns:p14="http://schemas.microsoft.com/office/powerpoint/2010/main" val="187101992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spaço Reservado para Conteúdo 2"/>
          <p:cNvSpPr txBox="1">
            <a:spLocks/>
          </p:cNvSpPr>
          <p:nvPr/>
        </p:nvSpPr>
        <p:spPr>
          <a:xfrm>
            <a:off x="994771" y="2952297"/>
            <a:ext cx="16078040" cy="1376379"/>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ClrTx/>
              <a:buFont typeface="Arial" panose="020B0604020202020204" pitchFamily="34" charset="0"/>
              <a:buChar char="•"/>
            </a:pPr>
            <a:r>
              <a:rPr lang="pt-BR" sz="3200" dirty="0">
                <a:latin typeface="Inter" panose="020B0604020202020204" charset="0"/>
                <a:ea typeface="Inter" panose="020B0604020202020204" charset="0"/>
              </a:rPr>
              <a:t> É interessante poder predizer valores de Y de acordo com X com base no nosso modelo. Para isso, basta usar a fórmula com os valores descobertos.</a:t>
            </a:r>
          </a:p>
          <a:p>
            <a:pPr>
              <a:buClrTx/>
              <a:buFont typeface="Arial" panose="020B0604020202020204" pitchFamily="34" charset="0"/>
              <a:buChar char="•"/>
            </a:pPr>
            <a:endParaRPr lang="pt-BR" sz="3200" dirty="0">
              <a:latin typeface="Inter" panose="020B0604020202020204" charset="0"/>
              <a:ea typeface="Inter" panose="020B0604020202020204" charset="0"/>
            </a:endParaRPr>
          </a:p>
          <a:p>
            <a:pPr>
              <a:buClrTx/>
              <a:buFont typeface="Arial" panose="020B0604020202020204" pitchFamily="34" charset="0"/>
              <a:buChar char="•"/>
            </a:pPr>
            <a:endParaRPr lang="pt-BR" sz="3200" dirty="0">
              <a:latin typeface="Inter" panose="020B0604020202020204" charset="0"/>
              <a:ea typeface="Inter" panose="020B0604020202020204" charset="0"/>
            </a:endParaRPr>
          </a:p>
        </p:txBody>
      </p:sp>
      <p:sp>
        <p:nvSpPr>
          <p:cNvPr id="3" name="Retângulo 2"/>
          <p:cNvSpPr/>
          <p:nvPr/>
        </p:nvSpPr>
        <p:spPr>
          <a:xfrm>
            <a:off x="7090068" y="4652613"/>
            <a:ext cx="4294614" cy="707886"/>
          </a:xfrm>
          <a:prstGeom prst="rect">
            <a:avLst/>
          </a:prstGeom>
        </p:spPr>
        <p:txBody>
          <a:bodyPr wrap="square">
            <a:spAutoFit/>
          </a:bodyPr>
          <a:lstStyle/>
          <a:p>
            <a:r>
              <a:rPr lang="cy-GB" sz="4000" b="1" dirty="0">
                <a:latin typeface="Inter" panose="020B0604020202020204" charset="0"/>
                <a:ea typeface="Inter" panose="020B0604020202020204" charset="0"/>
              </a:rPr>
              <a:t>ŷ </a:t>
            </a:r>
            <a:r>
              <a:rPr lang="pt-BR" sz="4000" b="1" dirty="0">
                <a:latin typeface="Inter" panose="020B0604020202020204" charset="0"/>
                <a:ea typeface="Inter" panose="020B0604020202020204" charset="0"/>
              </a:rPr>
              <a:t>= 1.81 + 3.88</a:t>
            </a:r>
            <a:r>
              <a:rPr lang="pt-BR" sz="4000" b="1" i="1" dirty="0">
                <a:latin typeface="Inter" panose="020B0604020202020204" charset="0"/>
                <a:ea typeface="Inter" panose="020B0604020202020204" charset="0"/>
              </a:rPr>
              <a:t>x</a:t>
            </a:r>
          </a:p>
        </p:txBody>
      </p:sp>
      <p:sp>
        <p:nvSpPr>
          <p:cNvPr id="27" name="Espaço Reservado para Conteúdo 2"/>
          <p:cNvSpPr txBox="1">
            <a:spLocks/>
          </p:cNvSpPr>
          <p:nvPr/>
        </p:nvSpPr>
        <p:spPr>
          <a:xfrm>
            <a:off x="994771" y="5927166"/>
            <a:ext cx="14995196" cy="122314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Tx/>
              <a:buNone/>
            </a:pPr>
            <a:r>
              <a:rPr lang="pt-BR" sz="3200" dirty="0">
                <a:latin typeface="Inter" panose="020B0604020202020204" charset="0"/>
                <a:ea typeface="Inter" panose="020B0604020202020204" charset="0"/>
              </a:rPr>
              <a:t>Qual o nível de bem-estar de um participante que respondeu que dorme 4h por noite?</a:t>
            </a:r>
          </a:p>
          <a:p>
            <a:pPr marL="0" indent="0">
              <a:buClrTx/>
              <a:buNone/>
            </a:pPr>
            <a:endParaRPr lang="pt-BR" sz="3200" dirty="0">
              <a:latin typeface="Inter" panose="020B0604020202020204" charset="0"/>
              <a:ea typeface="Inter" panose="020B0604020202020204" charset="0"/>
            </a:endParaRPr>
          </a:p>
          <a:p>
            <a:pPr marL="0" indent="0">
              <a:buClrTx/>
              <a:buNone/>
            </a:pPr>
            <a:endParaRPr lang="pt-BR" sz="3200" dirty="0">
              <a:latin typeface="Inter" panose="020B0604020202020204" charset="0"/>
              <a:ea typeface="Inter" panose="020B0604020202020204" charset="0"/>
            </a:endParaRPr>
          </a:p>
          <a:p>
            <a:pPr>
              <a:buClrTx/>
              <a:buFont typeface="Arial" panose="020B0604020202020204" pitchFamily="34" charset="0"/>
              <a:buChar char="•"/>
            </a:pPr>
            <a:endParaRPr lang="pt-BR" sz="3200" dirty="0">
              <a:latin typeface="Inter" panose="020B0604020202020204" charset="0"/>
              <a:ea typeface="Inter" panose="020B0604020202020204" charset="0"/>
            </a:endParaRPr>
          </a:p>
          <a:p>
            <a:pPr>
              <a:buClrTx/>
              <a:buFont typeface="Arial" panose="020B0604020202020204" pitchFamily="34" charset="0"/>
              <a:buChar char="•"/>
            </a:pPr>
            <a:endParaRPr lang="pt-BR" sz="3200" dirty="0">
              <a:latin typeface="Inter" panose="020B0604020202020204" charset="0"/>
              <a:ea typeface="Inter" panose="020B0604020202020204" charset="0"/>
            </a:endParaRPr>
          </a:p>
        </p:txBody>
      </p:sp>
      <p:sp>
        <p:nvSpPr>
          <p:cNvPr id="30" name="Retângulo 29"/>
          <p:cNvSpPr/>
          <p:nvPr/>
        </p:nvSpPr>
        <p:spPr>
          <a:xfrm>
            <a:off x="1037643" y="7072013"/>
            <a:ext cx="5574471" cy="1754326"/>
          </a:xfrm>
          <a:prstGeom prst="rect">
            <a:avLst/>
          </a:prstGeom>
        </p:spPr>
        <p:txBody>
          <a:bodyPr wrap="square">
            <a:spAutoFit/>
          </a:bodyPr>
          <a:lstStyle/>
          <a:p>
            <a:r>
              <a:rPr lang="cy-GB" sz="3600" b="1" dirty="0">
                <a:latin typeface="Inter" panose="020B0604020202020204" charset="0"/>
                <a:ea typeface="Inter" panose="020B0604020202020204" charset="0"/>
              </a:rPr>
              <a:t>x = 4</a:t>
            </a:r>
          </a:p>
          <a:p>
            <a:r>
              <a:rPr lang="cy-GB" sz="3600" b="1" dirty="0">
                <a:latin typeface="Inter" panose="020B0604020202020204" charset="0"/>
                <a:ea typeface="Inter" panose="020B0604020202020204" charset="0"/>
              </a:rPr>
              <a:t>ŷ </a:t>
            </a:r>
            <a:r>
              <a:rPr lang="pt-BR" sz="3600" b="1" dirty="0">
                <a:latin typeface="Inter" panose="020B0604020202020204" charset="0"/>
                <a:ea typeface="Inter" panose="020B0604020202020204" charset="0"/>
              </a:rPr>
              <a:t>= 1.81 + 3.88*x</a:t>
            </a:r>
          </a:p>
          <a:p>
            <a:r>
              <a:rPr lang="cy-GB" sz="3600" b="1" dirty="0">
                <a:latin typeface="Inter" panose="020B0604020202020204" charset="0"/>
                <a:ea typeface="Inter" panose="020B0604020202020204" charset="0"/>
              </a:rPr>
              <a:t>ŷ </a:t>
            </a:r>
            <a:r>
              <a:rPr lang="pt-BR" sz="3600" b="1" dirty="0">
                <a:latin typeface="Inter" panose="020B0604020202020204" charset="0"/>
                <a:ea typeface="Inter" panose="020B0604020202020204" charset="0"/>
              </a:rPr>
              <a:t>= 1.81 + (3.88*4)</a:t>
            </a:r>
            <a:endParaRPr lang="pt-BR" sz="3600" b="1" i="1" dirty="0">
              <a:latin typeface="Inter" panose="020B0604020202020204" charset="0"/>
              <a:ea typeface="Inter" panose="020B0604020202020204" charset="0"/>
            </a:endParaRPr>
          </a:p>
        </p:txBody>
      </p:sp>
      <p:sp>
        <p:nvSpPr>
          <p:cNvPr id="34" name="Retângulo 33"/>
          <p:cNvSpPr/>
          <p:nvPr/>
        </p:nvSpPr>
        <p:spPr>
          <a:xfrm>
            <a:off x="7090068" y="7024480"/>
            <a:ext cx="5574471" cy="1200329"/>
          </a:xfrm>
          <a:prstGeom prst="rect">
            <a:avLst/>
          </a:prstGeom>
        </p:spPr>
        <p:txBody>
          <a:bodyPr wrap="square">
            <a:spAutoFit/>
          </a:bodyPr>
          <a:lstStyle/>
          <a:p>
            <a:r>
              <a:rPr lang="cy-GB" sz="3600" b="1" dirty="0">
                <a:latin typeface="Inter" panose="020B0604020202020204" charset="0"/>
                <a:ea typeface="Inter" panose="020B0604020202020204" charset="0"/>
              </a:rPr>
              <a:t>ŷ </a:t>
            </a:r>
            <a:r>
              <a:rPr lang="pt-BR" sz="3600" b="1" dirty="0">
                <a:latin typeface="Inter" panose="020B0604020202020204" charset="0"/>
                <a:ea typeface="Inter" panose="020B0604020202020204" charset="0"/>
              </a:rPr>
              <a:t>= 1.81 + 15.52</a:t>
            </a:r>
          </a:p>
          <a:p>
            <a:r>
              <a:rPr lang="cy-GB" sz="3600" b="1" dirty="0">
                <a:solidFill>
                  <a:srgbClr val="C6A28D"/>
                </a:solidFill>
                <a:latin typeface="Inter" panose="020B0604020202020204" charset="0"/>
                <a:ea typeface="Inter" panose="020B0604020202020204" charset="0"/>
              </a:rPr>
              <a:t>ŷ </a:t>
            </a:r>
            <a:r>
              <a:rPr lang="pt-BR" sz="3600" b="1" dirty="0">
                <a:solidFill>
                  <a:srgbClr val="C6A28D"/>
                </a:solidFill>
                <a:latin typeface="Inter" panose="020B0604020202020204" charset="0"/>
                <a:ea typeface="Inter" panose="020B0604020202020204" charset="0"/>
              </a:rPr>
              <a:t>= 17.33</a:t>
            </a:r>
            <a:endParaRPr lang="pt-BR" sz="3600" b="1" i="1" dirty="0">
              <a:solidFill>
                <a:srgbClr val="C6A28D"/>
              </a:solidFill>
              <a:latin typeface="Inter" panose="020B0604020202020204" charset="0"/>
              <a:ea typeface="Inter" panose="020B0604020202020204" charset="0"/>
            </a:endParaRPr>
          </a:p>
        </p:txBody>
      </p:sp>
      <p:sp>
        <p:nvSpPr>
          <p:cNvPr id="11" name="TextBox 2"/>
          <p:cNvSpPr txBox="1"/>
          <p:nvPr/>
        </p:nvSpPr>
        <p:spPr>
          <a:xfrm>
            <a:off x="1028700" y="1014296"/>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Regressão linear</a:t>
            </a:r>
          </a:p>
          <a:p>
            <a:r>
              <a:rPr lang="pt-BR" sz="4400" b="1" dirty="0">
                <a:latin typeface="Inter" panose="020B0604020202020204" charset="0"/>
                <a:ea typeface="Inter" panose="020B0604020202020204" charset="0"/>
              </a:rPr>
              <a:t>O que isso significa?</a:t>
            </a:r>
          </a:p>
        </p:txBody>
      </p:sp>
      <p:sp>
        <p:nvSpPr>
          <p:cNvPr id="1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3" name="AutoShape 3"/>
          <p:cNvSpPr/>
          <p:nvPr/>
        </p:nvSpPr>
        <p:spPr>
          <a:xfrm>
            <a:off x="1028700" y="596715"/>
            <a:ext cx="16230600" cy="0"/>
          </a:xfrm>
          <a:prstGeom prst="line">
            <a:avLst/>
          </a:prstGeom>
          <a:ln w="19050" cap="flat">
            <a:solidFill>
              <a:srgbClr val="000000"/>
            </a:solidFill>
            <a:prstDash val="solid"/>
            <a:headEnd type="none" w="sm" len="sm"/>
            <a:tailEnd type="none" w="sm" len="sm"/>
          </a:ln>
        </p:spPr>
      </p:sp>
      <p:sp>
        <p:nvSpPr>
          <p:cNvPr id="14"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Tree>
    <p:extLst>
      <p:ext uri="{BB962C8B-B14F-4D97-AF65-F5344CB8AC3E}">
        <p14:creationId xmlns:p14="http://schemas.microsoft.com/office/powerpoint/2010/main" val="376869637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6317993" y="3346406"/>
            <a:ext cx="4294614" cy="738664"/>
          </a:xfrm>
          <a:prstGeom prst="rect">
            <a:avLst/>
          </a:prstGeom>
        </p:spPr>
        <p:txBody>
          <a:bodyPr wrap="square">
            <a:spAutoFit/>
          </a:bodyPr>
          <a:lstStyle/>
          <a:p>
            <a:r>
              <a:rPr lang="cy-GB" sz="4200" b="1" dirty="0">
                <a:latin typeface="Inter" panose="020B0604020202020204" charset="0"/>
                <a:ea typeface="Inter" panose="020B0604020202020204" charset="0"/>
              </a:rPr>
              <a:t>ŷ </a:t>
            </a:r>
            <a:r>
              <a:rPr lang="pt-BR" sz="4200" b="1" dirty="0">
                <a:latin typeface="Inter" panose="020B0604020202020204" charset="0"/>
                <a:ea typeface="Inter" panose="020B0604020202020204" charset="0"/>
              </a:rPr>
              <a:t>= 1.81 + 3.88</a:t>
            </a:r>
            <a:r>
              <a:rPr lang="pt-BR" sz="4200" b="1" i="1" dirty="0">
                <a:latin typeface="Inter" panose="020B0604020202020204" charset="0"/>
                <a:ea typeface="Inter" panose="020B0604020202020204" charset="0"/>
              </a:rPr>
              <a:t>x</a:t>
            </a:r>
          </a:p>
        </p:txBody>
      </p:sp>
      <p:sp>
        <p:nvSpPr>
          <p:cNvPr id="27" name="Espaço Reservado para Conteúdo 2"/>
          <p:cNvSpPr txBox="1">
            <a:spLocks/>
          </p:cNvSpPr>
          <p:nvPr/>
        </p:nvSpPr>
        <p:spPr>
          <a:xfrm>
            <a:off x="1328648" y="5458671"/>
            <a:ext cx="14995196" cy="122314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Tx/>
              <a:buNone/>
            </a:pPr>
            <a:r>
              <a:rPr lang="pt-BR" sz="3600" dirty="0">
                <a:latin typeface="Inter" panose="020B0604020202020204" charset="0"/>
                <a:ea typeface="Inter" panose="020B0604020202020204" charset="0"/>
              </a:rPr>
              <a:t>Qual o nível de bem-estar de um participante que respondeu que dorme 8h por noite? </a:t>
            </a:r>
          </a:p>
          <a:p>
            <a:pPr>
              <a:buClrTx/>
              <a:buFont typeface="Arial" panose="020B0604020202020204" pitchFamily="34" charset="0"/>
              <a:buChar char="•"/>
            </a:pPr>
            <a:endParaRPr lang="pt-BR" sz="3600" dirty="0">
              <a:latin typeface="Inter" panose="020B0604020202020204" charset="0"/>
              <a:ea typeface="Inter" panose="020B0604020202020204" charset="0"/>
            </a:endParaRPr>
          </a:p>
        </p:txBody>
      </p:sp>
      <p:sp>
        <p:nvSpPr>
          <p:cNvPr id="8" name="Espaço Reservado para Conteúdo 2"/>
          <p:cNvSpPr txBox="1">
            <a:spLocks/>
          </p:cNvSpPr>
          <p:nvPr/>
        </p:nvSpPr>
        <p:spPr>
          <a:xfrm>
            <a:off x="1328647" y="7397679"/>
            <a:ext cx="14995196" cy="122314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Tx/>
              <a:buNone/>
            </a:pPr>
            <a:r>
              <a:rPr lang="pt-BR" sz="3600" dirty="0">
                <a:latin typeface="Inter" panose="020B0604020202020204" charset="0"/>
                <a:ea typeface="Inter" panose="020B0604020202020204" charset="0"/>
              </a:rPr>
              <a:t>Qual o nível de bem-estar de um participante que respondeu que dorme 2h por noite? </a:t>
            </a:r>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47456" y="-110262"/>
            <a:ext cx="4310639" cy="4447124"/>
          </a:xfrm>
          <a:prstGeom prst="rect">
            <a:avLst/>
          </a:prstGeom>
          <a:solidFill>
            <a:schemeClr val="bg1"/>
          </a:solidFill>
        </p:spPr>
      </p:pic>
      <p:sp>
        <p:nvSpPr>
          <p:cNvPr id="10" name="Espaço Reservado para Conteúdo 2"/>
          <p:cNvSpPr txBox="1">
            <a:spLocks/>
          </p:cNvSpPr>
          <p:nvPr/>
        </p:nvSpPr>
        <p:spPr>
          <a:xfrm rot="21230988">
            <a:off x="14823583" y="1612991"/>
            <a:ext cx="2585438" cy="1877076"/>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2700" dirty="0"/>
              <a:t>10 – 20: baixo </a:t>
            </a:r>
          </a:p>
          <a:p>
            <a:r>
              <a:rPr lang="pt-BR" sz="2700" dirty="0"/>
              <a:t>20 – 30: médio </a:t>
            </a:r>
          </a:p>
          <a:p>
            <a:r>
              <a:rPr lang="pt-BR" sz="2700" dirty="0"/>
              <a:t>30 – 40: alto</a:t>
            </a:r>
            <a:endParaRPr lang="pt-BR" sz="2700" b="1" dirty="0"/>
          </a:p>
          <a:p>
            <a:endParaRPr lang="pt-BR" sz="2700" b="1" dirty="0"/>
          </a:p>
          <a:p>
            <a:pPr marL="192024" lvl="1" indent="0">
              <a:lnSpc>
                <a:spcPct val="150000"/>
              </a:lnSpc>
              <a:buNone/>
            </a:pPr>
            <a:endParaRPr lang="pt-BR" sz="2700" dirty="0"/>
          </a:p>
        </p:txBody>
      </p:sp>
      <p:sp>
        <p:nvSpPr>
          <p:cNvPr id="11" name="TextBox 2"/>
          <p:cNvSpPr txBox="1"/>
          <p:nvPr/>
        </p:nvSpPr>
        <p:spPr>
          <a:xfrm>
            <a:off x="1028700" y="1014296"/>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Regressão linear</a:t>
            </a:r>
          </a:p>
          <a:p>
            <a:r>
              <a:rPr lang="pt-BR" sz="4400" b="1" dirty="0">
                <a:latin typeface="Inter" panose="020B0604020202020204" charset="0"/>
                <a:ea typeface="Inter" panose="020B0604020202020204" charset="0"/>
              </a:rPr>
              <a:t>É a vez de vocês!</a:t>
            </a:r>
          </a:p>
        </p:txBody>
      </p:sp>
      <p:sp>
        <p:nvSpPr>
          <p:cNvPr id="14"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5" name="AutoShape 3"/>
          <p:cNvSpPr/>
          <p:nvPr/>
        </p:nvSpPr>
        <p:spPr>
          <a:xfrm>
            <a:off x="1028700" y="596715"/>
            <a:ext cx="16230600" cy="0"/>
          </a:xfrm>
          <a:prstGeom prst="line">
            <a:avLst/>
          </a:prstGeom>
          <a:ln w="19050" cap="flat">
            <a:solidFill>
              <a:srgbClr val="000000"/>
            </a:solidFill>
            <a:prstDash val="solid"/>
            <a:headEnd type="none" w="sm" len="sm"/>
            <a:tailEnd type="none" w="sm" len="sm"/>
          </a:ln>
        </p:spPr>
      </p:sp>
      <p:sp>
        <p:nvSpPr>
          <p:cNvPr id="16"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Tree>
    <p:extLst>
      <p:ext uri="{BB962C8B-B14F-4D97-AF65-F5344CB8AC3E}">
        <p14:creationId xmlns:p14="http://schemas.microsoft.com/office/powerpoint/2010/main" val="245936744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6317993" y="3346406"/>
            <a:ext cx="4294614" cy="738664"/>
          </a:xfrm>
          <a:prstGeom prst="rect">
            <a:avLst/>
          </a:prstGeom>
        </p:spPr>
        <p:txBody>
          <a:bodyPr wrap="square">
            <a:spAutoFit/>
          </a:bodyPr>
          <a:lstStyle/>
          <a:p>
            <a:r>
              <a:rPr lang="cy-GB" sz="4200" b="1" dirty="0">
                <a:latin typeface="Inter" panose="020B0604020202020204" charset="0"/>
                <a:ea typeface="Inter" panose="020B0604020202020204" charset="0"/>
              </a:rPr>
              <a:t>ŷ </a:t>
            </a:r>
            <a:r>
              <a:rPr lang="pt-BR" sz="4200" b="1" dirty="0">
                <a:latin typeface="Inter" panose="020B0604020202020204" charset="0"/>
                <a:ea typeface="Inter" panose="020B0604020202020204" charset="0"/>
              </a:rPr>
              <a:t>= 1.81 + 3.88</a:t>
            </a:r>
            <a:r>
              <a:rPr lang="pt-BR" sz="4200" b="1" i="1" dirty="0">
                <a:latin typeface="Inter" panose="020B0604020202020204" charset="0"/>
                <a:ea typeface="Inter" panose="020B0604020202020204" charset="0"/>
              </a:rPr>
              <a:t>x</a:t>
            </a:r>
          </a:p>
        </p:txBody>
      </p:sp>
      <p:sp>
        <p:nvSpPr>
          <p:cNvPr id="27" name="Espaço Reservado para Conteúdo 2"/>
          <p:cNvSpPr txBox="1">
            <a:spLocks/>
          </p:cNvSpPr>
          <p:nvPr/>
        </p:nvSpPr>
        <p:spPr>
          <a:xfrm>
            <a:off x="1328648" y="5458671"/>
            <a:ext cx="14995196" cy="122314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Tx/>
              <a:buNone/>
            </a:pPr>
            <a:r>
              <a:rPr lang="pt-BR" sz="3600" dirty="0">
                <a:latin typeface="Inter" panose="020B0604020202020204" charset="0"/>
                <a:ea typeface="Inter" panose="020B0604020202020204" charset="0"/>
              </a:rPr>
              <a:t>Qual o nível de bem-estar de um participante que respondeu que dorme 8h por noite? </a:t>
            </a:r>
            <a:r>
              <a:rPr lang="pt-BR" sz="3600" b="1" dirty="0">
                <a:solidFill>
                  <a:srgbClr val="C6A28D"/>
                </a:solidFill>
                <a:latin typeface="Inter" panose="020B0604020202020204" charset="0"/>
                <a:ea typeface="Inter" panose="020B0604020202020204" charset="0"/>
              </a:rPr>
              <a:t>R: 32.85 (alto bem-estar)</a:t>
            </a:r>
          </a:p>
          <a:p>
            <a:pPr marL="0" indent="0">
              <a:buClrTx/>
              <a:buNone/>
            </a:pPr>
            <a:endParaRPr lang="pt-BR" sz="3600" dirty="0">
              <a:latin typeface="Inter" panose="020B0604020202020204" charset="0"/>
              <a:ea typeface="Inter" panose="020B0604020202020204" charset="0"/>
            </a:endParaRPr>
          </a:p>
          <a:p>
            <a:pPr>
              <a:buClrTx/>
              <a:buFont typeface="Arial" panose="020B0604020202020204" pitchFamily="34" charset="0"/>
              <a:buChar char="•"/>
            </a:pPr>
            <a:endParaRPr lang="pt-BR" sz="3600" dirty="0">
              <a:latin typeface="Inter" panose="020B0604020202020204" charset="0"/>
              <a:ea typeface="Inter" panose="020B0604020202020204" charset="0"/>
            </a:endParaRPr>
          </a:p>
        </p:txBody>
      </p:sp>
      <p:sp>
        <p:nvSpPr>
          <p:cNvPr id="8" name="Espaço Reservado para Conteúdo 2"/>
          <p:cNvSpPr txBox="1">
            <a:spLocks/>
          </p:cNvSpPr>
          <p:nvPr/>
        </p:nvSpPr>
        <p:spPr>
          <a:xfrm>
            <a:off x="1328647" y="7397679"/>
            <a:ext cx="14995196" cy="122314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Tx/>
              <a:buNone/>
            </a:pPr>
            <a:r>
              <a:rPr lang="pt-BR" sz="3600" dirty="0">
                <a:latin typeface="Inter" panose="020B0604020202020204" charset="0"/>
                <a:ea typeface="Inter" panose="020B0604020202020204" charset="0"/>
              </a:rPr>
              <a:t>Qual o nível de bem-estar de um participante que respondeu que dorme 2h por noite? </a:t>
            </a:r>
            <a:r>
              <a:rPr lang="pt-BR" sz="3600" b="1" dirty="0">
                <a:solidFill>
                  <a:srgbClr val="C6A28D"/>
                </a:solidFill>
                <a:latin typeface="Inter" panose="020B0604020202020204" charset="0"/>
                <a:ea typeface="Inter" panose="020B0604020202020204" charset="0"/>
              </a:rPr>
              <a:t>R: 9.57 (baixo bem-estar)</a:t>
            </a:r>
          </a:p>
          <a:p>
            <a:pPr marL="0" indent="0">
              <a:buClrTx/>
              <a:buNone/>
            </a:pPr>
            <a:endParaRPr lang="pt-BR" sz="3600" dirty="0">
              <a:latin typeface="Inter" panose="020B0604020202020204" charset="0"/>
              <a:ea typeface="Inter" panose="020B0604020202020204" charset="0"/>
            </a:endParaRPr>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47456" y="-110262"/>
            <a:ext cx="4310639" cy="4447124"/>
          </a:xfrm>
          <a:prstGeom prst="rect">
            <a:avLst/>
          </a:prstGeom>
          <a:solidFill>
            <a:schemeClr val="bg1"/>
          </a:solidFill>
        </p:spPr>
      </p:pic>
      <p:sp>
        <p:nvSpPr>
          <p:cNvPr id="10" name="Espaço Reservado para Conteúdo 2"/>
          <p:cNvSpPr txBox="1">
            <a:spLocks/>
          </p:cNvSpPr>
          <p:nvPr/>
        </p:nvSpPr>
        <p:spPr>
          <a:xfrm rot="21230988">
            <a:off x="14823583" y="1612991"/>
            <a:ext cx="2585438" cy="1877076"/>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2700" dirty="0"/>
              <a:t>10 – 20: baixo </a:t>
            </a:r>
          </a:p>
          <a:p>
            <a:r>
              <a:rPr lang="pt-BR" sz="2700" dirty="0"/>
              <a:t>20 – 30: médio </a:t>
            </a:r>
          </a:p>
          <a:p>
            <a:r>
              <a:rPr lang="pt-BR" sz="2700" dirty="0"/>
              <a:t>30 – 40: alto</a:t>
            </a:r>
            <a:endParaRPr lang="pt-BR" sz="2700" b="1" dirty="0"/>
          </a:p>
          <a:p>
            <a:endParaRPr lang="pt-BR" sz="2700" b="1" dirty="0"/>
          </a:p>
          <a:p>
            <a:pPr marL="192024" lvl="1" indent="0">
              <a:lnSpc>
                <a:spcPct val="150000"/>
              </a:lnSpc>
              <a:buNone/>
            </a:pPr>
            <a:endParaRPr lang="pt-BR" sz="2700" dirty="0"/>
          </a:p>
        </p:txBody>
      </p:sp>
      <p:sp>
        <p:nvSpPr>
          <p:cNvPr id="11" name="TextBox 2"/>
          <p:cNvSpPr txBox="1"/>
          <p:nvPr/>
        </p:nvSpPr>
        <p:spPr>
          <a:xfrm>
            <a:off x="1028700" y="1014296"/>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Regressão linear</a:t>
            </a:r>
          </a:p>
          <a:p>
            <a:r>
              <a:rPr lang="pt-BR" sz="4400" b="1" dirty="0">
                <a:latin typeface="Inter" panose="020B0604020202020204" charset="0"/>
                <a:ea typeface="Inter" panose="020B0604020202020204" charset="0"/>
              </a:rPr>
              <a:t>É a vez de vocês!</a:t>
            </a:r>
          </a:p>
        </p:txBody>
      </p:sp>
      <p:sp>
        <p:nvSpPr>
          <p:cNvPr id="14"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5" name="AutoShape 3"/>
          <p:cNvSpPr/>
          <p:nvPr/>
        </p:nvSpPr>
        <p:spPr>
          <a:xfrm>
            <a:off x="1028700" y="596715"/>
            <a:ext cx="16230600" cy="0"/>
          </a:xfrm>
          <a:prstGeom prst="line">
            <a:avLst/>
          </a:prstGeom>
          <a:ln w="19050" cap="flat">
            <a:solidFill>
              <a:srgbClr val="000000"/>
            </a:solidFill>
            <a:prstDash val="solid"/>
            <a:headEnd type="none" w="sm" len="sm"/>
            <a:tailEnd type="none" w="sm" len="sm"/>
          </a:ln>
        </p:spPr>
      </p:sp>
      <p:sp>
        <p:nvSpPr>
          <p:cNvPr id="16"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Tree>
    <p:extLst>
      <p:ext uri="{BB962C8B-B14F-4D97-AF65-F5344CB8AC3E}">
        <p14:creationId xmlns:p14="http://schemas.microsoft.com/office/powerpoint/2010/main" val="2096992756"/>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6317993" y="3346406"/>
            <a:ext cx="4294614" cy="738664"/>
          </a:xfrm>
          <a:prstGeom prst="rect">
            <a:avLst/>
          </a:prstGeom>
        </p:spPr>
        <p:txBody>
          <a:bodyPr wrap="square">
            <a:spAutoFit/>
          </a:bodyPr>
          <a:lstStyle/>
          <a:p>
            <a:r>
              <a:rPr lang="cy-GB" sz="4200" b="1" dirty="0">
                <a:latin typeface="Inter" panose="020B0604020202020204" charset="0"/>
                <a:ea typeface="Inter" panose="020B0604020202020204" charset="0"/>
              </a:rPr>
              <a:t>ŷ </a:t>
            </a:r>
            <a:r>
              <a:rPr lang="pt-BR" sz="4200" b="1" dirty="0">
                <a:latin typeface="Inter" panose="020B0604020202020204" charset="0"/>
                <a:ea typeface="Inter" panose="020B0604020202020204" charset="0"/>
              </a:rPr>
              <a:t>= 1.81 + 3.88</a:t>
            </a:r>
            <a:r>
              <a:rPr lang="pt-BR" sz="4200" b="1" i="1" dirty="0">
                <a:latin typeface="Inter" panose="020B0604020202020204" charset="0"/>
                <a:ea typeface="Inter" panose="020B0604020202020204" charset="0"/>
              </a:rPr>
              <a:t>x</a:t>
            </a:r>
          </a:p>
        </p:txBody>
      </p:sp>
      <p:sp>
        <p:nvSpPr>
          <p:cNvPr id="27" name="Espaço Reservado para Conteúdo 2"/>
          <p:cNvSpPr txBox="1">
            <a:spLocks/>
          </p:cNvSpPr>
          <p:nvPr/>
        </p:nvSpPr>
        <p:spPr>
          <a:xfrm>
            <a:off x="1328648" y="5458671"/>
            <a:ext cx="14995196" cy="122314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Tx/>
              <a:buNone/>
            </a:pPr>
            <a:r>
              <a:rPr lang="pt-BR" sz="3600" dirty="0">
                <a:latin typeface="Inter" panose="020B0604020202020204" charset="0"/>
                <a:ea typeface="Inter" panose="020B0604020202020204" charset="0"/>
              </a:rPr>
              <a:t>Qual o nível de bem-estar de um participante que respondeu que dorme 8h por noite? </a:t>
            </a:r>
            <a:r>
              <a:rPr lang="pt-BR" sz="3600" b="1" dirty="0">
                <a:solidFill>
                  <a:srgbClr val="C6A28D"/>
                </a:solidFill>
                <a:latin typeface="Inter" panose="020B0604020202020204" charset="0"/>
                <a:ea typeface="Inter" panose="020B0604020202020204" charset="0"/>
              </a:rPr>
              <a:t>R: 32.85 (alto bem-estar)</a:t>
            </a:r>
          </a:p>
          <a:p>
            <a:pPr marL="0" indent="0">
              <a:buClrTx/>
              <a:buNone/>
            </a:pPr>
            <a:endParaRPr lang="pt-BR" sz="3600" dirty="0">
              <a:latin typeface="Inter" panose="020B0604020202020204" charset="0"/>
              <a:ea typeface="Inter" panose="020B0604020202020204" charset="0"/>
            </a:endParaRPr>
          </a:p>
          <a:p>
            <a:pPr>
              <a:buClrTx/>
              <a:buFont typeface="Arial" panose="020B0604020202020204" pitchFamily="34" charset="0"/>
              <a:buChar char="•"/>
            </a:pPr>
            <a:endParaRPr lang="pt-BR" sz="3600" dirty="0">
              <a:latin typeface="Inter" panose="020B0604020202020204" charset="0"/>
              <a:ea typeface="Inter" panose="020B0604020202020204" charset="0"/>
            </a:endParaRPr>
          </a:p>
        </p:txBody>
      </p:sp>
      <p:sp>
        <p:nvSpPr>
          <p:cNvPr id="8" name="Espaço Reservado para Conteúdo 2"/>
          <p:cNvSpPr txBox="1">
            <a:spLocks/>
          </p:cNvSpPr>
          <p:nvPr/>
        </p:nvSpPr>
        <p:spPr>
          <a:xfrm>
            <a:off x="1328647" y="7397679"/>
            <a:ext cx="14995196" cy="122314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Tx/>
              <a:buNone/>
            </a:pPr>
            <a:r>
              <a:rPr lang="pt-BR" sz="3600" dirty="0">
                <a:latin typeface="Inter" panose="020B0604020202020204" charset="0"/>
                <a:ea typeface="Inter" panose="020B0604020202020204" charset="0"/>
              </a:rPr>
              <a:t>Qual o nível de bem-estar de um participante que respondeu que dorme 2h por noite? </a:t>
            </a:r>
            <a:r>
              <a:rPr lang="pt-BR" sz="3600" b="1" dirty="0">
                <a:solidFill>
                  <a:srgbClr val="C6A28D"/>
                </a:solidFill>
                <a:latin typeface="Inter" panose="020B0604020202020204" charset="0"/>
                <a:ea typeface="Inter" panose="020B0604020202020204" charset="0"/>
              </a:rPr>
              <a:t>R: 9.57 (baixo bem-estar)</a:t>
            </a:r>
          </a:p>
          <a:p>
            <a:pPr marL="0" indent="0">
              <a:buClrTx/>
              <a:buNone/>
            </a:pPr>
            <a:endParaRPr lang="pt-BR" sz="3600" dirty="0">
              <a:latin typeface="Inter" panose="020B0604020202020204" charset="0"/>
              <a:ea typeface="Inter" panose="020B0604020202020204" charset="0"/>
            </a:endParaRPr>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47456" y="-110262"/>
            <a:ext cx="4310639" cy="4447124"/>
          </a:xfrm>
          <a:prstGeom prst="rect">
            <a:avLst/>
          </a:prstGeom>
          <a:solidFill>
            <a:schemeClr val="bg1"/>
          </a:solidFill>
        </p:spPr>
      </p:pic>
      <p:sp>
        <p:nvSpPr>
          <p:cNvPr id="10" name="Espaço Reservado para Conteúdo 2"/>
          <p:cNvSpPr txBox="1">
            <a:spLocks/>
          </p:cNvSpPr>
          <p:nvPr/>
        </p:nvSpPr>
        <p:spPr>
          <a:xfrm rot="21230988">
            <a:off x="14823583" y="1612991"/>
            <a:ext cx="2585438" cy="1877076"/>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2700" dirty="0"/>
              <a:t>10 – 20: baixo </a:t>
            </a:r>
          </a:p>
          <a:p>
            <a:r>
              <a:rPr lang="pt-BR" sz="2700" dirty="0"/>
              <a:t>20 – 30: médio </a:t>
            </a:r>
          </a:p>
          <a:p>
            <a:r>
              <a:rPr lang="pt-BR" sz="2700" dirty="0"/>
              <a:t>30 – 40: alto</a:t>
            </a:r>
            <a:endParaRPr lang="pt-BR" sz="2700" b="1" dirty="0"/>
          </a:p>
          <a:p>
            <a:endParaRPr lang="pt-BR" sz="2700" b="1" dirty="0"/>
          </a:p>
          <a:p>
            <a:pPr marL="192024" lvl="1" indent="0">
              <a:lnSpc>
                <a:spcPct val="150000"/>
              </a:lnSpc>
              <a:buNone/>
            </a:pPr>
            <a:endParaRPr lang="pt-BR" sz="2700" dirty="0"/>
          </a:p>
        </p:txBody>
      </p:sp>
      <p:sp>
        <p:nvSpPr>
          <p:cNvPr id="11" name="TextBox 2"/>
          <p:cNvSpPr txBox="1"/>
          <p:nvPr/>
        </p:nvSpPr>
        <p:spPr>
          <a:xfrm>
            <a:off x="1028700" y="1014296"/>
            <a:ext cx="13290016" cy="1508105"/>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Regressão linear</a:t>
            </a:r>
          </a:p>
          <a:p>
            <a:r>
              <a:rPr lang="pt-BR" sz="4400" b="1" dirty="0">
                <a:latin typeface="Inter" panose="020B0604020202020204" charset="0"/>
                <a:ea typeface="Inter" panose="020B0604020202020204" charset="0"/>
              </a:rPr>
              <a:t>É a vez de vocês!</a:t>
            </a:r>
          </a:p>
        </p:txBody>
      </p:sp>
      <p:sp>
        <p:nvSpPr>
          <p:cNvPr id="14"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5" name="AutoShape 3"/>
          <p:cNvSpPr/>
          <p:nvPr/>
        </p:nvSpPr>
        <p:spPr>
          <a:xfrm>
            <a:off x="1028700" y="596715"/>
            <a:ext cx="16230600" cy="0"/>
          </a:xfrm>
          <a:prstGeom prst="line">
            <a:avLst/>
          </a:prstGeom>
          <a:ln w="19050" cap="flat">
            <a:solidFill>
              <a:srgbClr val="000000"/>
            </a:solidFill>
            <a:prstDash val="solid"/>
            <a:headEnd type="none" w="sm" len="sm"/>
            <a:tailEnd type="none" w="sm" len="sm"/>
          </a:ln>
        </p:spPr>
      </p:sp>
      <p:sp>
        <p:nvSpPr>
          <p:cNvPr id="16"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2" name="Retângulo 1"/>
          <p:cNvSpPr/>
          <p:nvPr/>
        </p:nvSpPr>
        <p:spPr>
          <a:xfrm>
            <a:off x="1035584" y="5143500"/>
            <a:ext cx="15728416" cy="3733800"/>
          </a:xfrm>
          <a:prstGeom prst="rect">
            <a:avLst/>
          </a:prstGeom>
          <a:solidFill>
            <a:srgbClr val="C6A28D">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5400" b="1" dirty="0">
                <a:latin typeface="Inter" panose="020B0604020202020204" charset="0"/>
                <a:ea typeface="Inter" panose="020B0604020202020204" charset="0"/>
              </a:rPr>
              <a:t>Para termos um bem-estar percebido alto, qual é o valor mínimo de horas dormidas?</a:t>
            </a:r>
          </a:p>
          <a:p>
            <a:pPr algn="ctr"/>
            <a:r>
              <a:rPr lang="pt-BR" sz="2800" b="1" dirty="0">
                <a:latin typeface="Inter" panose="020B0604020202020204" charset="0"/>
                <a:ea typeface="Inter" panose="020B0604020202020204" charset="0"/>
              </a:rPr>
              <a:t>* Podem ser considerados valores com diferença de 0,5.</a:t>
            </a:r>
            <a:r>
              <a:rPr lang="pt-BR" sz="5400" b="1" dirty="0">
                <a:latin typeface="Inter" panose="020B0604020202020204" charset="0"/>
                <a:ea typeface="Inter" panose="020B0604020202020204" charset="0"/>
              </a:rPr>
              <a:t> </a:t>
            </a:r>
          </a:p>
        </p:txBody>
      </p:sp>
    </p:spTree>
    <p:extLst>
      <p:ext uri="{BB962C8B-B14F-4D97-AF65-F5344CB8AC3E}">
        <p14:creationId xmlns:p14="http://schemas.microsoft.com/office/powerpoint/2010/main" val="389356185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963546"/>
            <a:ext cx="10916584" cy="5708290"/>
          </a:xfrm>
          <a:prstGeom prst="rect">
            <a:avLst/>
          </a:prstGeom>
        </p:spPr>
      </p:pic>
      <p:sp>
        <p:nvSpPr>
          <p:cNvPr id="5" name="Retângulo 4"/>
          <p:cNvSpPr/>
          <p:nvPr/>
        </p:nvSpPr>
        <p:spPr>
          <a:xfrm>
            <a:off x="10439400" y="7734300"/>
            <a:ext cx="5068168" cy="316832"/>
          </a:xfrm>
          <a:prstGeom prst="rect">
            <a:avLst/>
          </a:prstGeom>
          <a:noFill/>
          <a:ln w="57150">
            <a:solidFill>
              <a:srgbClr val="C6A2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9" name="TextBox 2"/>
          <p:cNvSpPr txBox="1"/>
          <p:nvPr/>
        </p:nvSpPr>
        <p:spPr>
          <a:xfrm>
            <a:off x="1028700" y="1014296"/>
            <a:ext cx="16230600" cy="2185214"/>
          </a:xfrm>
          <a:prstGeom prst="rect">
            <a:avLst/>
          </a:prstGeom>
        </p:spPr>
        <p:txBody>
          <a:bodyPr wrap="square" lIns="0" tIns="0" rIns="0" bIns="0" rtlCol="0" anchor="t">
            <a:spAutoFit/>
          </a:bodyPr>
          <a:lstStyle/>
          <a:p>
            <a:r>
              <a:rPr lang="pt-BR" sz="5400" b="1" dirty="0">
                <a:latin typeface="Inter" panose="020B0604020202020204" charset="0"/>
                <a:ea typeface="Inter" panose="020B0604020202020204" charset="0"/>
              </a:rPr>
              <a:t>Regressão linear</a:t>
            </a:r>
          </a:p>
          <a:p>
            <a:r>
              <a:rPr lang="pt-BR" sz="4400" b="1" dirty="0">
                <a:latin typeface="Inter" panose="020B0604020202020204" charset="0"/>
                <a:ea typeface="Inter" panose="020B0604020202020204" charset="0"/>
              </a:rPr>
              <a:t>O quão bom é esse modelo e essa predição que fazemos a partir dele?</a:t>
            </a: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1" name="AutoShape 3"/>
          <p:cNvSpPr/>
          <p:nvPr/>
        </p:nvSpPr>
        <p:spPr>
          <a:xfrm>
            <a:off x="1028700" y="596715"/>
            <a:ext cx="16230600" cy="0"/>
          </a:xfrm>
          <a:prstGeom prst="line">
            <a:avLst/>
          </a:prstGeom>
          <a:ln w="19050" cap="flat">
            <a:solidFill>
              <a:srgbClr val="000000"/>
            </a:solidFill>
            <a:prstDash val="solid"/>
            <a:headEnd type="none" w="sm" len="sm"/>
            <a:tailEnd type="none" w="sm" len="sm"/>
          </a:ln>
        </p:spPr>
      </p:sp>
      <p:sp>
        <p:nvSpPr>
          <p:cNvPr id="12"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
        <p:nvSpPr>
          <p:cNvPr id="13" name="Retângulo 12"/>
          <p:cNvSpPr/>
          <p:nvPr/>
        </p:nvSpPr>
        <p:spPr>
          <a:xfrm>
            <a:off x="5181600" y="6126952"/>
            <a:ext cx="8991600" cy="509504"/>
          </a:xfrm>
          <a:prstGeom prst="rect">
            <a:avLst/>
          </a:prstGeom>
          <a:noFill/>
          <a:ln w="57150">
            <a:solidFill>
              <a:srgbClr val="C6A2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Tree>
    <p:extLst>
      <p:ext uri="{BB962C8B-B14F-4D97-AF65-F5344CB8AC3E}">
        <p14:creationId xmlns:p14="http://schemas.microsoft.com/office/powerpoint/2010/main" val="314261293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diagnósticas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46470" y="3652259"/>
            <a:ext cx="16649700" cy="5384368"/>
          </a:xfrm>
          <a:prstGeom prst="rect">
            <a:avLst/>
          </a:prstGeom>
        </p:spPr>
        <p:txBody>
          <a:bodyPr lIns="91440" tIns="45720" rIns="91440" bIns="4572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AD6237"/>
              </a:buClr>
            </a:pPr>
            <a:r>
              <a:rPr lang="pt-BR" sz="3600" dirty="0">
                <a:latin typeface="Inter"/>
                <a:ea typeface="Inter"/>
              </a:rPr>
              <a:t>Como as competências </a:t>
            </a:r>
            <a:r>
              <a:rPr lang="pt-BR" sz="3600" dirty="0" err="1">
                <a:latin typeface="Inter"/>
                <a:ea typeface="Inter"/>
              </a:rPr>
              <a:t>socioemocionais</a:t>
            </a:r>
            <a:r>
              <a:rPr lang="pt-BR" sz="3600" dirty="0">
                <a:latin typeface="Inter"/>
                <a:ea typeface="Inter"/>
              </a:rPr>
              <a:t> se relacionam com a saúde mental?</a:t>
            </a:r>
          </a:p>
          <a:p>
            <a:pPr marL="914400" lvl="1" indent="-514350">
              <a:buClr>
                <a:srgbClr val="AD6237"/>
              </a:buClr>
              <a:buFont typeface="Arial" panose="020B0604020202020204" pitchFamily="34" charset="0"/>
              <a:buChar char="•"/>
            </a:pPr>
            <a:r>
              <a:rPr lang="en-GB" sz="3200" b="1" dirty="0" err="1">
                <a:latin typeface="Inter"/>
                <a:ea typeface="Inter"/>
                <a:cs typeface="Segoe UI"/>
              </a:rPr>
              <a:t>Rodar</a:t>
            </a:r>
            <a:r>
              <a:rPr lang="en-GB" sz="3200" b="1" dirty="0">
                <a:latin typeface="Inter"/>
                <a:ea typeface="Inter"/>
                <a:cs typeface="Segoe UI"/>
              </a:rPr>
              <a:t> </a:t>
            </a:r>
            <a:r>
              <a:rPr lang="en-GB" sz="3200" b="1" dirty="0" err="1">
                <a:latin typeface="Inter"/>
                <a:ea typeface="Inter"/>
                <a:cs typeface="Segoe UI"/>
              </a:rPr>
              <a:t>correlações</a:t>
            </a:r>
            <a:r>
              <a:rPr lang="en-GB" sz="3200" b="1" dirty="0">
                <a:latin typeface="Inter"/>
                <a:ea typeface="Inter"/>
                <a:cs typeface="Segoe UI"/>
              </a:rPr>
              <a:t> entre </a:t>
            </a:r>
            <a:r>
              <a:rPr lang="en-GB" sz="3200" b="1" dirty="0" err="1">
                <a:latin typeface="Inter"/>
                <a:ea typeface="Inter"/>
                <a:cs typeface="Segoe UI"/>
              </a:rPr>
              <a:t>competências</a:t>
            </a:r>
            <a:r>
              <a:rPr lang="en-GB" sz="3200" b="1" dirty="0">
                <a:latin typeface="Inter"/>
                <a:ea typeface="Inter"/>
                <a:cs typeface="Segoe UI"/>
              </a:rPr>
              <a:t> </a:t>
            </a:r>
            <a:r>
              <a:rPr lang="en-GB" sz="3200" b="1" dirty="0" err="1">
                <a:latin typeface="Inter"/>
                <a:ea typeface="Inter"/>
                <a:cs typeface="Segoe UI"/>
              </a:rPr>
              <a:t>socioemocionais</a:t>
            </a:r>
            <a:r>
              <a:rPr lang="en-GB" sz="3200" b="1" dirty="0">
                <a:latin typeface="Inter"/>
                <a:ea typeface="Inter"/>
                <a:cs typeface="Segoe UI"/>
              </a:rPr>
              <a:t> e </a:t>
            </a:r>
            <a:r>
              <a:rPr lang="en-GB" sz="3200" b="1" dirty="0" err="1">
                <a:latin typeface="Inter"/>
                <a:ea typeface="Inter"/>
                <a:cs typeface="Segoe UI"/>
              </a:rPr>
              <a:t>saúde</a:t>
            </a:r>
            <a:r>
              <a:rPr lang="en-GB" sz="3200" b="1" dirty="0">
                <a:latin typeface="Inter"/>
                <a:ea typeface="Inter"/>
                <a:cs typeface="Segoe UI"/>
              </a:rPr>
              <a:t> mental</a:t>
            </a:r>
          </a:p>
          <a:p>
            <a:pPr marL="914400" lvl="1" indent="-514350">
              <a:buClr>
                <a:srgbClr val="AD6237"/>
              </a:buClr>
              <a:buFont typeface="Arial" panose="020B0604020202020204" pitchFamily="34" charset="0"/>
              <a:buChar char="•"/>
            </a:pPr>
            <a:r>
              <a:rPr lang="en-GB" sz="3200" b="1" dirty="0" err="1">
                <a:latin typeface="Inter"/>
                <a:ea typeface="Inter"/>
                <a:cs typeface="Segoe UI"/>
              </a:rPr>
              <a:t>Rodar</a:t>
            </a:r>
            <a:r>
              <a:rPr lang="en-GB" sz="3200" b="1" dirty="0">
                <a:latin typeface="Inter"/>
                <a:ea typeface="Inter"/>
                <a:cs typeface="Segoe UI"/>
              </a:rPr>
              <a:t> </a:t>
            </a:r>
            <a:r>
              <a:rPr lang="en-GB" sz="3200" b="1" dirty="0" err="1">
                <a:latin typeface="Inter"/>
                <a:ea typeface="Inter"/>
                <a:cs typeface="Segoe UI"/>
              </a:rPr>
              <a:t>uma</a:t>
            </a:r>
            <a:r>
              <a:rPr lang="en-GB" sz="3200" b="1" dirty="0">
                <a:latin typeface="Inter"/>
                <a:ea typeface="Inter"/>
                <a:cs typeface="Segoe UI"/>
              </a:rPr>
              <a:t> </a:t>
            </a:r>
            <a:r>
              <a:rPr lang="en-GB" sz="3200" b="1" dirty="0" err="1">
                <a:latin typeface="Inter"/>
                <a:ea typeface="Inter"/>
                <a:cs typeface="Segoe UI"/>
              </a:rPr>
              <a:t>regressão</a:t>
            </a:r>
            <a:r>
              <a:rPr lang="en-GB" sz="3200" b="1" dirty="0">
                <a:latin typeface="Inter"/>
                <a:ea typeface="Inter"/>
                <a:cs typeface="Segoe UI"/>
              </a:rPr>
              <a:t> linear </a:t>
            </a:r>
            <a:r>
              <a:rPr lang="en-GB" sz="3200" b="1" dirty="0" err="1">
                <a:latin typeface="Inter"/>
                <a:ea typeface="Inter"/>
                <a:cs typeface="Segoe UI"/>
              </a:rPr>
              <a:t>múltipla</a:t>
            </a:r>
            <a:r>
              <a:rPr lang="en-GB" sz="3200" b="1" dirty="0">
                <a:latin typeface="Inter"/>
                <a:ea typeface="Inter"/>
                <a:cs typeface="Segoe UI"/>
              </a:rPr>
              <a:t> com a </a:t>
            </a:r>
            <a:r>
              <a:rPr lang="en-GB" sz="3200" b="1" dirty="0" err="1">
                <a:latin typeface="Inter"/>
                <a:ea typeface="Inter"/>
                <a:cs typeface="Segoe UI"/>
              </a:rPr>
              <a:t>saúde</a:t>
            </a:r>
            <a:r>
              <a:rPr lang="en-GB" sz="3200" b="1" dirty="0">
                <a:latin typeface="Inter"/>
                <a:ea typeface="Inter"/>
                <a:cs typeface="Segoe UI"/>
              </a:rPr>
              <a:t> mental </a:t>
            </a:r>
            <a:r>
              <a:rPr lang="en-GB" sz="3200" b="1" dirty="0" err="1">
                <a:latin typeface="Inter"/>
                <a:ea typeface="Inter"/>
                <a:cs typeface="Segoe UI"/>
              </a:rPr>
              <a:t>como</a:t>
            </a:r>
            <a:r>
              <a:rPr lang="en-GB" sz="3200" b="1" dirty="0">
                <a:latin typeface="Inter"/>
                <a:ea typeface="Inter"/>
                <a:cs typeface="Segoe UI"/>
              </a:rPr>
              <a:t> </a:t>
            </a:r>
            <a:r>
              <a:rPr lang="en-GB" sz="3200" b="1" dirty="0" err="1">
                <a:latin typeface="Inter"/>
                <a:ea typeface="Inter"/>
                <a:cs typeface="Segoe UI"/>
              </a:rPr>
              <a:t>variável</a:t>
            </a:r>
            <a:r>
              <a:rPr lang="en-GB" sz="3200" b="1" dirty="0">
                <a:latin typeface="Inter"/>
                <a:ea typeface="Inter"/>
                <a:cs typeface="Segoe UI"/>
              </a:rPr>
              <a:t> </a:t>
            </a:r>
            <a:r>
              <a:rPr lang="en-GB" sz="3200" b="1" dirty="0" err="1">
                <a:latin typeface="Inter"/>
                <a:ea typeface="Inter"/>
                <a:cs typeface="Segoe UI"/>
              </a:rPr>
              <a:t>predita</a:t>
            </a:r>
            <a:r>
              <a:rPr lang="en-GB" sz="3200" b="1" dirty="0">
                <a:latin typeface="Inter"/>
                <a:ea typeface="Inter"/>
                <a:cs typeface="Segoe UI"/>
              </a:rPr>
              <a:t> (Y) e um </a:t>
            </a:r>
            <a:r>
              <a:rPr lang="en-GB" sz="3200" b="1" dirty="0" err="1">
                <a:latin typeface="Inter"/>
                <a:ea typeface="Inter"/>
                <a:cs typeface="Segoe UI"/>
              </a:rPr>
              <a:t>conjunto</a:t>
            </a:r>
            <a:r>
              <a:rPr lang="en-GB" sz="3200" b="1" dirty="0">
                <a:latin typeface="Inter"/>
                <a:ea typeface="Inter"/>
                <a:cs typeface="Segoe UI"/>
              </a:rPr>
              <a:t> de </a:t>
            </a:r>
            <a:r>
              <a:rPr lang="en-GB" sz="3200" b="1" dirty="0" err="1">
                <a:latin typeface="Inter"/>
                <a:ea typeface="Inter"/>
                <a:cs typeface="Segoe UI"/>
              </a:rPr>
              <a:t>competências</a:t>
            </a:r>
            <a:r>
              <a:rPr lang="en-GB" sz="3200" b="1" dirty="0">
                <a:latin typeface="Inter"/>
                <a:ea typeface="Inter"/>
                <a:cs typeface="Segoe UI"/>
              </a:rPr>
              <a:t> </a:t>
            </a:r>
            <a:r>
              <a:rPr lang="en-GB" sz="3200" b="1" dirty="0" err="1">
                <a:latin typeface="Inter"/>
                <a:ea typeface="Inter"/>
                <a:cs typeface="Segoe UI"/>
              </a:rPr>
              <a:t>socioemocionais</a:t>
            </a:r>
            <a:r>
              <a:rPr lang="en-GB" sz="3200" b="1" dirty="0">
                <a:latin typeface="Inter"/>
                <a:ea typeface="Inter"/>
                <a:cs typeface="Segoe UI"/>
              </a:rPr>
              <a:t> </a:t>
            </a:r>
            <a:r>
              <a:rPr lang="en-GB" sz="3200" b="1" dirty="0" err="1">
                <a:latin typeface="Inter"/>
                <a:ea typeface="Inter"/>
                <a:cs typeface="Segoe UI"/>
              </a:rPr>
              <a:t>como</a:t>
            </a:r>
            <a:r>
              <a:rPr lang="en-GB" sz="3200" b="1" dirty="0">
                <a:latin typeface="Inter"/>
                <a:ea typeface="Inter"/>
                <a:cs typeface="Segoe UI"/>
              </a:rPr>
              <a:t> </a:t>
            </a:r>
            <a:r>
              <a:rPr lang="en-GB" sz="3200" b="1" dirty="0" err="1">
                <a:latin typeface="Inter"/>
                <a:ea typeface="Inter"/>
                <a:cs typeface="Segoe UI"/>
              </a:rPr>
              <a:t>preditoras</a:t>
            </a:r>
            <a:r>
              <a:rPr lang="en-GB" sz="3200" b="1" dirty="0">
                <a:latin typeface="Inter"/>
                <a:ea typeface="Inter"/>
                <a:cs typeface="Segoe UI"/>
              </a:rPr>
              <a:t> (X)</a:t>
            </a:r>
          </a:p>
          <a:p>
            <a:pPr marL="1314450" lvl="2" indent="-514350">
              <a:buClr>
                <a:srgbClr val="AD6237"/>
              </a:buClr>
            </a:pPr>
            <a:r>
              <a:rPr lang="en-GB" sz="2800" b="1" dirty="0" err="1">
                <a:latin typeface="Inter" panose="020B0604020202020204" charset="0"/>
                <a:ea typeface="Inter" panose="020B0604020202020204" charset="0"/>
                <a:cs typeface="Segoe UI" panose="020B0502040204020203" pitchFamily="34" charset="0"/>
              </a:rPr>
              <a:t>Interpretar</a:t>
            </a:r>
            <a:r>
              <a:rPr lang="en-GB" sz="2800" b="1" dirty="0">
                <a:latin typeface="Inter" panose="020B0604020202020204" charset="0"/>
                <a:ea typeface="Inter" panose="020B0604020202020204" charset="0"/>
                <a:cs typeface="Segoe UI" panose="020B0502040204020203" pitchFamily="34" charset="0"/>
              </a:rPr>
              <a:t> </a:t>
            </a:r>
            <a:r>
              <a:rPr lang="en-GB" sz="2800" b="1" dirty="0" err="1">
                <a:latin typeface="Inter" panose="020B0604020202020204" charset="0"/>
                <a:ea typeface="Inter" panose="020B0604020202020204" charset="0"/>
                <a:cs typeface="Segoe UI" panose="020B0502040204020203" pitchFamily="34" charset="0"/>
              </a:rPr>
              <a:t>os</a:t>
            </a:r>
            <a:r>
              <a:rPr lang="en-GB" sz="2800" b="1" dirty="0">
                <a:latin typeface="Inter" panose="020B0604020202020204" charset="0"/>
                <a:ea typeface="Inter" panose="020B0604020202020204" charset="0"/>
                <a:cs typeface="Segoe UI" panose="020B0502040204020203" pitchFamily="34" charset="0"/>
              </a:rPr>
              <a:t> </a:t>
            </a:r>
            <a:r>
              <a:rPr lang="en-GB" sz="2800" b="1" dirty="0" err="1">
                <a:latin typeface="Inter" panose="020B0604020202020204" charset="0"/>
                <a:ea typeface="Inter" panose="020B0604020202020204" charset="0"/>
                <a:cs typeface="Segoe UI" panose="020B0502040204020203" pitchFamily="34" charset="0"/>
              </a:rPr>
              <a:t>resultados</a:t>
            </a:r>
            <a:r>
              <a:rPr lang="en-GB" sz="2800" b="1" dirty="0">
                <a:latin typeface="Inter" panose="020B0604020202020204" charset="0"/>
                <a:ea typeface="Inter" panose="020B0604020202020204" charset="0"/>
                <a:cs typeface="Segoe UI" panose="020B0502040204020203" pitchFamily="34" charset="0"/>
              </a:rPr>
              <a:t> da </a:t>
            </a:r>
            <a:r>
              <a:rPr lang="en-GB" sz="2800" b="1" dirty="0" err="1">
                <a:latin typeface="Inter" panose="020B0604020202020204" charset="0"/>
                <a:ea typeface="Inter" panose="020B0604020202020204" charset="0"/>
                <a:cs typeface="Segoe UI" panose="020B0502040204020203" pitchFamily="34" charset="0"/>
              </a:rPr>
              <a:t>regressão</a:t>
            </a:r>
            <a:r>
              <a:rPr lang="en-GB" sz="2800" b="1" dirty="0">
                <a:latin typeface="Inter" panose="020B0604020202020204" charset="0"/>
                <a:ea typeface="Inter" panose="020B0604020202020204" charset="0"/>
                <a:cs typeface="Segoe UI" panose="020B0502040204020203" pitchFamily="34" charset="0"/>
              </a:rPr>
              <a:t> </a:t>
            </a:r>
            <a:r>
              <a:rPr lang="en-GB" sz="2800" b="1" dirty="0" err="1">
                <a:latin typeface="Inter" panose="020B0604020202020204" charset="0"/>
                <a:ea typeface="Inter" panose="020B0604020202020204" charset="0"/>
                <a:cs typeface="Segoe UI" panose="020B0502040204020203" pitchFamily="34" charset="0"/>
              </a:rPr>
              <a:t>considerando</a:t>
            </a:r>
            <a:r>
              <a:rPr lang="en-GB" sz="2800" b="1" dirty="0">
                <a:latin typeface="Inter" panose="020B0604020202020204" charset="0"/>
                <a:ea typeface="Inter" panose="020B0604020202020204" charset="0"/>
                <a:cs typeface="Segoe UI" panose="020B0502040204020203" pitchFamily="34" charset="0"/>
              </a:rPr>
              <a:t> o R2 </a:t>
            </a:r>
            <a:r>
              <a:rPr lang="en-GB" sz="2800" b="1" dirty="0" err="1">
                <a:latin typeface="Inter" panose="020B0604020202020204" charset="0"/>
                <a:ea typeface="Inter" panose="020B0604020202020204" charset="0"/>
                <a:cs typeface="Segoe UI" panose="020B0502040204020203" pitchFamily="34" charset="0"/>
              </a:rPr>
              <a:t>ajustado</a:t>
            </a:r>
            <a:r>
              <a:rPr lang="en-GB" sz="2800" b="1" dirty="0">
                <a:latin typeface="Inter" panose="020B0604020202020204" charset="0"/>
                <a:ea typeface="Inter" panose="020B0604020202020204" charset="0"/>
                <a:cs typeface="Segoe UI" panose="020B0502040204020203" pitchFamily="34" charset="0"/>
              </a:rPr>
              <a:t> </a:t>
            </a:r>
            <a:r>
              <a:rPr lang="en-GB" sz="2800" dirty="0">
                <a:latin typeface="Inter" panose="020B0604020202020204" charset="0"/>
                <a:ea typeface="Inter" panose="020B0604020202020204" charset="0"/>
                <a:cs typeface="Segoe UI" panose="020B0502040204020203" pitchFamily="34" charset="0"/>
              </a:rPr>
              <a:t>e F statistic</a:t>
            </a:r>
          </a:p>
          <a:p>
            <a:pPr marL="1314450" lvl="2" indent="-514350">
              <a:buClr>
                <a:srgbClr val="AD6237"/>
              </a:buClr>
            </a:pPr>
            <a:r>
              <a:rPr lang="en-GB" sz="2800" dirty="0" err="1">
                <a:latin typeface="Inter"/>
                <a:ea typeface="Inter"/>
                <a:cs typeface="Segoe UI"/>
              </a:rPr>
              <a:t>Visualizar</a:t>
            </a:r>
            <a:r>
              <a:rPr lang="en-GB" sz="2800" dirty="0">
                <a:latin typeface="Inter"/>
                <a:ea typeface="Inter"/>
                <a:cs typeface="Segoe UI"/>
              </a:rPr>
              <a:t> </a:t>
            </a:r>
            <a:r>
              <a:rPr lang="en-GB" sz="2800" dirty="0" err="1">
                <a:latin typeface="Inter"/>
                <a:ea typeface="Inter"/>
                <a:cs typeface="Segoe UI"/>
              </a:rPr>
              <a:t>distribuição</a:t>
            </a:r>
            <a:r>
              <a:rPr lang="en-GB" sz="2800" dirty="0">
                <a:latin typeface="Inter"/>
                <a:ea typeface="Inter"/>
                <a:cs typeface="Segoe UI"/>
              </a:rPr>
              <a:t> dos dados de X e Y’s com </a:t>
            </a:r>
            <a:r>
              <a:rPr lang="en-GB" sz="2800" dirty="0" err="1">
                <a:latin typeface="Inter"/>
                <a:ea typeface="Inter"/>
                <a:cs typeface="Segoe UI"/>
              </a:rPr>
              <a:t>adição</a:t>
            </a:r>
            <a:r>
              <a:rPr lang="en-GB" sz="2800" dirty="0">
                <a:latin typeface="Inter"/>
                <a:ea typeface="Inter"/>
                <a:cs typeface="Segoe UI"/>
              </a:rPr>
              <a:t> da </a:t>
            </a:r>
            <a:r>
              <a:rPr lang="en-GB" sz="2800" dirty="0" err="1">
                <a:latin typeface="Inter"/>
                <a:ea typeface="Inter"/>
                <a:cs typeface="Segoe UI"/>
              </a:rPr>
              <a:t>linha</a:t>
            </a:r>
            <a:r>
              <a:rPr lang="en-GB" sz="2800" dirty="0">
                <a:latin typeface="Inter"/>
                <a:ea typeface="Inter"/>
                <a:cs typeface="Segoe UI"/>
              </a:rPr>
              <a:t> de </a:t>
            </a:r>
            <a:r>
              <a:rPr lang="en-GB" sz="2800" dirty="0" err="1">
                <a:latin typeface="Inter"/>
                <a:ea typeface="Inter"/>
                <a:cs typeface="Segoe UI"/>
              </a:rPr>
              <a:t>regressão</a:t>
            </a:r>
            <a:r>
              <a:rPr lang="en-GB" sz="2800" dirty="0">
                <a:latin typeface="Inter"/>
                <a:ea typeface="Inter"/>
                <a:cs typeface="Segoe UI"/>
              </a:rPr>
              <a:t> </a:t>
            </a:r>
            <a:r>
              <a:rPr lang="en-GB" sz="2800" dirty="0" err="1">
                <a:latin typeface="Inter"/>
                <a:ea typeface="Inter"/>
                <a:cs typeface="Segoe UI"/>
              </a:rPr>
              <a:t>em</a:t>
            </a:r>
            <a:r>
              <a:rPr lang="en-GB" sz="2800" dirty="0">
                <a:latin typeface="Inter"/>
                <a:ea typeface="Inter"/>
                <a:cs typeface="Segoe UI"/>
              </a:rPr>
              <a:t> um </a:t>
            </a:r>
            <a:r>
              <a:rPr lang="en-GB" sz="2800" dirty="0" err="1">
                <a:latin typeface="Inter"/>
                <a:ea typeface="Inter"/>
                <a:cs typeface="Segoe UI"/>
              </a:rPr>
              <a:t>gráfico</a:t>
            </a:r>
            <a:r>
              <a:rPr lang="en-GB" sz="2800" dirty="0">
                <a:latin typeface="Inter"/>
                <a:ea typeface="Inter"/>
                <a:cs typeface="Segoe UI"/>
              </a:rPr>
              <a:t> de </a:t>
            </a:r>
            <a:r>
              <a:rPr lang="en-GB" sz="2800" dirty="0" err="1">
                <a:latin typeface="Inter"/>
                <a:ea typeface="Inter"/>
                <a:cs typeface="Segoe UI"/>
              </a:rPr>
              <a:t>dispersão</a:t>
            </a:r>
            <a:endParaRPr lang="en-GB" sz="2800" dirty="0">
              <a:latin typeface="Inter"/>
              <a:ea typeface="Inter"/>
              <a:cs typeface="Segoe UI"/>
            </a:endParaRPr>
          </a:p>
          <a:p>
            <a:pPr marL="1314450" lvl="2" indent="-514350">
              <a:buClr>
                <a:srgbClr val="AD6237"/>
              </a:buClr>
            </a:pPr>
            <a:r>
              <a:rPr lang="en-GB" sz="2800" dirty="0" err="1">
                <a:latin typeface="Inter"/>
                <a:ea typeface="Inter"/>
                <a:cs typeface="Segoe UI"/>
              </a:rPr>
              <a:t>Adicionar</a:t>
            </a:r>
            <a:r>
              <a:rPr lang="en-GB" sz="2800" dirty="0">
                <a:latin typeface="Inter"/>
                <a:ea typeface="Inter"/>
                <a:cs typeface="Segoe UI"/>
              </a:rPr>
              <a:t> </a:t>
            </a:r>
            <a:r>
              <a:rPr lang="en-GB" sz="2800" dirty="0" err="1">
                <a:latin typeface="Inter"/>
                <a:ea typeface="Inter"/>
                <a:cs typeface="Segoe UI"/>
              </a:rPr>
              <a:t>variáveis</a:t>
            </a:r>
            <a:r>
              <a:rPr lang="en-GB" sz="2800" dirty="0">
                <a:latin typeface="Inter"/>
                <a:ea typeface="Inter"/>
                <a:cs typeface="Segoe UI"/>
              </a:rPr>
              <a:t> de </a:t>
            </a:r>
            <a:r>
              <a:rPr lang="en-GB" sz="2800" dirty="0" err="1">
                <a:latin typeface="Inter"/>
                <a:ea typeface="Inter"/>
                <a:cs typeface="Segoe UI"/>
              </a:rPr>
              <a:t>controle</a:t>
            </a:r>
            <a:r>
              <a:rPr lang="en-GB" sz="2800" dirty="0">
                <a:latin typeface="Inter"/>
                <a:ea typeface="Inter"/>
                <a:cs typeface="Segoe UI"/>
              </a:rPr>
              <a:t>, </a:t>
            </a:r>
            <a:r>
              <a:rPr lang="en-GB" sz="2800" dirty="0" err="1">
                <a:latin typeface="Inter"/>
                <a:ea typeface="Inter"/>
                <a:cs typeface="Segoe UI"/>
              </a:rPr>
              <a:t>como</a:t>
            </a:r>
            <a:r>
              <a:rPr lang="en-GB" sz="2800" dirty="0">
                <a:latin typeface="Inter"/>
                <a:ea typeface="Inter"/>
                <a:cs typeface="Segoe UI"/>
              </a:rPr>
              <a:t> </a:t>
            </a:r>
            <a:r>
              <a:rPr lang="en-GB" sz="2800" dirty="0" err="1">
                <a:latin typeface="Inter"/>
                <a:ea typeface="Inter"/>
                <a:cs typeface="Segoe UI"/>
              </a:rPr>
              <a:t>gênero</a:t>
            </a:r>
            <a:r>
              <a:rPr lang="en-GB" sz="2800" dirty="0">
                <a:latin typeface="Inter"/>
                <a:ea typeface="Inter"/>
                <a:cs typeface="Segoe UI"/>
              </a:rPr>
              <a:t> e </a:t>
            </a:r>
            <a:r>
              <a:rPr lang="en-GB" sz="2800" dirty="0" err="1">
                <a:latin typeface="Inter"/>
                <a:ea typeface="Inter"/>
                <a:cs typeface="Segoe UI"/>
              </a:rPr>
              <a:t>ano</a:t>
            </a:r>
            <a:r>
              <a:rPr lang="en-GB" sz="2800" dirty="0">
                <a:latin typeface="Inter"/>
                <a:ea typeface="Inter"/>
                <a:cs typeface="Segoe UI"/>
              </a:rPr>
              <a:t> escolar</a:t>
            </a:r>
            <a:endParaRPr lang="en-GB" sz="2800" dirty="0">
              <a:latin typeface="Inter" panose="020B0604020202020204" charset="0"/>
              <a:ea typeface="Inter" panose="020B0604020202020204" charset="0"/>
              <a:cs typeface="Segoe UI" panose="020B0502040204020203" pitchFamily="34" charset="0"/>
            </a:endParaRPr>
          </a:p>
          <a:p>
            <a:pPr marL="857250" lvl="1" indent="-457200">
              <a:buClr>
                <a:srgbClr val="AD6237"/>
              </a:buClr>
              <a:buFont typeface="Arial" panose="020B0604020202020204" pitchFamily="34" charset="0"/>
              <a:buChar char="•"/>
            </a:pPr>
            <a:endParaRPr lang="en-GB" sz="3200" dirty="0">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2326613"/>
            <a:ext cx="16230600" cy="523220"/>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as </a:t>
            </a:r>
            <a:r>
              <a:rPr lang="en-GB" sz="2800" i="1" err="1">
                <a:latin typeface="Barlow" panose="00000500000000000000" pitchFamily="2" charset="0"/>
                <a:ea typeface="Inter" panose="020B0604020202020204" charset="0"/>
                <a:cs typeface="Segoe UI" panose="020B0502040204020203" pitchFamily="34" charset="0"/>
              </a:rPr>
              <a:t>competências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socioemocionais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podem</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apoiar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saúde</a:t>
            </a:r>
            <a:r>
              <a:rPr lang="en-GB" sz="2800" i="1">
                <a:latin typeface="Barlow" panose="00000500000000000000" pitchFamily="2" charset="0"/>
                <a:ea typeface="Inter" panose="020B0604020202020204" charset="0"/>
                <a:cs typeface="Segoe UI" panose="020B0502040204020203" pitchFamily="34" charset="0"/>
              </a:rPr>
              <a:t> mental dos </a:t>
            </a:r>
            <a:r>
              <a:rPr lang="en-GB" sz="2800" i="1" err="1">
                <a:latin typeface="Barlow" panose="00000500000000000000" pitchFamily="2" charset="0"/>
                <a:ea typeface="Inter" panose="020B0604020202020204" charset="0"/>
                <a:cs typeface="Segoe UI" panose="020B0502040204020203" pitchFamily="34" charset="0"/>
              </a:rPr>
              <a:t>estudantes</a:t>
            </a:r>
            <a:endParaRPr lang="en-GB" sz="2800" i="1">
              <a:latin typeface="Barlow" panose="00000500000000000000" pitchFamily="2" charset="0"/>
              <a:ea typeface="Inter" panose="020B0604020202020204" charset="0"/>
              <a:cs typeface="Segoe UI" panose="020B0502040204020203" pitchFamily="34" charset="0"/>
            </a:endParaRPr>
          </a:p>
        </p:txBody>
      </p:sp>
      <p:sp>
        <p:nvSpPr>
          <p:cNvPr id="4" name="TextBox 10">
            <a:extLst>
              <a:ext uri="{FF2B5EF4-FFF2-40B4-BE49-F238E27FC236}">
                <a16:creationId xmlns:a16="http://schemas.microsoft.com/office/drawing/2014/main" id="{42E6B36D-BD2E-3F3C-D898-EA334DCADFAE}"/>
              </a:ext>
            </a:extLst>
          </p:cNvPr>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psicométricas</a:t>
            </a:r>
            <a:endParaRPr lang="en-US" sz="2000" spc="600">
              <a:solidFill>
                <a:srgbClr val="000000"/>
              </a:solidFill>
              <a:latin typeface="Inter"/>
            </a:endParaRPr>
          </a:p>
        </p:txBody>
      </p:sp>
    </p:spTree>
    <p:extLst>
      <p:ext uri="{BB962C8B-B14F-4D97-AF65-F5344CB8AC3E}">
        <p14:creationId xmlns:p14="http://schemas.microsoft.com/office/powerpoint/2010/main" val="305826143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098544"/>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a:t>
            </a:r>
            <a:r>
              <a:rPr lang="pt-BR" sz="5400" b="1" dirty="0" smtClean="0">
                <a:solidFill>
                  <a:srgbClr val="AD6237"/>
                </a:solidFill>
                <a:latin typeface="Inter" panose="020B0604020202020204" charset="0"/>
                <a:ea typeface="Inter" panose="020B0604020202020204" charset="0"/>
              </a:rPr>
              <a:t>diagnósticas na prática</a:t>
            </a:r>
            <a:endParaRPr lang="pt-BR" sz="5400" b="1" dirty="0">
              <a:solidFill>
                <a:srgbClr val="AD6237"/>
              </a:solidFill>
              <a:latin typeface="Inter" panose="020B0604020202020204" charset="0"/>
              <a:ea typeface="Inter" panose="020B060402020202020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641344"/>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46470" y="4361967"/>
            <a:ext cx="6389047" cy="3434495"/>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3C78"/>
              </a:buClr>
              <a:buNone/>
            </a:pPr>
            <a:r>
              <a:rPr lang="pt-BR" sz="5400" b="1" dirty="0">
                <a:solidFill>
                  <a:srgbClr val="AD6237"/>
                </a:solidFill>
                <a:latin typeface="Barlow" panose="00000500000000000000" pitchFamily="2" charset="0"/>
                <a:ea typeface="Inter" panose="020B0604020202020204" charset="0"/>
              </a:rPr>
              <a:t>O que é visto na literatura ou em estudos anteriores?</a:t>
            </a:r>
            <a:endParaRPr lang="en-GB" sz="4800" b="1" dirty="0">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1939257"/>
            <a:ext cx="16230600" cy="523220"/>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as </a:t>
            </a:r>
            <a:r>
              <a:rPr lang="en-GB" sz="2800" i="1" err="1">
                <a:latin typeface="Barlow" panose="00000500000000000000" pitchFamily="2" charset="0"/>
                <a:ea typeface="Inter" panose="020B0604020202020204" charset="0"/>
                <a:cs typeface="Segoe UI" panose="020B0502040204020203" pitchFamily="34" charset="0"/>
              </a:rPr>
              <a:t>competências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socioemocionais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podem</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apoiar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saúde</a:t>
            </a:r>
            <a:r>
              <a:rPr lang="en-GB" sz="2800" i="1">
                <a:latin typeface="Barlow" panose="00000500000000000000" pitchFamily="2" charset="0"/>
                <a:ea typeface="Inter" panose="020B0604020202020204" charset="0"/>
                <a:cs typeface="Segoe UI" panose="020B0502040204020203" pitchFamily="34" charset="0"/>
              </a:rPr>
              <a:t> mental dos </a:t>
            </a:r>
            <a:r>
              <a:rPr lang="en-GB" sz="2800" i="1" err="1">
                <a:latin typeface="Barlow" panose="00000500000000000000" pitchFamily="2" charset="0"/>
                <a:ea typeface="Inter" panose="020B0604020202020204" charset="0"/>
                <a:cs typeface="Segoe UI" panose="020B0502040204020203" pitchFamily="34" charset="0"/>
              </a:rPr>
              <a:t>estudantes</a:t>
            </a:r>
            <a:endParaRPr lang="en-GB" sz="2800" i="1">
              <a:latin typeface="Barlow" panose="00000500000000000000" pitchFamily="2" charset="0"/>
              <a:ea typeface="Inter" panose="020B0604020202020204" charset="0"/>
              <a:cs typeface="Segoe UI" panose="020B0502040204020203" pitchFamily="34" charset="0"/>
            </a:endParaRPr>
          </a:p>
        </p:txBody>
      </p:sp>
      <p:sp>
        <p:nvSpPr>
          <p:cNvPr id="4" name="TextBox 10">
            <a:extLst>
              <a:ext uri="{FF2B5EF4-FFF2-40B4-BE49-F238E27FC236}">
                <a16:creationId xmlns:a16="http://schemas.microsoft.com/office/drawing/2014/main" id="{42E6B36D-BD2E-3F3C-D898-EA334DCADFAE}"/>
              </a:ext>
            </a:extLst>
          </p:cNvPr>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psicométricas</a:t>
            </a:r>
            <a:endParaRPr lang="en-US" sz="2000" spc="600">
              <a:solidFill>
                <a:srgbClr val="000000"/>
              </a:solidFill>
              <a:latin typeface="Inter"/>
            </a:endParaRPr>
          </a:p>
        </p:txBody>
      </p:sp>
      <p:pic>
        <p:nvPicPr>
          <p:cNvPr id="8" name="Imagem 7"/>
          <p:cNvPicPr>
            <a:picLocks noChangeAspect="1"/>
          </p:cNvPicPr>
          <p:nvPr/>
        </p:nvPicPr>
        <p:blipFill>
          <a:blip r:embed="rId2"/>
          <a:stretch>
            <a:fillRect/>
          </a:stretch>
        </p:blipFill>
        <p:spPr>
          <a:xfrm>
            <a:off x="8194894" y="2566241"/>
            <a:ext cx="8712714" cy="6604477"/>
          </a:xfrm>
          <a:prstGeom prst="rect">
            <a:avLst/>
          </a:prstGeom>
        </p:spPr>
      </p:pic>
      <p:sp>
        <p:nvSpPr>
          <p:cNvPr id="9" name="CaixaDeTexto 8"/>
          <p:cNvSpPr txBox="1"/>
          <p:nvPr/>
        </p:nvSpPr>
        <p:spPr>
          <a:xfrm>
            <a:off x="16153561" y="9314788"/>
            <a:ext cx="1368429" cy="369332"/>
          </a:xfrm>
          <a:prstGeom prst="rect">
            <a:avLst/>
          </a:prstGeom>
          <a:noFill/>
        </p:spPr>
        <p:txBody>
          <a:bodyPr wrap="square" rtlCol="0">
            <a:spAutoFit/>
          </a:bodyPr>
          <a:lstStyle/>
          <a:p>
            <a:r>
              <a:rPr lang="pt-BR">
                <a:latin typeface="Barlow" panose="00000500000000000000" pitchFamily="2" charset="0"/>
              </a:rPr>
              <a:t>IAS (2023)</a:t>
            </a:r>
          </a:p>
        </p:txBody>
      </p:sp>
    </p:spTree>
    <p:extLst>
      <p:ext uri="{BB962C8B-B14F-4D97-AF65-F5344CB8AC3E}">
        <p14:creationId xmlns:p14="http://schemas.microsoft.com/office/powerpoint/2010/main" val="152819300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098544"/>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diagnósticas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641344"/>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28700" y="2849778"/>
            <a:ext cx="7321216" cy="1821222"/>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3C78"/>
              </a:buClr>
              <a:buNone/>
            </a:pPr>
            <a:r>
              <a:rPr lang="pt-BR" sz="4400" b="1">
                <a:solidFill>
                  <a:srgbClr val="AD6237"/>
                </a:solidFill>
                <a:latin typeface="Barlow" panose="00000500000000000000" pitchFamily="2" charset="0"/>
                <a:ea typeface="Inter" panose="020B0604020202020204" charset="0"/>
              </a:rPr>
              <a:t>Correlações </a:t>
            </a:r>
            <a:endParaRPr lang="en-GB" sz="4000" b="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1939257"/>
            <a:ext cx="16230600" cy="523220"/>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as </a:t>
            </a:r>
            <a:r>
              <a:rPr lang="en-GB" sz="2800" i="1" err="1">
                <a:latin typeface="Barlow" panose="00000500000000000000" pitchFamily="2" charset="0"/>
                <a:ea typeface="Inter" panose="020B0604020202020204" charset="0"/>
                <a:cs typeface="Segoe UI" panose="020B0502040204020203" pitchFamily="34" charset="0"/>
              </a:rPr>
              <a:t>competências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socioemocionais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podem</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apoiar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saúde</a:t>
            </a:r>
            <a:r>
              <a:rPr lang="en-GB" sz="2800" i="1">
                <a:latin typeface="Barlow" panose="00000500000000000000" pitchFamily="2" charset="0"/>
                <a:ea typeface="Inter" panose="020B0604020202020204" charset="0"/>
                <a:cs typeface="Segoe UI" panose="020B0502040204020203" pitchFamily="34" charset="0"/>
              </a:rPr>
              <a:t> mental dos </a:t>
            </a:r>
            <a:r>
              <a:rPr lang="en-GB" sz="2800" i="1" err="1">
                <a:latin typeface="Barlow" panose="00000500000000000000" pitchFamily="2" charset="0"/>
                <a:ea typeface="Inter" panose="020B0604020202020204" charset="0"/>
                <a:cs typeface="Segoe UI" panose="020B0502040204020203" pitchFamily="34" charset="0"/>
              </a:rPr>
              <a:t>estudantes</a:t>
            </a:r>
            <a:endParaRPr lang="en-GB" sz="2800" i="1">
              <a:latin typeface="Barlow" panose="00000500000000000000" pitchFamily="2" charset="0"/>
              <a:ea typeface="Inter" panose="020B0604020202020204" charset="0"/>
              <a:cs typeface="Segoe UI" panose="020B0502040204020203" pitchFamily="34" charset="0"/>
            </a:endParaRPr>
          </a:p>
        </p:txBody>
      </p:sp>
      <p:sp>
        <p:nvSpPr>
          <p:cNvPr id="4" name="TextBox 10">
            <a:extLst>
              <a:ext uri="{FF2B5EF4-FFF2-40B4-BE49-F238E27FC236}">
                <a16:creationId xmlns:a16="http://schemas.microsoft.com/office/drawing/2014/main" id="{42E6B36D-BD2E-3F3C-D898-EA334DCADFAE}"/>
              </a:ext>
            </a:extLst>
          </p:cNvPr>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psicométricas</a:t>
            </a:r>
            <a:endParaRPr lang="en-US" sz="2000" spc="600">
              <a:solidFill>
                <a:srgbClr val="000000"/>
              </a:solidFill>
              <a:latin typeface="Inter"/>
            </a:endParaRPr>
          </a:p>
        </p:txBody>
      </p:sp>
      <p:sp>
        <p:nvSpPr>
          <p:cNvPr id="9" name="CaixaDeTexto 8"/>
          <p:cNvSpPr txBox="1"/>
          <p:nvPr/>
        </p:nvSpPr>
        <p:spPr>
          <a:xfrm>
            <a:off x="16153561" y="9314788"/>
            <a:ext cx="1368429" cy="369332"/>
          </a:xfrm>
          <a:prstGeom prst="rect">
            <a:avLst/>
          </a:prstGeom>
          <a:noFill/>
        </p:spPr>
        <p:txBody>
          <a:bodyPr wrap="square" rtlCol="0">
            <a:spAutoFit/>
          </a:bodyPr>
          <a:lstStyle/>
          <a:p>
            <a:r>
              <a:rPr lang="pt-BR">
                <a:latin typeface="Barlow" panose="00000500000000000000" pitchFamily="2" charset="0"/>
              </a:rPr>
              <a:t>IAS (2023)</a:t>
            </a:r>
          </a:p>
        </p:txBody>
      </p:sp>
      <p:sp>
        <p:nvSpPr>
          <p:cNvPr id="10" name="Retângulo 9"/>
          <p:cNvSpPr/>
          <p:nvPr/>
        </p:nvSpPr>
        <p:spPr>
          <a:xfrm>
            <a:off x="1046469" y="3706566"/>
            <a:ext cx="7664393" cy="5016758"/>
          </a:xfrm>
          <a:prstGeom prst="rect">
            <a:avLst/>
          </a:prstGeom>
        </p:spPr>
        <p:txBody>
          <a:bodyPr wrap="square">
            <a:spAutoFit/>
          </a:bodyPr>
          <a:lstStyle/>
          <a:p>
            <a:r>
              <a:rPr lang="pt-BR" sz="2000" b="1">
                <a:latin typeface="Barlow" panose="00000500000000000000" pitchFamily="2" charset="0"/>
              </a:rPr>
              <a:t># Criar um vetor com os nomes das competências </a:t>
            </a:r>
            <a:r>
              <a:rPr lang="pt-BR" sz="2000" b="1" err="1">
                <a:latin typeface="Barlow" panose="00000500000000000000" pitchFamily="2" charset="0"/>
              </a:rPr>
              <a:t>socioemocionais</a:t>
            </a:r>
            <a:endParaRPr lang="pt-BR" sz="2000" b="1">
              <a:latin typeface="Barlow" panose="00000500000000000000" pitchFamily="2" charset="0"/>
            </a:endParaRPr>
          </a:p>
          <a:p>
            <a:r>
              <a:rPr lang="pt-BR" sz="2000" err="1">
                <a:latin typeface="Barlow" panose="00000500000000000000" pitchFamily="2" charset="0"/>
              </a:rPr>
              <a:t>v_socioemo</a:t>
            </a:r>
            <a:r>
              <a:rPr lang="pt-BR" sz="2000">
                <a:latin typeface="Barlow" panose="00000500000000000000" pitchFamily="2" charset="0"/>
              </a:rPr>
              <a:t> &lt;- </a:t>
            </a:r>
            <a:r>
              <a:rPr lang="pt-BR" sz="2000" err="1">
                <a:latin typeface="Barlow" panose="00000500000000000000" pitchFamily="2" charset="0"/>
              </a:rPr>
              <a:t>bd_mh_fake</a:t>
            </a:r>
            <a:r>
              <a:rPr lang="pt-BR" sz="2000">
                <a:latin typeface="Barlow" panose="00000500000000000000" pitchFamily="2" charset="0"/>
              </a:rPr>
              <a:t> %&gt;%   </a:t>
            </a:r>
          </a:p>
          <a:p>
            <a:r>
              <a:rPr lang="pt-BR" sz="2000">
                <a:latin typeface="Barlow" panose="00000500000000000000" pitchFamily="2" charset="0"/>
              </a:rPr>
              <a:t>	</a:t>
            </a:r>
            <a:r>
              <a:rPr lang="pt-BR" sz="2000" err="1">
                <a:latin typeface="Barlow" panose="00000500000000000000" pitchFamily="2" charset="0"/>
              </a:rPr>
              <a:t>dplyr</a:t>
            </a:r>
            <a:r>
              <a:rPr lang="pt-BR" sz="2000">
                <a:latin typeface="Barlow" panose="00000500000000000000" pitchFamily="2" charset="0"/>
              </a:rPr>
              <a:t>::</a:t>
            </a:r>
            <a:r>
              <a:rPr lang="pt-BR" sz="2000" err="1">
                <a:latin typeface="Barlow" panose="00000500000000000000" pitchFamily="2" charset="0"/>
              </a:rPr>
              <a:t>select</a:t>
            </a:r>
            <a:r>
              <a:rPr lang="pt-BR" sz="2000">
                <a:latin typeface="Barlow" panose="00000500000000000000" pitchFamily="2" charset="0"/>
              </a:rPr>
              <a:t>(A_9:IntCur_9) %&gt;%   </a:t>
            </a:r>
          </a:p>
          <a:p>
            <a:r>
              <a:rPr lang="pt-BR" sz="2000">
                <a:latin typeface="Barlow" panose="00000500000000000000" pitchFamily="2" charset="0"/>
              </a:rPr>
              <a:t>	</a:t>
            </a:r>
            <a:r>
              <a:rPr lang="pt-BR" sz="2000" err="1">
                <a:latin typeface="Barlow" panose="00000500000000000000" pitchFamily="2" charset="0"/>
              </a:rPr>
              <a:t>colnames</a:t>
            </a:r>
            <a:r>
              <a:rPr lang="pt-BR" sz="2000">
                <a:latin typeface="Barlow" panose="00000500000000000000" pitchFamily="2" charset="0"/>
              </a:rPr>
              <a:t>()</a:t>
            </a:r>
          </a:p>
          <a:p>
            <a:endParaRPr lang="pt-BR" sz="2000">
              <a:latin typeface="Barlow" panose="00000500000000000000" pitchFamily="2" charset="0"/>
            </a:endParaRPr>
          </a:p>
          <a:p>
            <a:r>
              <a:rPr lang="pt-BR" sz="2000" b="1">
                <a:latin typeface="Barlow" panose="00000500000000000000" pitchFamily="2" charset="0"/>
              </a:rPr>
              <a:t># Calcular as correlações de Pearson usando </a:t>
            </a:r>
            <a:r>
              <a:rPr lang="pt-BR" sz="2000" b="1" err="1">
                <a:latin typeface="Barlow" panose="00000500000000000000" pitchFamily="2" charset="0"/>
              </a:rPr>
              <a:t>psych</a:t>
            </a:r>
            <a:r>
              <a:rPr lang="pt-BR" sz="2000" b="1">
                <a:latin typeface="Barlow" panose="00000500000000000000" pitchFamily="2" charset="0"/>
              </a:rPr>
              <a:t>::</a:t>
            </a:r>
            <a:r>
              <a:rPr lang="pt-BR" sz="2000" b="1" err="1">
                <a:latin typeface="Barlow" panose="00000500000000000000" pitchFamily="2" charset="0"/>
              </a:rPr>
              <a:t>corr.test</a:t>
            </a:r>
            <a:endParaRPr lang="pt-BR" sz="2000" b="1">
              <a:latin typeface="Barlow" panose="00000500000000000000" pitchFamily="2" charset="0"/>
            </a:endParaRPr>
          </a:p>
          <a:p>
            <a:r>
              <a:rPr lang="pt-BR" sz="2000" err="1">
                <a:latin typeface="Barlow" panose="00000500000000000000" pitchFamily="2" charset="0"/>
              </a:rPr>
              <a:t>corr_senna_mh</a:t>
            </a:r>
            <a:r>
              <a:rPr lang="pt-BR" sz="2000">
                <a:latin typeface="Barlow" panose="00000500000000000000" pitchFamily="2" charset="0"/>
              </a:rPr>
              <a:t> &lt;- </a:t>
            </a:r>
            <a:r>
              <a:rPr lang="pt-BR" sz="2000" err="1">
                <a:latin typeface="Barlow" panose="00000500000000000000" pitchFamily="2" charset="0"/>
              </a:rPr>
              <a:t>corr.test</a:t>
            </a:r>
            <a:r>
              <a:rPr lang="pt-BR" sz="2000">
                <a:latin typeface="Barlow" panose="00000500000000000000" pitchFamily="2" charset="0"/>
              </a:rPr>
              <a:t>(</a:t>
            </a:r>
          </a:p>
          <a:p>
            <a:r>
              <a:rPr lang="pt-BR" sz="2000">
                <a:latin typeface="Barlow" panose="00000500000000000000" pitchFamily="2" charset="0"/>
              </a:rPr>
              <a:t>	x = </a:t>
            </a:r>
            <a:r>
              <a:rPr lang="pt-BR" sz="2000" err="1">
                <a:latin typeface="Barlow" panose="00000500000000000000" pitchFamily="2" charset="0"/>
              </a:rPr>
              <a:t>bd_mh_fake</a:t>
            </a:r>
            <a:r>
              <a:rPr lang="pt-BR" sz="2000">
                <a:latin typeface="Barlow" panose="00000500000000000000" pitchFamily="2" charset="0"/>
              </a:rPr>
              <a:t>[ ,</a:t>
            </a:r>
            <a:r>
              <a:rPr lang="pt-BR" sz="2000" err="1">
                <a:latin typeface="Barlow" panose="00000500000000000000" pitchFamily="2" charset="0"/>
              </a:rPr>
              <a:t>v_socioemo</a:t>
            </a:r>
            <a:r>
              <a:rPr lang="pt-BR" sz="2000">
                <a:latin typeface="Barlow" panose="00000500000000000000" pitchFamily="2" charset="0"/>
              </a:rPr>
              <a:t>], </a:t>
            </a:r>
          </a:p>
          <a:p>
            <a:r>
              <a:rPr lang="pt-BR" sz="2000">
                <a:latin typeface="Barlow" panose="00000500000000000000" pitchFamily="2" charset="0"/>
              </a:rPr>
              <a:t>	y = </a:t>
            </a:r>
            <a:r>
              <a:rPr lang="pt-BR" sz="2000" err="1">
                <a:latin typeface="Barlow" panose="00000500000000000000" pitchFamily="2" charset="0"/>
              </a:rPr>
              <a:t>bd_mh_fake$mh_pompscore</a:t>
            </a:r>
            <a:r>
              <a:rPr lang="pt-BR" sz="2000">
                <a:latin typeface="Barlow" panose="00000500000000000000" pitchFamily="2" charset="0"/>
              </a:rPr>
              <a:t>)</a:t>
            </a:r>
          </a:p>
          <a:p>
            <a:endParaRPr lang="pt-BR" sz="2000">
              <a:latin typeface="Barlow" panose="00000500000000000000" pitchFamily="2" charset="0"/>
            </a:endParaRPr>
          </a:p>
          <a:p>
            <a:r>
              <a:rPr lang="pt-BR" sz="2000" b="1">
                <a:latin typeface="Barlow" panose="00000500000000000000" pitchFamily="2" charset="0"/>
              </a:rPr>
              <a:t># Interpretar as correlações</a:t>
            </a:r>
          </a:p>
          <a:p>
            <a:r>
              <a:rPr lang="pt-BR" sz="2000" err="1">
                <a:latin typeface="Barlow" panose="00000500000000000000" pitchFamily="2" charset="0"/>
              </a:rPr>
              <a:t>print</a:t>
            </a:r>
            <a:r>
              <a:rPr lang="pt-BR" sz="2000">
                <a:latin typeface="Barlow" panose="00000500000000000000" pitchFamily="2" charset="0"/>
              </a:rPr>
              <a:t>(</a:t>
            </a:r>
            <a:r>
              <a:rPr lang="pt-BR" sz="2000" err="1">
                <a:latin typeface="Barlow" panose="00000500000000000000" pitchFamily="2" charset="0"/>
              </a:rPr>
              <a:t>corr_senna_mh</a:t>
            </a:r>
            <a:r>
              <a:rPr lang="pt-BR" sz="2000">
                <a:latin typeface="Barlow" panose="00000500000000000000" pitchFamily="2" charset="0"/>
              </a:rPr>
              <a:t>)</a:t>
            </a:r>
          </a:p>
          <a:p>
            <a:endParaRPr lang="pt-BR" sz="2000">
              <a:latin typeface="Barlow" panose="00000500000000000000" pitchFamily="2" charset="0"/>
            </a:endParaRPr>
          </a:p>
          <a:p>
            <a:r>
              <a:rPr lang="pt-BR" sz="2000" b="1">
                <a:latin typeface="Barlow" panose="00000500000000000000" pitchFamily="2" charset="0"/>
              </a:rPr>
              <a:t># Como ver o nome das competências pelo </a:t>
            </a:r>
            <a:r>
              <a:rPr lang="pt-BR" sz="2000" b="1" err="1">
                <a:latin typeface="Barlow" panose="00000500000000000000" pitchFamily="2" charset="0"/>
              </a:rPr>
              <a:t>label</a:t>
            </a:r>
            <a:r>
              <a:rPr lang="pt-BR" sz="2000" b="1">
                <a:latin typeface="Barlow" panose="00000500000000000000" pitchFamily="2" charset="0"/>
              </a:rPr>
              <a:t>?</a:t>
            </a:r>
          </a:p>
          <a:p>
            <a:r>
              <a:rPr lang="pt-BR" sz="2000" err="1">
                <a:latin typeface="Barlow" panose="00000500000000000000" pitchFamily="2" charset="0"/>
              </a:rPr>
              <a:t>View</a:t>
            </a:r>
            <a:r>
              <a:rPr lang="pt-BR" sz="2000">
                <a:latin typeface="Barlow" panose="00000500000000000000" pitchFamily="2" charset="0"/>
              </a:rPr>
              <a:t>(</a:t>
            </a:r>
            <a:r>
              <a:rPr lang="pt-BR" sz="2000" err="1">
                <a:latin typeface="Barlow" panose="00000500000000000000" pitchFamily="2" charset="0"/>
              </a:rPr>
              <a:t>dic_senna</a:t>
            </a:r>
            <a:r>
              <a:rPr lang="pt-BR" sz="2000">
                <a:latin typeface="Barlow" panose="00000500000000000000" pitchFamily="2" charset="0"/>
              </a:rPr>
              <a:t>)</a:t>
            </a:r>
          </a:p>
        </p:txBody>
      </p:sp>
      <p:pic>
        <p:nvPicPr>
          <p:cNvPr id="12" name="Imagem 11"/>
          <p:cNvPicPr>
            <a:picLocks noChangeAspect="1"/>
          </p:cNvPicPr>
          <p:nvPr/>
        </p:nvPicPr>
        <p:blipFill>
          <a:blip r:embed="rId2"/>
          <a:stretch>
            <a:fillRect/>
          </a:stretch>
        </p:blipFill>
        <p:spPr>
          <a:xfrm>
            <a:off x="9833384" y="4795332"/>
            <a:ext cx="2822700" cy="2159793"/>
          </a:xfrm>
          <a:prstGeom prst="rect">
            <a:avLst/>
          </a:prstGeom>
        </p:spPr>
      </p:pic>
      <p:pic>
        <p:nvPicPr>
          <p:cNvPr id="13" name="Imagem 12"/>
          <p:cNvPicPr>
            <a:picLocks noChangeAspect="1"/>
          </p:cNvPicPr>
          <p:nvPr/>
        </p:nvPicPr>
        <p:blipFill>
          <a:blip r:embed="rId3"/>
          <a:stretch>
            <a:fillRect/>
          </a:stretch>
        </p:blipFill>
        <p:spPr>
          <a:xfrm>
            <a:off x="14213306" y="3760389"/>
            <a:ext cx="2108697" cy="4530404"/>
          </a:xfrm>
          <a:prstGeom prst="rect">
            <a:avLst/>
          </a:prstGeom>
        </p:spPr>
      </p:pic>
      <p:sp>
        <p:nvSpPr>
          <p:cNvPr id="14" name="Espaço Reservado para Conteúdo 2">
            <a:extLst>
              <a:ext uri="{FF2B5EF4-FFF2-40B4-BE49-F238E27FC236}">
                <a16:creationId xmlns:a16="http://schemas.microsoft.com/office/drawing/2014/main" id="{0FF7356B-AD13-504B-BD8C-C4989A4CD23B}"/>
              </a:ext>
            </a:extLst>
          </p:cNvPr>
          <p:cNvSpPr txBox="1">
            <a:spLocks/>
          </p:cNvSpPr>
          <p:nvPr/>
        </p:nvSpPr>
        <p:spPr>
          <a:xfrm>
            <a:off x="9586594" y="3983074"/>
            <a:ext cx="3848101" cy="1168574"/>
          </a:xfrm>
          <a:prstGeom prst="rect">
            <a:avLst/>
          </a:prstGeom>
          <a:noFill/>
          <a:ln>
            <a:noFill/>
          </a:ln>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3C78"/>
              </a:buClr>
              <a:buNone/>
            </a:pPr>
            <a:r>
              <a:rPr lang="pt-BR" sz="2800" b="1" dirty="0" err="1">
                <a:solidFill>
                  <a:srgbClr val="AD6237"/>
                </a:solidFill>
                <a:latin typeface="Barlow" panose="00000500000000000000" pitchFamily="2" charset="0"/>
                <a:ea typeface="Inter" panose="020B0604020202020204" charset="0"/>
              </a:rPr>
              <a:t>Macrocompetências</a:t>
            </a:r>
            <a:endParaRPr lang="en-GB" sz="2400" b="1" dirty="0">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5" name="Espaço Reservado para Conteúdo 2">
            <a:extLst>
              <a:ext uri="{FF2B5EF4-FFF2-40B4-BE49-F238E27FC236}">
                <a16:creationId xmlns:a16="http://schemas.microsoft.com/office/drawing/2014/main" id="{0FF7356B-AD13-504B-BD8C-C4989A4CD23B}"/>
              </a:ext>
            </a:extLst>
          </p:cNvPr>
          <p:cNvSpPr txBox="1">
            <a:spLocks/>
          </p:cNvSpPr>
          <p:nvPr/>
        </p:nvSpPr>
        <p:spPr>
          <a:xfrm>
            <a:off x="13962647" y="2964665"/>
            <a:ext cx="3848101" cy="1168574"/>
          </a:xfrm>
          <a:prstGeom prst="rect">
            <a:avLst/>
          </a:prstGeom>
          <a:noFill/>
          <a:ln>
            <a:noFill/>
          </a:ln>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3C78"/>
              </a:buClr>
              <a:buNone/>
            </a:pPr>
            <a:r>
              <a:rPr lang="pt-BR" sz="2800" b="1">
                <a:solidFill>
                  <a:srgbClr val="AD6237"/>
                </a:solidFill>
                <a:latin typeface="Barlow" panose="00000500000000000000" pitchFamily="2" charset="0"/>
                <a:ea typeface="Inter" panose="020B0604020202020204" charset="0"/>
              </a:rPr>
              <a:t>Competências</a:t>
            </a:r>
            <a:endParaRPr lang="en-GB" sz="2400" b="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16" name="Retângulo 15">
            <a:extLst>
              <a:ext uri="{FF2B5EF4-FFF2-40B4-BE49-F238E27FC236}">
                <a16:creationId xmlns:a16="http://schemas.microsoft.com/office/drawing/2014/main" id="{C4C07D4A-7B2B-9638-0517-2D59C0831101}"/>
              </a:ext>
            </a:extLst>
          </p:cNvPr>
          <p:cNvSpPr/>
          <p:nvPr/>
        </p:nvSpPr>
        <p:spPr>
          <a:xfrm>
            <a:off x="9833384" y="5549069"/>
            <a:ext cx="2822700" cy="1001009"/>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C4C07D4A-7B2B-9638-0517-2D59C0831101}"/>
              </a:ext>
            </a:extLst>
          </p:cNvPr>
          <p:cNvSpPr/>
          <p:nvPr/>
        </p:nvSpPr>
        <p:spPr>
          <a:xfrm>
            <a:off x="14213306" y="4283609"/>
            <a:ext cx="2108697" cy="798088"/>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C4C07D4A-7B2B-9638-0517-2D59C0831101}"/>
              </a:ext>
            </a:extLst>
          </p:cNvPr>
          <p:cNvSpPr/>
          <p:nvPr/>
        </p:nvSpPr>
        <p:spPr>
          <a:xfrm>
            <a:off x="14268614" y="5811849"/>
            <a:ext cx="2053389" cy="275245"/>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C4C07D4A-7B2B-9638-0517-2D59C0831101}"/>
              </a:ext>
            </a:extLst>
          </p:cNvPr>
          <p:cNvSpPr/>
          <p:nvPr/>
        </p:nvSpPr>
        <p:spPr>
          <a:xfrm>
            <a:off x="14240959" y="6882818"/>
            <a:ext cx="2081044" cy="535300"/>
          </a:xfrm>
          <a:prstGeom prst="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55596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814127"/>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COMO TUDO ISSO FUNCIONA?</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10" name="Imagem 9"/>
          <p:cNvPicPr>
            <a:picLocks noChangeAspect="1"/>
          </p:cNvPicPr>
          <p:nvPr/>
        </p:nvPicPr>
        <p:blipFill>
          <a:blip r:embed="rId3"/>
          <a:stretch>
            <a:fillRect/>
          </a:stretch>
        </p:blipFill>
        <p:spPr>
          <a:xfrm>
            <a:off x="401198" y="1"/>
            <a:ext cx="19373850" cy="10415588"/>
          </a:xfrm>
          <a:prstGeom prst="rect">
            <a:avLst/>
          </a:prstGeom>
        </p:spPr>
      </p:pic>
      <p:sp>
        <p:nvSpPr>
          <p:cNvPr id="4" name="Retângulo 3"/>
          <p:cNvSpPr/>
          <p:nvPr/>
        </p:nvSpPr>
        <p:spPr>
          <a:xfrm>
            <a:off x="13069056" y="7327232"/>
            <a:ext cx="5218944" cy="2498307"/>
          </a:xfrm>
          <a:prstGeom prst="rect">
            <a:avLst/>
          </a:prstGeom>
          <a:solidFill>
            <a:schemeClr val="bg1"/>
          </a:solidFill>
          <a:ln w="57150">
            <a:solidFill>
              <a:srgbClr val="868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dirty="0">
                <a:solidFill>
                  <a:schemeClr val="tx1"/>
                </a:solidFill>
                <a:latin typeface="Inter" panose="020B0604020202020204" charset="0"/>
                <a:ea typeface="Inter" panose="020B0604020202020204" charset="0"/>
                <a:cs typeface="Segoe UI Semibold" panose="020B0702040204020203" pitchFamily="34" charset="0"/>
              </a:rPr>
              <a:t>Aqui você navega nas suas pastas do </a:t>
            </a:r>
            <a:r>
              <a:rPr lang="pt-BR" sz="3000" b="1" dirty="0">
                <a:solidFill>
                  <a:schemeClr val="tx1"/>
                </a:solidFill>
                <a:latin typeface="Inter" panose="020B0604020202020204" charset="0"/>
                <a:ea typeface="Inter" panose="020B0604020202020204" charset="0"/>
                <a:cs typeface="Segoe UI Semibold" panose="020B0702040204020203" pitchFamily="34" charset="0"/>
              </a:rPr>
              <a:t>caminho raiz</a:t>
            </a:r>
          </a:p>
        </p:txBody>
      </p:sp>
    </p:spTree>
    <p:extLst>
      <p:ext uri="{BB962C8B-B14F-4D97-AF65-F5344CB8AC3E}">
        <p14:creationId xmlns:p14="http://schemas.microsoft.com/office/powerpoint/2010/main" val="259561115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098544"/>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diagnósticas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641344"/>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28700" y="2849778"/>
            <a:ext cx="7321216" cy="1821222"/>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3C78"/>
              </a:buClr>
              <a:buNone/>
            </a:pPr>
            <a:r>
              <a:rPr lang="pt-BR" sz="4400" b="1">
                <a:solidFill>
                  <a:srgbClr val="AD6237"/>
                </a:solidFill>
                <a:latin typeface="Barlow" panose="00000500000000000000" pitchFamily="2" charset="0"/>
                <a:ea typeface="Inter" panose="020B0604020202020204" charset="0"/>
              </a:rPr>
              <a:t>Correlações </a:t>
            </a:r>
            <a:endParaRPr lang="en-GB" sz="4000" b="1">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1939257"/>
            <a:ext cx="16230600" cy="523220"/>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as </a:t>
            </a:r>
            <a:r>
              <a:rPr lang="en-GB" sz="2800" i="1" err="1">
                <a:latin typeface="Barlow" panose="00000500000000000000" pitchFamily="2" charset="0"/>
                <a:ea typeface="Inter" panose="020B0604020202020204" charset="0"/>
                <a:cs typeface="Segoe UI" panose="020B0502040204020203" pitchFamily="34" charset="0"/>
              </a:rPr>
              <a:t>competências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socioemocionais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podem</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apoiar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saúde</a:t>
            </a:r>
            <a:r>
              <a:rPr lang="en-GB" sz="2800" i="1">
                <a:latin typeface="Barlow" panose="00000500000000000000" pitchFamily="2" charset="0"/>
                <a:ea typeface="Inter" panose="020B0604020202020204" charset="0"/>
                <a:cs typeface="Segoe UI" panose="020B0502040204020203" pitchFamily="34" charset="0"/>
              </a:rPr>
              <a:t> mental dos </a:t>
            </a:r>
            <a:r>
              <a:rPr lang="en-GB" sz="2800" i="1" err="1">
                <a:latin typeface="Barlow" panose="00000500000000000000" pitchFamily="2" charset="0"/>
                <a:ea typeface="Inter" panose="020B0604020202020204" charset="0"/>
                <a:cs typeface="Segoe UI" panose="020B0502040204020203" pitchFamily="34" charset="0"/>
              </a:rPr>
              <a:t>estudantes</a:t>
            </a:r>
            <a:endParaRPr lang="en-GB" sz="2800" i="1">
              <a:latin typeface="Barlow" panose="00000500000000000000" pitchFamily="2" charset="0"/>
              <a:ea typeface="Inter" panose="020B0604020202020204" charset="0"/>
              <a:cs typeface="Segoe UI" panose="020B0502040204020203" pitchFamily="34" charset="0"/>
            </a:endParaRPr>
          </a:p>
        </p:txBody>
      </p:sp>
      <p:sp>
        <p:nvSpPr>
          <p:cNvPr id="4" name="TextBox 10">
            <a:extLst>
              <a:ext uri="{FF2B5EF4-FFF2-40B4-BE49-F238E27FC236}">
                <a16:creationId xmlns:a16="http://schemas.microsoft.com/office/drawing/2014/main" id="{42E6B36D-BD2E-3F3C-D898-EA334DCADFAE}"/>
              </a:ext>
            </a:extLst>
          </p:cNvPr>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psicométricas</a:t>
            </a:r>
            <a:endParaRPr lang="en-US" sz="2000" spc="600">
              <a:solidFill>
                <a:srgbClr val="000000"/>
              </a:solidFill>
              <a:latin typeface="Inter"/>
            </a:endParaRPr>
          </a:p>
        </p:txBody>
      </p:sp>
      <p:sp>
        <p:nvSpPr>
          <p:cNvPr id="9" name="CaixaDeTexto 8"/>
          <p:cNvSpPr txBox="1"/>
          <p:nvPr/>
        </p:nvSpPr>
        <p:spPr>
          <a:xfrm>
            <a:off x="16153561" y="9314788"/>
            <a:ext cx="1368429" cy="369332"/>
          </a:xfrm>
          <a:prstGeom prst="rect">
            <a:avLst/>
          </a:prstGeom>
          <a:noFill/>
        </p:spPr>
        <p:txBody>
          <a:bodyPr wrap="square" rtlCol="0">
            <a:spAutoFit/>
          </a:bodyPr>
          <a:lstStyle/>
          <a:p>
            <a:r>
              <a:rPr lang="pt-BR">
                <a:latin typeface="Barlow" panose="00000500000000000000" pitchFamily="2" charset="0"/>
              </a:rPr>
              <a:t>IAS (2023)</a:t>
            </a:r>
          </a:p>
        </p:txBody>
      </p:sp>
      <p:sp>
        <p:nvSpPr>
          <p:cNvPr id="10" name="Retângulo 9"/>
          <p:cNvSpPr/>
          <p:nvPr/>
        </p:nvSpPr>
        <p:spPr>
          <a:xfrm>
            <a:off x="1069809" y="3751585"/>
            <a:ext cx="4835692" cy="3816429"/>
          </a:xfrm>
          <a:prstGeom prst="rect">
            <a:avLst/>
          </a:prstGeom>
        </p:spPr>
        <p:txBody>
          <a:bodyPr wrap="square">
            <a:spAutoFit/>
          </a:bodyPr>
          <a:lstStyle/>
          <a:p>
            <a:r>
              <a:rPr lang="pt-BR" sz="2000" b="1">
                <a:latin typeface="Barlow" panose="00000500000000000000" pitchFamily="2" charset="0"/>
              </a:rPr>
              <a:t># Visualizar correlação com gráficos</a:t>
            </a:r>
          </a:p>
          <a:p>
            <a:endParaRPr lang="pt-BR" sz="2000" b="1">
              <a:latin typeface="Barlow" panose="00000500000000000000" pitchFamily="2" charset="0"/>
            </a:endParaRPr>
          </a:p>
          <a:p>
            <a:r>
              <a:rPr lang="pt-BR" sz="2000" b="1">
                <a:latin typeface="Barlow" panose="00000500000000000000" pitchFamily="2" charset="0"/>
              </a:rPr>
              <a:t># Autoconfiança</a:t>
            </a:r>
          </a:p>
          <a:p>
            <a:r>
              <a:rPr lang="pt-BR" err="1">
                <a:latin typeface="Barlow" panose="00000500000000000000" pitchFamily="2" charset="0"/>
              </a:rPr>
              <a:t>bd_mh_fake</a:t>
            </a:r>
            <a:r>
              <a:rPr lang="pt-BR">
                <a:latin typeface="Barlow" panose="00000500000000000000" pitchFamily="2" charset="0"/>
              </a:rPr>
              <a:t> %&gt;%   </a:t>
            </a:r>
            <a:r>
              <a:rPr lang="pt-BR" err="1">
                <a:latin typeface="Barlow" panose="00000500000000000000" pitchFamily="2" charset="0"/>
              </a:rPr>
              <a:t>ggplot</a:t>
            </a:r>
            <a:r>
              <a:rPr lang="pt-BR">
                <a:latin typeface="Barlow" panose="00000500000000000000" pitchFamily="2" charset="0"/>
              </a:rPr>
              <a:t>(</a:t>
            </a:r>
            <a:r>
              <a:rPr lang="pt-BR" err="1">
                <a:latin typeface="Barlow" panose="00000500000000000000" pitchFamily="2" charset="0"/>
              </a:rPr>
              <a:t>aes</a:t>
            </a:r>
            <a:r>
              <a:rPr lang="pt-BR">
                <a:latin typeface="Barlow" panose="00000500000000000000" pitchFamily="2" charset="0"/>
              </a:rPr>
              <a:t>(x=</a:t>
            </a:r>
            <a:r>
              <a:rPr lang="pt-BR" err="1">
                <a:latin typeface="Barlow" panose="00000500000000000000" pitchFamily="2" charset="0"/>
              </a:rPr>
              <a:t>mh_pompscore</a:t>
            </a:r>
            <a:r>
              <a:rPr lang="pt-BR">
                <a:latin typeface="Barlow" panose="00000500000000000000" pitchFamily="2" charset="0"/>
              </a:rPr>
              <a:t>, y=LDep_9)) +     </a:t>
            </a:r>
            <a:r>
              <a:rPr lang="pt-BR" err="1">
                <a:latin typeface="Barlow" panose="00000500000000000000" pitchFamily="2" charset="0"/>
              </a:rPr>
              <a:t>geom_point</a:t>
            </a:r>
            <a:r>
              <a:rPr lang="pt-BR">
                <a:latin typeface="Barlow" panose="00000500000000000000" pitchFamily="2" charset="0"/>
              </a:rPr>
              <a:t>(color = "</a:t>
            </a:r>
            <a:r>
              <a:rPr lang="pt-BR" err="1">
                <a:latin typeface="Barlow" panose="00000500000000000000" pitchFamily="2" charset="0"/>
              </a:rPr>
              <a:t>steelblue</a:t>
            </a:r>
            <a:r>
              <a:rPr lang="pt-BR">
                <a:latin typeface="Barlow" panose="00000500000000000000" pitchFamily="2" charset="0"/>
              </a:rPr>
              <a:t>", alpha = 0.2) +    </a:t>
            </a:r>
            <a:r>
              <a:rPr lang="pt-BR" err="1">
                <a:latin typeface="Barlow" panose="00000500000000000000" pitchFamily="2" charset="0"/>
              </a:rPr>
              <a:t>xlim</a:t>
            </a:r>
            <a:r>
              <a:rPr lang="pt-BR">
                <a:latin typeface="Barlow" panose="00000500000000000000" pitchFamily="2" charset="0"/>
              </a:rPr>
              <a:t>(0,85) +    </a:t>
            </a:r>
            <a:r>
              <a:rPr lang="pt-BR" err="1">
                <a:latin typeface="Barlow" panose="00000500000000000000" pitchFamily="2" charset="0"/>
              </a:rPr>
              <a:t>ylim</a:t>
            </a:r>
            <a:r>
              <a:rPr lang="pt-BR">
                <a:latin typeface="Barlow" panose="00000500000000000000" pitchFamily="2" charset="0"/>
              </a:rPr>
              <a:t>(0, 8) +    </a:t>
            </a:r>
            <a:r>
              <a:rPr lang="pt-BR" err="1">
                <a:latin typeface="Barlow" panose="00000500000000000000" pitchFamily="2" charset="0"/>
              </a:rPr>
              <a:t>theme_hc</a:t>
            </a:r>
            <a:r>
              <a:rPr lang="pt-BR">
                <a:latin typeface="Barlow" panose="00000500000000000000" pitchFamily="2" charset="0"/>
              </a:rPr>
              <a:t>()</a:t>
            </a:r>
          </a:p>
          <a:p>
            <a:endParaRPr lang="pt-BR">
              <a:latin typeface="Barlow" panose="00000500000000000000" pitchFamily="2" charset="0"/>
            </a:endParaRPr>
          </a:p>
          <a:p>
            <a:r>
              <a:rPr lang="pt-BR" sz="2000" b="1">
                <a:latin typeface="Barlow" panose="00000500000000000000" pitchFamily="2" charset="0"/>
              </a:rPr>
              <a:t># Confiança</a:t>
            </a:r>
          </a:p>
          <a:p>
            <a:r>
              <a:rPr lang="pt-BR" err="1">
                <a:latin typeface="Barlow" panose="00000500000000000000" pitchFamily="2" charset="0"/>
              </a:rPr>
              <a:t>bd_mh_fake</a:t>
            </a:r>
            <a:r>
              <a:rPr lang="pt-BR">
                <a:latin typeface="Barlow" panose="00000500000000000000" pitchFamily="2" charset="0"/>
              </a:rPr>
              <a:t> %&gt;%   </a:t>
            </a:r>
            <a:r>
              <a:rPr lang="pt-BR" err="1">
                <a:latin typeface="Barlow" panose="00000500000000000000" pitchFamily="2" charset="0"/>
              </a:rPr>
              <a:t>ggplot</a:t>
            </a:r>
            <a:r>
              <a:rPr lang="pt-BR">
                <a:latin typeface="Barlow" panose="00000500000000000000" pitchFamily="2" charset="0"/>
              </a:rPr>
              <a:t>(</a:t>
            </a:r>
            <a:r>
              <a:rPr lang="pt-BR" err="1">
                <a:latin typeface="Barlow" panose="00000500000000000000" pitchFamily="2" charset="0"/>
              </a:rPr>
              <a:t>aes</a:t>
            </a:r>
            <a:r>
              <a:rPr lang="pt-BR">
                <a:latin typeface="Barlow" panose="00000500000000000000" pitchFamily="2" charset="0"/>
              </a:rPr>
              <a:t>(x=</a:t>
            </a:r>
            <a:r>
              <a:rPr lang="pt-BR" err="1">
                <a:latin typeface="Barlow" panose="00000500000000000000" pitchFamily="2" charset="0"/>
              </a:rPr>
              <a:t>mh_pompscore</a:t>
            </a:r>
            <a:r>
              <a:rPr lang="pt-BR">
                <a:latin typeface="Barlow" panose="00000500000000000000" pitchFamily="2" charset="0"/>
              </a:rPr>
              <a:t>, y=Tru_9)) +   </a:t>
            </a:r>
            <a:r>
              <a:rPr lang="pt-BR" err="1">
                <a:latin typeface="Barlow" panose="00000500000000000000" pitchFamily="2" charset="0"/>
              </a:rPr>
              <a:t>geom_point</a:t>
            </a:r>
            <a:r>
              <a:rPr lang="pt-BR">
                <a:latin typeface="Barlow" panose="00000500000000000000" pitchFamily="2" charset="0"/>
              </a:rPr>
              <a:t>(color = "#FC4E07", alpha = 0.2) +  </a:t>
            </a:r>
            <a:r>
              <a:rPr lang="pt-BR" err="1">
                <a:latin typeface="Barlow" panose="00000500000000000000" pitchFamily="2" charset="0"/>
              </a:rPr>
              <a:t>xlim</a:t>
            </a:r>
            <a:r>
              <a:rPr lang="pt-BR">
                <a:latin typeface="Barlow" panose="00000500000000000000" pitchFamily="2" charset="0"/>
              </a:rPr>
              <a:t>(0,85) +  </a:t>
            </a:r>
            <a:r>
              <a:rPr lang="pt-BR" err="1">
                <a:latin typeface="Barlow" panose="00000500000000000000" pitchFamily="2" charset="0"/>
              </a:rPr>
              <a:t>ylim</a:t>
            </a:r>
            <a:r>
              <a:rPr lang="pt-BR">
                <a:latin typeface="Barlow" panose="00000500000000000000" pitchFamily="2" charset="0"/>
              </a:rPr>
              <a:t>(0, 8) +  </a:t>
            </a:r>
            <a:r>
              <a:rPr lang="pt-BR" err="1">
                <a:latin typeface="Barlow" panose="00000500000000000000" pitchFamily="2" charset="0"/>
              </a:rPr>
              <a:t>theme_hc</a:t>
            </a:r>
            <a:r>
              <a:rPr lang="pt-BR">
                <a:latin typeface="Barlow" panose="00000500000000000000" pitchFamily="2" charset="0"/>
              </a:rPr>
              <a:t>()</a:t>
            </a:r>
          </a:p>
        </p:txBody>
      </p:sp>
      <p:sp>
        <p:nvSpPr>
          <p:cNvPr id="15" name="Espaço Reservado para Conteúdo 2">
            <a:extLst>
              <a:ext uri="{FF2B5EF4-FFF2-40B4-BE49-F238E27FC236}">
                <a16:creationId xmlns:a16="http://schemas.microsoft.com/office/drawing/2014/main" id="{0FF7356B-AD13-504B-BD8C-C4989A4CD23B}"/>
              </a:ext>
            </a:extLst>
          </p:cNvPr>
          <p:cNvSpPr txBox="1">
            <a:spLocks/>
          </p:cNvSpPr>
          <p:nvPr/>
        </p:nvSpPr>
        <p:spPr>
          <a:xfrm>
            <a:off x="8146381" y="3114562"/>
            <a:ext cx="2725153" cy="63702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3C78"/>
              </a:buClr>
              <a:buNone/>
            </a:pPr>
            <a:r>
              <a:rPr lang="pt-BR" sz="2800" b="1" dirty="0">
                <a:latin typeface="Barlow" panose="00000500000000000000" pitchFamily="2" charset="0"/>
                <a:ea typeface="Inter" panose="020B0604020202020204" charset="0"/>
              </a:rPr>
              <a:t>Autoconfiança</a:t>
            </a:r>
            <a:endParaRPr lang="en-GB" sz="2400" b="1" dirty="0">
              <a:latin typeface="Barlow" panose="00000500000000000000" pitchFamily="2" charset="0"/>
              <a:ea typeface="Inter" panose="020B0604020202020204" charset="0"/>
              <a:cs typeface="Segoe UI" panose="020B0502040204020203" pitchFamily="34" charset="0"/>
            </a:endParaRPr>
          </a:p>
        </p:txBody>
      </p:sp>
      <p:pic>
        <p:nvPicPr>
          <p:cNvPr id="11" name="Imagem 10"/>
          <p:cNvPicPr>
            <a:picLocks noChangeAspect="1"/>
          </p:cNvPicPr>
          <p:nvPr/>
        </p:nvPicPr>
        <p:blipFill>
          <a:blip r:embed="rId2"/>
          <a:stretch>
            <a:fillRect/>
          </a:stretch>
        </p:blipFill>
        <p:spPr>
          <a:xfrm>
            <a:off x="6531143" y="3735303"/>
            <a:ext cx="5955631" cy="4628561"/>
          </a:xfrm>
          <a:prstGeom prst="rect">
            <a:avLst/>
          </a:prstGeom>
        </p:spPr>
      </p:pic>
      <p:pic>
        <p:nvPicPr>
          <p:cNvPr id="20" name="Imagem 19"/>
          <p:cNvPicPr>
            <a:picLocks noChangeAspect="1"/>
          </p:cNvPicPr>
          <p:nvPr/>
        </p:nvPicPr>
        <p:blipFill>
          <a:blip r:embed="rId3"/>
          <a:stretch>
            <a:fillRect/>
          </a:stretch>
        </p:blipFill>
        <p:spPr>
          <a:xfrm>
            <a:off x="12141947" y="3767136"/>
            <a:ext cx="5847270" cy="4672265"/>
          </a:xfrm>
          <a:prstGeom prst="rect">
            <a:avLst/>
          </a:prstGeom>
        </p:spPr>
      </p:pic>
      <p:sp>
        <p:nvSpPr>
          <p:cNvPr id="21" name="Espaço Reservado para Conteúdo 2">
            <a:extLst>
              <a:ext uri="{FF2B5EF4-FFF2-40B4-BE49-F238E27FC236}">
                <a16:creationId xmlns:a16="http://schemas.microsoft.com/office/drawing/2014/main" id="{0FF7356B-AD13-504B-BD8C-C4989A4CD23B}"/>
              </a:ext>
            </a:extLst>
          </p:cNvPr>
          <p:cNvSpPr txBox="1">
            <a:spLocks/>
          </p:cNvSpPr>
          <p:nvPr/>
        </p:nvSpPr>
        <p:spPr>
          <a:xfrm>
            <a:off x="14534147" y="3114562"/>
            <a:ext cx="2725153" cy="63702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3C78"/>
              </a:buClr>
              <a:buNone/>
            </a:pPr>
            <a:r>
              <a:rPr lang="pt-BR" sz="2800" b="1">
                <a:latin typeface="Barlow" panose="00000500000000000000" pitchFamily="2" charset="0"/>
                <a:ea typeface="Inter" panose="020B0604020202020204" charset="0"/>
              </a:rPr>
              <a:t>Confiança</a:t>
            </a:r>
            <a:endParaRPr lang="en-GB" sz="2400" b="1">
              <a:latin typeface="Barlow" panose="00000500000000000000" pitchFamily="2" charset="0"/>
              <a:ea typeface="Inter" panose="020B0604020202020204" charset="0"/>
              <a:cs typeface="Segoe UI" panose="020B0502040204020203" pitchFamily="34" charset="0"/>
            </a:endParaRPr>
          </a:p>
        </p:txBody>
      </p:sp>
    </p:spTree>
    <p:extLst>
      <p:ext uri="{BB962C8B-B14F-4D97-AF65-F5344CB8AC3E}">
        <p14:creationId xmlns:p14="http://schemas.microsoft.com/office/powerpoint/2010/main" val="333217319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098544"/>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diagnósticas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641344"/>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28700" y="2849778"/>
            <a:ext cx="6045868" cy="58708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3C78"/>
              </a:buClr>
              <a:buNone/>
            </a:pPr>
            <a:r>
              <a:rPr lang="pt-BR" sz="4000" b="1" dirty="0">
                <a:solidFill>
                  <a:srgbClr val="AD6237"/>
                </a:solidFill>
                <a:latin typeface="Barlow" panose="00000500000000000000" pitchFamily="2" charset="0"/>
                <a:ea typeface="Inter" panose="020B0604020202020204" charset="0"/>
              </a:rPr>
              <a:t>Regressão linear múltipla </a:t>
            </a:r>
            <a:endParaRPr lang="en-GB" sz="3600" b="1" dirty="0">
              <a:solidFill>
                <a:srgbClr val="AD6237"/>
              </a:solidFill>
              <a:latin typeface="Barlow" panose="00000500000000000000" pitchFamily="2"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1939257"/>
            <a:ext cx="16230600" cy="523220"/>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as </a:t>
            </a:r>
            <a:r>
              <a:rPr lang="en-GB" sz="2800" i="1" err="1">
                <a:latin typeface="Barlow" panose="00000500000000000000" pitchFamily="2" charset="0"/>
                <a:ea typeface="Inter" panose="020B0604020202020204" charset="0"/>
                <a:cs typeface="Segoe UI" panose="020B0502040204020203" pitchFamily="34" charset="0"/>
              </a:rPr>
              <a:t>competências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socioemocionais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podem</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apoiar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saúde</a:t>
            </a:r>
            <a:r>
              <a:rPr lang="en-GB" sz="2800" i="1">
                <a:latin typeface="Barlow" panose="00000500000000000000" pitchFamily="2" charset="0"/>
                <a:ea typeface="Inter" panose="020B0604020202020204" charset="0"/>
                <a:cs typeface="Segoe UI" panose="020B0502040204020203" pitchFamily="34" charset="0"/>
              </a:rPr>
              <a:t> mental dos </a:t>
            </a:r>
            <a:r>
              <a:rPr lang="en-GB" sz="2800" i="1" err="1">
                <a:latin typeface="Barlow" panose="00000500000000000000" pitchFamily="2" charset="0"/>
                <a:ea typeface="Inter" panose="020B0604020202020204" charset="0"/>
                <a:cs typeface="Segoe UI" panose="020B0502040204020203" pitchFamily="34" charset="0"/>
              </a:rPr>
              <a:t>estudantes</a:t>
            </a:r>
            <a:endParaRPr lang="en-GB" sz="2800" i="1">
              <a:latin typeface="Barlow" panose="00000500000000000000" pitchFamily="2" charset="0"/>
              <a:ea typeface="Inter" panose="020B0604020202020204" charset="0"/>
              <a:cs typeface="Segoe UI" panose="020B0502040204020203" pitchFamily="34" charset="0"/>
            </a:endParaRPr>
          </a:p>
        </p:txBody>
      </p:sp>
      <p:sp>
        <p:nvSpPr>
          <p:cNvPr id="4" name="TextBox 10">
            <a:extLst>
              <a:ext uri="{FF2B5EF4-FFF2-40B4-BE49-F238E27FC236}">
                <a16:creationId xmlns:a16="http://schemas.microsoft.com/office/drawing/2014/main" id="{42E6B36D-BD2E-3F3C-D898-EA334DCADFAE}"/>
              </a:ext>
            </a:extLst>
          </p:cNvPr>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psicométricas</a:t>
            </a:r>
            <a:endParaRPr lang="en-US" sz="2000" spc="600">
              <a:solidFill>
                <a:srgbClr val="000000"/>
              </a:solidFill>
              <a:latin typeface="Inter"/>
            </a:endParaRPr>
          </a:p>
        </p:txBody>
      </p:sp>
      <p:sp>
        <p:nvSpPr>
          <p:cNvPr id="9" name="CaixaDeTexto 8"/>
          <p:cNvSpPr txBox="1"/>
          <p:nvPr/>
        </p:nvSpPr>
        <p:spPr>
          <a:xfrm>
            <a:off x="16153561" y="9314788"/>
            <a:ext cx="1368429" cy="369332"/>
          </a:xfrm>
          <a:prstGeom prst="rect">
            <a:avLst/>
          </a:prstGeom>
          <a:noFill/>
        </p:spPr>
        <p:txBody>
          <a:bodyPr wrap="square" rtlCol="0">
            <a:spAutoFit/>
          </a:bodyPr>
          <a:lstStyle/>
          <a:p>
            <a:r>
              <a:rPr lang="pt-BR">
                <a:latin typeface="Barlow" panose="00000500000000000000" pitchFamily="2" charset="0"/>
              </a:rPr>
              <a:t>IAS (2023)</a:t>
            </a:r>
          </a:p>
        </p:txBody>
      </p:sp>
      <p:sp>
        <p:nvSpPr>
          <p:cNvPr id="10" name="Retângulo 9"/>
          <p:cNvSpPr/>
          <p:nvPr/>
        </p:nvSpPr>
        <p:spPr>
          <a:xfrm>
            <a:off x="1046470" y="3706566"/>
            <a:ext cx="6028098" cy="5262979"/>
          </a:xfrm>
          <a:prstGeom prst="rect">
            <a:avLst/>
          </a:prstGeom>
        </p:spPr>
        <p:txBody>
          <a:bodyPr wrap="square">
            <a:spAutoFit/>
          </a:bodyPr>
          <a:lstStyle/>
          <a:p>
            <a:r>
              <a:rPr lang="pt-BR" sz="2400" b="1">
                <a:latin typeface="Barlow" panose="00000500000000000000" pitchFamily="2" charset="0"/>
              </a:rPr>
              <a:t># Criar um modelo de regressão com saúde mental como DV (Y) e conjunto de competências </a:t>
            </a:r>
            <a:r>
              <a:rPr lang="pt-BR" sz="2400" b="1" err="1">
                <a:latin typeface="Barlow" panose="00000500000000000000" pitchFamily="2" charset="0"/>
              </a:rPr>
              <a:t>socioemocionais</a:t>
            </a:r>
            <a:r>
              <a:rPr lang="pt-BR" sz="2400" b="1">
                <a:latin typeface="Barlow" panose="00000500000000000000" pitchFamily="2" charset="0"/>
              </a:rPr>
              <a:t> como IV (X)</a:t>
            </a:r>
          </a:p>
          <a:p>
            <a:r>
              <a:rPr lang="pt-BR" sz="2400" err="1">
                <a:latin typeface="Barlow" panose="00000500000000000000" pitchFamily="2" charset="0"/>
              </a:rPr>
              <a:t>fit_mh</a:t>
            </a:r>
            <a:r>
              <a:rPr lang="pt-BR" sz="2400">
                <a:latin typeface="Barlow" panose="00000500000000000000" pitchFamily="2" charset="0"/>
              </a:rPr>
              <a:t> &lt;- </a:t>
            </a:r>
            <a:r>
              <a:rPr lang="pt-BR" sz="2400" err="1">
                <a:latin typeface="Barlow" panose="00000500000000000000" pitchFamily="2" charset="0"/>
              </a:rPr>
              <a:t>lm</a:t>
            </a:r>
            <a:r>
              <a:rPr lang="pt-BR" sz="2400">
                <a:latin typeface="Barlow" panose="00000500000000000000" pitchFamily="2" charset="0"/>
              </a:rPr>
              <a:t>(</a:t>
            </a:r>
            <a:r>
              <a:rPr lang="pt-BR" sz="2400" err="1">
                <a:latin typeface="Barlow" panose="00000500000000000000" pitchFamily="2" charset="0"/>
              </a:rPr>
              <a:t>mh_pompscore</a:t>
            </a:r>
            <a:r>
              <a:rPr lang="pt-BR" sz="2400">
                <a:latin typeface="Barlow" panose="00000500000000000000" pitchFamily="2" charset="0"/>
              </a:rPr>
              <a:t> ~ Act_9 + Tru_9 + LDep_9 + LAnx_9 + Conc_9 + Achv_9, data=</a:t>
            </a:r>
            <a:r>
              <a:rPr lang="pt-BR" sz="2400" err="1">
                <a:latin typeface="Barlow" panose="00000500000000000000" pitchFamily="2" charset="0"/>
              </a:rPr>
              <a:t>bd_mh_fake</a:t>
            </a:r>
            <a:r>
              <a:rPr lang="pt-BR" sz="2400">
                <a:latin typeface="Barlow" panose="00000500000000000000" pitchFamily="2" charset="0"/>
              </a:rPr>
              <a:t>)</a:t>
            </a:r>
          </a:p>
          <a:p>
            <a:endParaRPr lang="pt-BR" sz="2400" b="1">
              <a:latin typeface="Barlow" panose="00000500000000000000" pitchFamily="2" charset="0"/>
            </a:endParaRPr>
          </a:p>
          <a:p>
            <a:r>
              <a:rPr lang="pt-BR" sz="2400" b="1">
                <a:latin typeface="Barlow" panose="00000500000000000000" pitchFamily="2" charset="0"/>
              </a:rPr>
              <a:t># Visualizar os resultados do modelo</a:t>
            </a:r>
          </a:p>
          <a:p>
            <a:r>
              <a:rPr lang="pt-BR" sz="2400" err="1">
                <a:latin typeface="Barlow" panose="00000500000000000000" pitchFamily="2" charset="0"/>
              </a:rPr>
              <a:t>summary</a:t>
            </a:r>
            <a:r>
              <a:rPr lang="pt-BR" sz="2400">
                <a:latin typeface="Barlow" panose="00000500000000000000" pitchFamily="2" charset="0"/>
              </a:rPr>
              <a:t>(</a:t>
            </a:r>
            <a:r>
              <a:rPr lang="pt-BR" sz="2400" err="1">
                <a:latin typeface="Barlow" panose="00000500000000000000" pitchFamily="2" charset="0"/>
              </a:rPr>
              <a:t>fit_mh</a:t>
            </a:r>
            <a:r>
              <a:rPr lang="pt-BR" sz="2400">
                <a:latin typeface="Barlow" panose="00000500000000000000" pitchFamily="2" charset="0"/>
              </a:rPr>
              <a:t>)</a:t>
            </a:r>
          </a:p>
          <a:p>
            <a:endParaRPr lang="pt-BR" sz="2400">
              <a:latin typeface="Barlow" panose="00000500000000000000" pitchFamily="2" charset="0"/>
            </a:endParaRPr>
          </a:p>
          <a:p>
            <a:r>
              <a:rPr lang="pt-BR" sz="2400" err="1">
                <a:latin typeface="Barlow" panose="00000500000000000000" pitchFamily="2" charset="0"/>
              </a:rPr>
              <a:t>sjPlot</a:t>
            </a:r>
            <a:r>
              <a:rPr lang="pt-BR" sz="2400">
                <a:latin typeface="Barlow" panose="00000500000000000000" pitchFamily="2" charset="0"/>
              </a:rPr>
              <a:t>::</a:t>
            </a:r>
            <a:r>
              <a:rPr lang="pt-BR" sz="2400" err="1">
                <a:latin typeface="Barlow" panose="00000500000000000000" pitchFamily="2" charset="0"/>
              </a:rPr>
              <a:t>tab_model</a:t>
            </a:r>
            <a:r>
              <a:rPr lang="pt-BR" sz="2400">
                <a:latin typeface="Barlow" panose="00000500000000000000" pitchFamily="2" charset="0"/>
              </a:rPr>
              <a:t>(</a:t>
            </a:r>
            <a:r>
              <a:rPr lang="pt-BR" sz="2400" err="1">
                <a:latin typeface="Barlow" panose="00000500000000000000" pitchFamily="2" charset="0"/>
              </a:rPr>
              <a:t>fit_mh</a:t>
            </a:r>
            <a:r>
              <a:rPr lang="pt-BR" sz="2400">
                <a:latin typeface="Barlow" panose="00000500000000000000" pitchFamily="2" charset="0"/>
              </a:rPr>
              <a:t>,          </a:t>
            </a:r>
            <a:r>
              <a:rPr lang="pt-BR" sz="2400" err="1">
                <a:latin typeface="Barlow" panose="00000500000000000000" pitchFamily="2" charset="0"/>
              </a:rPr>
              <a:t>show.std</a:t>
            </a:r>
            <a:r>
              <a:rPr lang="pt-BR" sz="2400">
                <a:latin typeface="Barlow" panose="00000500000000000000" pitchFamily="2" charset="0"/>
              </a:rPr>
              <a:t> = TRUE,          show.se =TRUE,          show.ci = 0.95,          </a:t>
            </a:r>
            <a:r>
              <a:rPr lang="pt-BR" sz="2400" err="1">
                <a:latin typeface="Barlow" panose="00000500000000000000" pitchFamily="2" charset="0"/>
              </a:rPr>
              <a:t>digits.p</a:t>
            </a:r>
            <a:r>
              <a:rPr lang="pt-BR" sz="2400">
                <a:latin typeface="Barlow" panose="00000500000000000000" pitchFamily="2" charset="0"/>
              </a:rPr>
              <a:t> = 3)</a:t>
            </a:r>
          </a:p>
        </p:txBody>
      </p:sp>
      <p:pic>
        <p:nvPicPr>
          <p:cNvPr id="11" name="Imagem 10"/>
          <p:cNvPicPr>
            <a:picLocks noChangeAspect="1"/>
          </p:cNvPicPr>
          <p:nvPr/>
        </p:nvPicPr>
        <p:blipFill>
          <a:blip r:embed="rId2"/>
          <a:stretch>
            <a:fillRect/>
          </a:stretch>
        </p:blipFill>
        <p:spPr>
          <a:xfrm>
            <a:off x="7580261" y="3288990"/>
            <a:ext cx="10151645" cy="5157794"/>
          </a:xfrm>
          <a:prstGeom prst="rect">
            <a:avLst/>
          </a:prstGeom>
        </p:spPr>
      </p:pic>
    </p:spTree>
    <p:extLst>
      <p:ext uri="{BB962C8B-B14F-4D97-AF65-F5344CB8AC3E}">
        <p14:creationId xmlns:p14="http://schemas.microsoft.com/office/powerpoint/2010/main" val="72177388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855091"/>
            <a:ext cx="1548893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Análises diagnósticas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397891"/>
            <a:ext cx="16230600" cy="0"/>
          </a:xfrm>
          <a:prstGeom prst="line">
            <a:avLst/>
          </a:prstGeom>
          <a:ln w="19050" cap="flat">
            <a:solidFill>
              <a:srgbClr val="000000"/>
            </a:solidFill>
            <a:prstDash val="solid"/>
            <a:headEnd type="none" w="sm" len="sm"/>
            <a:tailEnd type="none" w="sm" len="sm"/>
          </a:ln>
        </p:spPr>
      </p:sp>
      <p:sp>
        <p:nvSpPr>
          <p:cNvPr id="3" name="Espaço Reservado para Conteúdo 2">
            <a:extLst>
              <a:ext uri="{FF2B5EF4-FFF2-40B4-BE49-F238E27FC236}">
                <a16:creationId xmlns:a16="http://schemas.microsoft.com/office/drawing/2014/main" id="{0FF7356B-AD13-504B-BD8C-C4989A4CD23B}"/>
              </a:ext>
            </a:extLst>
          </p:cNvPr>
          <p:cNvSpPr txBox="1">
            <a:spLocks/>
          </p:cNvSpPr>
          <p:nvPr/>
        </p:nvSpPr>
        <p:spPr>
          <a:xfrm>
            <a:off x="1046470" y="3784522"/>
            <a:ext cx="4781550" cy="405526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3C78"/>
              </a:buClr>
              <a:buNone/>
            </a:pPr>
            <a:r>
              <a:rPr lang="pt-BR" sz="4000" b="1" dirty="0">
                <a:latin typeface="Barlow" panose="00000500000000000000" pitchFamily="2" charset="0"/>
                <a:ea typeface="Inter" panose="020B0604020202020204" charset="0"/>
              </a:rPr>
              <a:t>A saúde mental de acordo com o desenvolvimento de cada competência relacionada</a:t>
            </a:r>
            <a:endParaRPr lang="en-GB" sz="3600" b="1" dirty="0">
              <a:latin typeface="Barlow" panose="00000500000000000000" pitchFamily="2"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D84C0805-FD1A-7FB8-4318-C693BD1C6802}"/>
              </a:ext>
            </a:extLst>
          </p:cNvPr>
          <p:cNvSpPr txBox="1"/>
          <p:nvPr/>
        </p:nvSpPr>
        <p:spPr>
          <a:xfrm>
            <a:off x="1028700" y="1695804"/>
            <a:ext cx="16230600" cy="523220"/>
          </a:xfrm>
          <a:prstGeom prst="rect">
            <a:avLst/>
          </a:prstGeom>
          <a:noFill/>
        </p:spPr>
        <p:txBody>
          <a:bodyPr wrap="square">
            <a:spAutoFit/>
          </a:bodyPr>
          <a:lstStyle/>
          <a:p>
            <a:pPr marL="0" indent="0">
              <a:buNone/>
            </a:pPr>
            <a:r>
              <a:rPr lang="en-GB" sz="2800" b="1" i="1" err="1">
                <a:latin typeface="Barlow" panose="00000500000000000000" pitchFamily="2" charset="0"/>
                <a:ea typeface="Inter" panose="020B0604020202020204" charset="0"/>
                <a:cs typeface="Segoe UI" panose="020B0502040204020203" pitchFamily="34" charset="0"/>
              </a:rPr>
              <a:t>Objetivo</a:t>
            </a:r>
            <a:r>
              <a:rPr lang="en-GB" sz="2800" b="1"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Verificar</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como</a:t>
            </a:r>
            <a:r>
              <a:rPr lang="en-GB" sz="2800" i="1">
                <a:latin typeface="Barlow" panose="00000500000000000000" pitchFamily="2" charset="0"/>
                <a:ea typeface="Inter" panose="020B0604020202020204" charset="0"/>
                <a:cs typeface="Segoe UI" panose="020B0502040204020203" pitchFamily="34" charset="0"/>
              </a:rPr>
              <a:t> as </a:t>
            </a:r>
            <a:r>
              <a:rPr lang="en-GB" sz="2800" i="1" err="1">
                <a:latin typeface="Barlow" panose="00000500000000000000" pitchFamily="2" charset="0"/>
                <a:ea typeface="Inter" panose="020B0604020202020204" charset="0"/>
                <a:cs typeface="Segoe UI" panose="020B0502040204020203" pitchFamily="34" charset="0"/>
              </a:rPr>
              <a:t>competências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socioemocionais</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podem</a:t>
            </a:r>
            <a:r>
              <a:rPr lang="en-GB" sz="2800" i="1">
                <a:latin typeface="Barlow" panose="00000500000000000000" pitchFamily="2" charset="0"/>
                <a:ea typeface="Inter" panose="020B0604020202020204" charset="0"/>
                <a:cs typeface="Segoe UI" panose="020B0502040204020203" pitchFamily="34" charset="0"/>
              </a:rPr>
              <a:t> </a:t>
            </a:r>
            <a:r>
              <a:rPr lang="en-GB" sz="2800" i="1" err="1">
                <a:latin typeface="Barlow" panose="00000500000000000000" pitchFamily="2" charset="0"/>
                <a:ea typeface="Inter" panose="020B0604020202020204" charset="0"/>
                <a:cs typeface="Segoe UI" panose="020B0502040204020203" pitchFamily="34" charset="0"/>
              </a:rPr>
              <a:t>apoiar</a:t>
            </a:r>
            <a:r>
              <a:rPr lang="en-GB" sz="2800" i="1">
                <a:latin typeface="Barlow" panose="00000500000000000000" pitchFamily="2" charset="0"/>
                <a:ea typeface="Inter" panose="020B0604020202020204" charset="0"/>
                <a:cs typeface="Segoe UI" panose="020B0502040204020203" pitchFamily="34" charset="0"/>
              </a:rPr>
              <a:t> a </a:t>
            </a:r>
            <a:r>
              <a:rPr lang="en-GB" sz="2800" i="1" err="1">
                <a:latin typeface="Barlow" panose="00000500000000000000" pitchFamily="2" charset="0"/>
                <a:ea typeface="Inter" panose="020B0604020202020204" charset="0"/>
                <a:cs typeface="Segoe UI" panose="020B0502040204020203" pitchFamily="34" charset="0"/>
              </a:rPr>
              <a:t>saúde</a:t>
            </a:r>
            <a:r>
              <a:rPr lang="en-GB" sz="2800" i="1">
                <a:latin typeface="Barlow" panose="00000500000000000000" pitchFamily="2" charset="0"/>
                <a:ea typeface="Inter" panose="020B0604020202020204" charset="0"/>
                <a:cs typeface="Segoe UI" panose="020B0502040204020203" pitchFamily="34" charset="0"/>
              </a:rPr>
              <a:t> mental dos </a:t>
            </a:r>
            <a:r>
              <a:rPr lang="en-GB" sz="2800" i="1" err="1">
                <a:latin typeface="Barlow" panose="00000500000000000000" pitchFamily="2" charset="0"/>
                <a:ea typeface="Inter" panose="020B0604020202020204" charset="0"/>
                <a:cs typeface="Segoe UI" panose="020B0502040204020203" pitchFamily="34" charset="0"/>
              </a:rPr>
              <a:t>estudantes</a:t>
            </a:r>
            <a:endParaRPr lang="en-GB" sz="2800" i="1">
              <a:latin typeface="Barlow" panose="00000500000000000000" pitchFamily="2" charset="0"/>
              <a:ea typeface="Inter" panose="020B0604020202020204" charset="0"/>
              <a:cs typeface="Segoe UI" panose="020B0502040204020203" pitchFamily="34" charset="0"/>
            </a:endParaRPr>
          </a:p>
        </p:txBody>
      </p:sp>
      <p:sp>
        <p:nvSpPr>
          <p:cNvPr id="4" name="TextBox 10">
            <a:extLst>
              <a:ext uri="{FF2B5EF4-FFF2-40B4-BE49-F238E27FC236}">
                <a16:creationId xmlns:a16="http://schemas.microsoft.com/office/drawing/2014/main" id="{42E6B36D-BD2E-3F3C-D898-EA334DCADFAE}"/>
              </a:ext>
            </a:extLst>
          </p:cNvPr>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err="1">
                <a:solidFill>
                  <a:srgbClr val="000000"/>
                </a:solidFill>
                <a:latin typeface="Inter"/>
              </a:rPr>
              <a:t>Análises</a:t>
            </a:r>
            <a:r>
              <a:rPr lang="en-US" sz="2000" spc="600">
                <a:solidFill>
                  <a:srgbClr val="000000"/>
                </a:solidFill>
                <a:latin typeface="Inter"/>
              </a:rPr>
              <a:t> </a:t>
            </a:r>
            <a:r>
              <a:rPr lang="en-US" sz="2000" spc="600" err="1">
                <a:solidFill>
                  <a:srgbClr val="000000"/>
                </a:solidFill>
                <a:latin typeface="Inter"/>
              </a:rPr>
              <a:t>psicométricas</a:t>
            </a:r>
            <a:endParaRPr lang="en-US" sz="2000" spc="600">
              <a:solidFill>
                <a:srgbClr val="000000"/>
              </a:solidFill>
              <a:latin typeface="Inter"/>
            </a:endParaRPr>
          </a:p>
        </p:txBody>
      </p:sp>
      <p:sp>
        <p:nvSpPr>
          <p:cNvPr id="9" name="CaixaDeTexto 8"/>
          <p:cNvSpPr txBox="1"/>
          <p:nvPr/>
        </p:nvSpPr>
        <p:spPr>
          <a:xfrm>
            <a:off x="16289335" y="9354478"/>
            <a:ext cx="1368429" cy="369332"/>
          </a:xfrm>
          <a:prstGeom prst="rect">
            <a:avLst/>
          </a:prstGeom>
          <a:noFill/>
        </p:spPr>
        <p:txBody>
          <a:bodyPr wrap="square" rtlCol="0">
            <a:spAutoFit/>
          </a:bodyPr>
          <a:lstStyle/>
          <a:p>
            <a:r>
              <a:rPr lang="pt-BR">
                <a:latin typeface="Barlow" panose="00000500000000000000" pitchFamily="2" charset="0"/>
              </a:rPr>
              <a:t>IAS (2023)</a:t>
            </a:r>
          </a:p>
        </p:txBody>
      </p:sp>
      <p:pic>
        <p:nvPicPr>
          <p:cNvPr id="8" name="Imagem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7590" y="2385053"/>
            <a:ext cx="9791710" cy="6854197"/>
          </a:xfrm>
          <a:prstGeom prst="rect">
            <a:avLst/>
          </a:prstGeom>
        </p:spPr>
      </p:pic>
    </p:spTree>
    <p:extLst>
      <p:ext uri="{BB962C8B-B14F-4D97-AF65-F5344CB8AC3E}">
        <p14:creationId xmlns:p14="http://schemas.microsoft.com/office/powerpoint/2010/main" val="107687225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571748" y="4000497"/>
            <a:ext cx="14192250" cy="1231106"/>
          </a:xfrm>
          <a:prstGeom prst="rect">
            <a:avLst/>
          </a:prstGeom>
        </p:spPr>
        <p:txBody>
          <a:bodyPr wrap="square" lIns="0" tIns="0" rIns="0" bIns="0" rtlCol="0" anchor="t">
            <a:spAutoFit/>
          </a:bodyPr>
          <a:lstStyle/>
          <a:p>
            <a:r>
              <a:rPr lang="en-US" sz="8000" dirty="0" smtClean="0">
                <a:solidFill>
                  <a:srgbClr val="000000"/>
                </a:solidFill>
                <a:latin typeface="Inter"/>
              </a:rPr>
              <a:t>Boas </a:t>
            </a:r>
            <a:r>
              <a:rPr lang="en-US" sz="8000" dirty="0" err="1" smtClean="0">
                <a:solidFill>
                  <a:srgbClr val="000000"/>
                </a:solidFill>
                <a:latin typeface="Inter"/>
              </a:rPr>
              <a:t>práticas</a:t>
            </a:r>
            <a:r>
              <a:rPr lang="en-US" sz="8000" dirty="0" smtClean="0">
                <a:solidFill>
                  <a:srgbClr val="000000"/>
                </a:solidFill>
                <a:latin typeface="Inter"/>
              </a:rPr>
              <a:t> </a:t>
            </a:r>
            <a:r>
              <a:rPr lang="en-US" sz="8000" dirty="0" err="1">
                <a:solidFill>
                  <a:srgbClr val="000000"/>
                </a:solidFill>
                <a:latin typeface="Inter"/>
              </a:rPr>
              <a:t>em</a:t>
            </a:r>
            <a:r>
              <a:rPr lang="en-US" sz="8000" dirty="0">
                <a:solidFill>
                  <a:srgbClr val="000000"/>
                </a:solidFill>
                <a:latin typeface="Inter"/>
              </a:rPr>
              <a:t> </a:t>
            </a:r>
            <a:r>
              <a:rPr lang="en-US" sz="8000" dirty="0" smtClean="0">
                <a:solidFill>
                  <a:srgbClr val="000000"/>
                </a:solidFill>
                <a:latin typeface="Inter"/>
              </a:rPr>
              <a:t>R</a:t>
            </a:r>
            <a:endParaRPr lang="en-US" sz="8000" dirty="0">
              <a:solidFill>
                <a:srgbClr val="000000"/>
              </a:solidFill>
              <a:latin typeface="Inter"/>
            </a:endParaRPr>
          </a:p>
        </p:txBody>
      </p:sp>
    </p:spTree>
    <p:extLst>
      <p:ext uri="{BB962C8B-B14F-4D97-AF65-F5344CB8AC3E}">
        <p14:creationId xmlns:p14="http://schemas.microsoft.com/office/powerpoint/2010/main" val="368749710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28700" y="1047749"/>
            <a:ext cx="15436827" cy="2249424"/>
          </a:xfrm>
        </p:spPr>
        <p:txBody>
          <a:bodyPr>
            <a:normAutofit/>
          </a:bodyPr>
          <a:lstStyle/>
          <a:p>
            <a:pPr algn="l"/>
            <a:r>
              <a:rPr lang="pt-BR" sz="5400" b="1" dirty="0">
                <a:solidFill>
                  <a:srgbClr val="AD6237"/>
                </a:solidFill>
                <a:latin typeface="Inter" panose="020B0604020202020204" charset="0"/>
                <a:ea typeface="Inter" panose="020B0604020202020204" charset="0"/>
                <a:cs typeface="Segoe UI Semibold" panose="020B0702040204020203" pitchFamily="34" charset="0"/>
              </a:rPr>
              <a:t>Boas práticas no R</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1035584" y="3053530"/>
            <a:ext cx="16447479" cy="5935196"/>
          </a:xfrm>
        </p:spPr>
        <p:txBody>
          <a:bodyPr>
            <a:normAutofit/>
          </a:bodyPr>
          <a:lstStyle/>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Criar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Rproj</a:t>
            </a:r>
            <a:endParaRPr lang="en-GB"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Ter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uma</a:t>
            </a:r>
            <a:r>
              <a:rPr lang="en-GB" dirty="0">
                <a:latin typeface="Inter" panose="020B0604020202020204" charset="0"/>
                <a:ea typeface="Inter" panose="020B0604020202020204" charset="0"/>
                <a:cs typeface="Segoe UI" panose="020B0502040204020203" pitchFamily="34" charset="0"/>
              </a:rPr>
              <a:t> pasta </a:t>
            </a:r>
            <a:r>
              <a:rPr lang="en-GB" b="1" dirty="0" err="1">
                <a:latin typeface="Inter" panose="020B0604020202020204" charset="0"/>
                <a:ea typeface="Inter" panose="020B0604020202020204" charset="0"/>
                <a:cs typeface="Segoe UI" panose="020B0502040204020203" pitchFamily="34" charset="0"/>
              </a:rPr>
              <a:t>data_raw</a:t>
            </a:r>
            <a:r>
              <a:rPr lang="en-GB" dirty="0">
                <a:latin typeface="Inter" panose="020B0604020202020204" charset="0"/>
                <a:ea typeface="Inter" panose="020B0604020202020204" charset="0"/>
                <a:cs typeface="Segoe UI" panose="020B0502040204020203" pitchFamily="34" charset="0"/>
              </a:rPr>
              <a:t> para dados </a:t>
            </a:r>
            <a:r>
              <a:rPr lang="en-GB" dirty="0" err="1">
                <a:latin typeface="Inter" panose="020B0604020202020204" charset="0"/>
                <a:ea typeface="Inter" panose="020B0604020202020204" charset="0"/>
                <a:cs typeface="Segoe UI" panose="020B0502040204020203" pitchFamily="34" charset="0"/>
              </a:rPr>
              <a:t>brutos</a:t>
            </a:r>
            <a:r>
              <a:rPr lang="en-GB" dirty="0">
                <a:latin typeface="Inter" panose="020B0604020202020204" charset="0"/>
                <a:ea typeface="Inter" panose="020B0604020202020204" charset="0"/>
                <a:cs typeface="Segoe UI" panose="020B0502040204020203" pitchFamily="34" charset="0"/>
              </a:rPr>
              <a:t> e </a:t>
            </a:r>
            <a:r>
              <a:rPr lang="en-GB" dirty="0" err="1">
                <a:latin typeface="Inter" panose="020B0604020202020204" charset="0"/>
                <a:ea typeface="Inter" panose="020B0604020202020204" charset="0"/>
                <a:cs typeface="Segoe UI" panose="020B0502040204020203" pitchFamily="34" charset="0"/>
              </a:rPr>
              <a:t>uma</a:t>
            </a:r>
            <a:r>
              <a:rPr lang="en-GB" dirty="0">
                <a:latin typeface="Inter" panose="020B0604020202020204" charset="0"/>
                <a:ea typeface="Inter" panose="020B0604020202020204" charset="0"/>
                <a:cs typeface="Segoe UI" panose="020B0502040204020203" pitchFamily="34" charset="0"/>
              </a:rPr>
              <a:t> pasta </a:t>
            </a:r>
            <a:r>
              <a:rPr lang="en-GB" b="1" dirty="0">
                <a:latin typeface="Inter" panose="020B0604020202020204" charset="0"/>
                <a:ea typeface="Inter" panose="020B0604020202020204" charset="0"/>
                <a:cs typeface="Segoe UI" panose="020B0502040204020203" pitchFamily="34" charset="0"/>
              </a:rPr>
              <a:t>data</a:t>
            </a:r>
            <a:r>
              <a:rPr lang="en-GB" dirty="0">
                <a:latin typeface="Inter" panose="020B0604020202020204" charset="0"/>
                <a:ea typeface="Inter" panose="020B0604020202020204" charset="0"/>
                <a:cs typeface="Segoe UI" panose="020B0502040204020203" pitchFamily="34" charset="0"/>
              </a:rPr>
              <a:t> para dados </a:t>
            </a:r>
            <a:r>
              <a:rPr lang="en-GB" dirty="0" err="1">
                <a:latin typeface="Inter" panose="020B0604020202020204" charset="0"/>
                <a:ea typeface="Inter" panose="020B0604020202020204" charset="0"/>
                <a:cs typeface="Segoe UI" panose="020B0502040204020203" pitchFamily="34" charset="0"/>
              </a:rPr>
              <a:t>já</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tratados</a:t>
            </a:r>
            <a:endParaRPr lang="en-GB" dirty="0">
              <a:latin typeface="Inter" panose="020B0604020202020204" charset="0"/>
              <a:ea typeface="Inter" panose="020B0604020202020204" charset="0"/>
              <a:cs typeface="Segoe UI" panose="020B0502040204020203" pitchFamily="34" charset="0"/>
            </a:endParaRPr>
          </a:p>
          <a:p>
            <a:pPr lvl="1">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Na pasta </a:t>
            </a:r>
            <a:r>
              <a:rPr lang="en-GB" b="1" dirty="0" err="1">
                <a:latin typeface="Inter" panose="020B0604020202020204" charset="0"/>
                <a:ea typeface="Inter" panose="020B0604020202020204" charset="0"/>
                <a:cs typeface="Segoe UI" panose="020B0502040204020203" pitchFamily="34" charset="0"/>
              </a:rPr>
              <a:t>data_raw</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você</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pode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incluir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os</a:t>
            </a:r>
            <a:r>
              <a:rPr lang="en-GB" dirty="0">
                <a:latin typeface="Inter" panose="020B0604020202020204" charset="0"/>
                <a:ea typeface="Inter" panose="020B0604020202020204" charset="0"/>
                <a:cs typeface="Segoe UI" panose="020B0502040204020203" pitchFamily="34" charset="0"/>
              </a:rPr>
              <a:t> scripts </a:t>
            </a:r>
            <a:r>
              <a:rPr lang="en-GB" dirty="0" err="1">
                <a:latin typeface="Inter" panose="020B0604020202020204" charset="0"/>
                <a:ea typeface="Inter" panose="020B0604020202020204" charset="0"/>
                <a:cs typeface="Segoe UI" panose="020B0502040204020203" pitchFamily="34" charset="0"/>
              </a:rPr>
              <a:t>usados</a:t>
            </a:r>
            <a:r>
              <a:rPr lang="en-GB" dirty="0">
                <a:latin typeface="Inter" panose="020B0604020202020204" charset="0"/>
                <a:ea typeface="Inter" panose="020B0604020202020204" charset="0"/>
                <a:cs typeface="Segoe UI" panose="020B0502040204020203" pitchFamily="34" charset="0"/>
              </a:rPr>
              <a:t> para </a:t>
            </a:r>
            <a:r>
              <a:rPr lang="en-GB" dirty="0" err="1">
                <a:latin typeface="Inter" panose="020B0604020202020204" charset="0"/>
                <a:ea typeface="Inter" panose="020B0604020202020204" charset="0"/>
                <a:cs typeface="Segoe UI" panose="020B0502040204020203" pitchFamily="34" charset="0"/>
              </a:rPr>
              <a:t>limpar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os</a:t>
            </a:r>
            <a:r>
              <a:rPr lang="en-GB" dirty="0">
                <a:latin typeface="Inter" panose="020B0604020202020204" charset="0"/>
                <a:ea typeface="Inter" panose="020B0604020202020204" charset="0"/>
                <a:cs typeface="Segoe UI" panose="020B0502040204020203" pitchFamily="34" charset="0"/>
              </a:rPr>
              <a:t> dados</a:t>
            </a:r>
          </a:p>
          <a:p>
            <a:pPr lvl="1">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Após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limpar</a:t>
            </a:r>
            <a:r>
              <a:rPr lang="en-GB" dirty="0">
                <a:latin typeface="Inter" panose="020B0604020202020204" charset="0"/>
                <a:ea typeface="Inter" panose="020B0604020202020204" charset="0"/>
                <a:cs typeface="Segoe UI" panose="020B0502040204020203" pitchFamily="34" charset="0"/>
              </a:rPr>
              <a:t> a base, </a:t>
            </a:r>
            <a:r>
              <a:rPr lang="en-GB" dirty="0" err="1">
                <a:latin typeface="Inter" panose="020B0604020202020204" charset="0"/>
                <a:ea typeface="Inter" panose="020B0604020202020204" charset="0"/>
                <a:cs typeface="Segoe UI" panose="020B0502040204020203" pitchFamily="34" charset="0"/>
              </a:rPr>
              <a:t>exporte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ela</a:t>
            </a:r>
            <a:r>
              <a:rPr lang="en-GB" dirty="0">
                <a:latin typeface="Inter" panose="020B0604020202020204" charset="0"/>
                <a:ea typeface="Inter" panose="020B0604020202020204" charset="0"/>
                <a:cs typeface="Segoe UI" panose="020B0502040204020203" pitchFamily="34" charset="0"/>
              </a:rPr>
              <a:t> para a pasta </a:t>
            </a:r>
            <a:r>
              <a:rPr lang="en-GB" b="1" dirty="0">
                <a:latin typeface="Inter" panose="020B0604020202020204" charset="0"/>
                <a:ea typeface="Inter" panose="020B0604020202020204" charset="0"/>
                <a:cs typeface="Segoe UI" panose="020B0502040204020203" pitchFamily="34" charset="0"/>
              </a:rPr>
              <a:t>data</a:t>
            </a:r>
          </a:p>
          <a:p>
            <a:pPr lvl="1">
              <a:lnSpc>
                <a:spcPct val="100000"/>
              </a:lnSpc>
              <a:buClr>
                <a:srgbClr val="AD6237"/>
              </a:buClr>
              <a:buFont typeface="Arial" panose="020B0604020202020204" pitchFamily="34" charset="0"/>
              <a:buChar char="•"/>
            </a:pPr>
            <a:r>
              <a:rPr lang="en-GB" b="1" dirty="0">
                <a:latin typeface="Inter" panose="020B0604020202020204" charset="0"/>
                <a:ea typeface="Inter" panose="020B0604020202020204" charset="0"/>
                <a:cs typeface="Segoe UI" panose="020B0502040204020203" pitchFamily="34" charset="0"/>
              </a:rPr>
              <a:t> SEMPRE </a:t>
            </a:r>
            <a:r>
              <a:rPr lang="en-GB" dirty="0" err="1">
                <a:latin typeface="Inter" panose="020B0604020202020204" charset="0"/>
                <a:ea typeface="Inter" panose="020B0604020202020204" charset="0"/>
                <a:cs typeface="Segoe UI" panose="020B0502040204020203" pitchFamily="34" charset="0"/>
              </a:rPr>
              <a:t>mantenha</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os</a:t>
            </a:r>
            <a:r>
              <a:rPr lang="en-GB" dirty="0">
                <a:latin typeface="Inter" panose="020B0604020202020204" charset="0"/>
                <a:ea typeface="Inter" panose="020B0604020202020204" charset="0"/>
                <a:cs typeface="Segoe UI" panose="020B0502040204020203" pitchFamily="34" charset="0"/>
              </a:rPr>
              <a:t> dados </a:t>
            </a:r>
            <a:r>
              <a:rPr lang="en-GB" dirty="0" err="1">
                <a:latin typeface="Inter" panose="020B0604020202020204" charset="0"/>
                <a:ea typeface="Inter" panose="020B0604020202020204" charset="0"/>
                <a:cs typeface="Segoe UI" panose="020B0502040204020203" pitchFamily="34" charset="0"/>
              </a:rPr>
              <a:t>brutos</a:t>
            </a:r>
            <a:r>
              <a:rPr lang="en-GB" dirty="0">
                <a:latin typeface="Inter" panose="020B0604020202020204" charset="0"/>
                <a:ea typeface="Inter" panose="020B0604020202020204" charset="0"/>
                <a:cs typeface="Segoe UI" panose="020B0502040204020203" pitchFamily="34" charset="0"/>
              </a:rPr>
              <a:t> salvos </a:t>
            </a:r>
            <a:r>
              <a:rPr lang="en-GB" dirty="0" err="1">
                <a:latin typeface="Inter" panose="020B0604020202020204" charset="0"/>
                <a:ea typeface="Inter" panose="020B0604020202020204" charset="0"/>
                <a:cs typeface="Segoe UI" panose="020B0502040204020203" pitchFamily="34" charset="0"/>
              </a:rPr>
              <a:t>caso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haja</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algum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problema</a:t>
            </a:r>
            <a:r>
              <a:rPr lang="en-GB" dirty="0">
                <a:latin typeface="Inter" panose="020B0604020202020204" charset="0"/>
                <a:ea typeface="Inter" panose="020B0604020202020204" charset="0"/>
                <a:cs typeface="Segoe UI" panose="020B0502040204020203" pitchFamily="34" charset="0"/>
              </a:rPr>
              <a:t> no </a:t>
            </a:r>
            <a:r>
              <a:rPr lang="en-GB" dirty="0" err="1">
                <a:latin typeface="Inter" panose="020B0604020202020204" charset="0"/>
                <a:ea typeface="Inter" panose="020B0604020202020204" charset="0"/>
                <a:cs typeface="Segoe UI" panose="020B0502040204020203" pitchFamily="34" charset="0"/>
              </a:rPr>
              <a:t>processo</a:t>
            </a:r>
            <a:r>
              <a:rPr lang="en-GB" dirty="0">
                <a:latin typeface="Inter" panose="020B0604020202020204" charset="0"/>
                <a:ea typeface="Inter" panose="020B0604020202020204" charset="0"/>
                <a:cs typeface="Segoe UI" panose="020B0502040204020203" pitchFamily="34" charset="0"/>
              </a:rPr>
              <a:t> de </a:t>
            </a:r>
            <a:r>
              <a:rPr lang="en-GB" dirty="0" err="1">
                <a:latin typeface="Inter" panose="020B0604020202020204" charset="0"/>
                <a:ea typeface="Inter" panose="020B0604020202020204" charset="0"/>
                <a:cs typeface="Segoe UI" panose="020B0502040204020203" pitchFamily="34" charset="0"/>
              </a:rPr>
              <a:t>limpeza</a:t>
            </a:r>
            <a:endParaRPr lang="en-GB"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Configure o R para </a:t>
            </a:r>
            <a:r>
              <a:rPr lang="en-GB" dirty="0" err="1">
                <a:latin typeface="Inter" panose="020B0604020202020204" charset="0"/>
                <a:ea typeface="Inter" panose="020B0604020202020204" charset="0"/>
                <a:cs typeface="Segoe UI" panose="020B0502040204020203" pitchFamily="34" charset="0"/>
              </a:rPr>
              <a:t>não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abrir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projetos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recentes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automaticamente</a:t>
            </a:r>
            <a:r>
              <a:rPr lang="en-GB" dirty="0">
                <a:latin typeface="Inter" panose="020B0604020202020204" charset="0"/>
                <a:ea typeface="Inter" panose="020B0604020202020204" charset="0"/>
                <a:cs typeface="Segoe UI" panose="020B0502040204020203" pitchFamily="34" charset="0"/>
              </a:rPr>
              <a:t> </a:t>
            </a:r>
          </a:p>
          <a:p>
            <a:pPr lvl="1">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Tools &gt; Global options &gt; General &gt; Restore most recently opened project at </a:t>
            </a:r>
            <a:r>
              <a:rPr lang="en-GB" dirty="0" err="1">
                <a:latin typeface="Inter" panose="020B0604020202020204" charset="0"/>
                <a:ea typeface="Inter" panose="020B0604020202020204" charset="0"/>
                <a:cs typeface="Segoe UI" panose="020B0502040204020203" pitchFamily="34" charset="0"/>
              </a:rPr>
              <a:t>startup</a:t>
            </a:r>
            <a:endParaRPr lang="en-GB"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Não</a:t>
            </a:r>
            <a:r>
              <a:rPr lang="en-GB" dirty="0">
                <a:latin typeface="Inter" panose="020B0604020202020204" charset="0"/>
                <a:ea typeface="Inter" panose="020B0604020202020204" charset="0"/>
                <a:cs typeface="Segoe UI" panose="020B0502040204020203" pitchFamily="34" charset="0"/>
              </a:rPr>
              <a:t> salve o workspace</a:t>
            </a:r>
          </a:p>
          <a:p>
            <a:pPr lvl="1">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Resultados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precisam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ser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replicáveis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qualquer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pessoa</a:t>
            </a:r>
            <a:endParaRPr lang="en-GB"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a:solidFill>
                  <a:srgbClr val="000000"/>
                </a:solidFill>
                <a:latin typeface="Inter"/>
              </a:rPr>
              <a:t>Boas </a:t>
            </a:r>
            <a:r>
              <a:rPr lang="en-US" sz="2000" spc="600" err="1">
                <a:solidFill>
                  <a:srgbClr val="000000"/>
                </a:solidFill>
                <a:latin typeface="Inter"/>
              </a:rPr>
              <a:t>práticas</a:t>
            </a:r>
            <a:r>
              <a:rPr lang="en-US" sz="2000" spc="600">
                <a:solidFill>
                  <a:srgbClr val="000000"/>
                </a:solidFill>
                <a:latin typeface="Inter"/>
              </a:rPr>
              <a:t> </a:t>
            </a:r>
            <a:r>
              <a:rPr lang="en-US" sz="2000" spc="600" err="1">
                <a:solidFill>
                  <a:srgbClr val="000000"/>
                </a:solidFill>
                <a:latin typeface="Inter"/>
              </a:rPr>
              <a:t>em</a:t>
            </a:r>
            <a:r>
              <a:rPr lang="en-US" sz="2000" spc="600">
                <a:solidFill>
                  <a:srgbClr val="000000"/>
                </a:solidFill>
                <a:latin typeface="Inter"/>
              </a:rPr>
              <a:t> R</a:t>
            </a:r>
          </a:p>
        </p:txBody>
      </p:sp>
      <p:sp>
        <p:nvSpPr>
          <p:cNvPr id="8" name="CaixaDeTexto 7">
            <a:extLst>
              <a:ext uri="{FF2B5EF4-FFF2-40B4-BE49-F238E27FC236}">
                <a16:creationId xmlns:a16="http://schemas.microsoft.com/office/drawing/2014/main" id="{026123E4-6E0F-891F-D4F1-713483E2570E}"/>
              </a:ext>
            </a:extLst>
          </p:cNvPr>
          <p:cNvSpPr txBox="1"/>
          <p:nvPr/>
        </p:nvSpPr>
        <p:spPr>
          <a:xfrm>
            <a:off x="15749677" y="9334633"/>
            <a:ext cx="3019245" cy="369332"/>
          </a:xfrm>
          <a:prstGeom prst="rect">
            <a:avLst/>
          </a:prstGeom>
          <a:noFill/>
        </p:spPr>
        <p:txBody>
          <a:bodyPr wrap="square">
            <a:spAutoFit/>
          </a:bodyPr>
          <a:lstStyle/>
          <a:p>
            <a:r>
              <a:rPr lang="en-GB">
                <a:latin typeface="Barlow" panose="00000500000000000000" pitchFamily="2" charset="0"/>
                <a:ea typeface="Inter" panose="020B0604020202020204" charset="0"/>
                <a:cs typeface="Segoe UI" panose="020B0502040204020203" pitchFamily="34" charset="0"/>
              </a:rPr>
              <a:t>Fonte: R-ladies</a:t>
            </a:r>
            <a:endParaRPr lang="pt-BR">
              <a:latin typeface="Barlow" panose="00000500000000000000" pitchFamily="2" charset="0"/>
            </a:endParaRPr>
          </a:p>
        </p:txBody>
      </p:sp>
    </p:spTree>
    <p:extLst>
      <p:ext uri="{BB962C8B-B14F-4D97-AF65-F5344CB8AC3E}">
        <p14:creationId xmlns:p14="http://schemas.microsoft.com/office/powerpoint/2010/main" val="104254474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ço Reservado para Conteúdo 2"/>
          <p:cNvSpPr>
            <a:spLocks noGrp="1"/>
          </p:cNvSpPr>
          <p:nvPr>
            <p:ph idx="1"/>
          </p:nvPr>
        </p:nvSpPr>
        <p:spPr>
          <a:xfrm>
            <a:off x="1035584" y="3083471"/>
            <a:ext cx="16447479" cy="5793829"/>
          </a:xfrm>
        </p:spPr>
        <p:txBody>
          <a:bodyPr>
            <a:normAutofit/>
          </a:bodyPr>
          <a:lstStyle/>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nomes</a:t>
            </a:r>
            <a:r>
              <a:rPr lang="en-GB" dirty="0">
                <a:latin typeface="Inter" panose="020B0604020202020204" charset="0"/>
                <a:ea typeface="Inter" panose="020B0604020202020204" charset="0"/>
                <a:cs typeface="Segoe UI" panose="020B0502040204020203" pitchFamily="34" charset="0"/>
              </a:rPr>
              <a:t> dos </a:t>
            </a:r>
            <a:r>
              <a:rPr lang="en-GB" dirty="0" err="1">
                <a:latin typeface="Inter" panose="020B0604020202020204" charset="0"/>
                <a:ea typeface="Inter" panose="020B0604020202020204" charset="0"/>
                <a:cs typeface="Segoe UI" panose="020B0502040204020203" pitchFamily="34" charset="0"/>
              </a:rPr>
              <a:t>seus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objetos</a:t>
            </a:r>
            <a:r>
              <a:rPr lang="en-GB" dirty="0">
                <a:latin typeface="Inter" panose="020B0604020202020204" charset="0"/>
                <a:ea typeface="Inter" panose="020B0604020202020204" charset="0"/>
                <a:cs typeface="Segoe UI" panose="020B0502040204020203" pitchFamily="34" charset="0"/>
              </a:rPr>
              <a:t> e </a:t>
            </a:r>
            <a:r>
              <a:rPr lang="en-GB" dirty="0" err="1">
                <a:latin typeface="Inter" panose="020B0604020202020204" charset="0"/>
                <a:ea typeface="Inter" panose="020B0604020202020204" charset="0"/>
                <a:cs typeface="Segoe UI" panose="020B0502040204020203" pitchFamily="34" charset="0"/>
              </a:rPr>
              <a:t>variáveis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devem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fazer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sentido</a:t>
            </a:r>
            <a:endParaRPr lang="en-GB" dirty="0">
              <a:latin typeface="Inter" panose="020B0604020202020204" charset="0"/>
              <a:ea typeface="Inter" panose="020B0604020202020204" charset="0"/>
              <a:cs typeface="Segoe UI" panose="020B0502040204020203" pitchFamily="34" charset="0"/>
            </a:endParaRPr>
          </a:p>
          <a:p>
            <a:pPr lvl="1">
              <a:lnSpc>
                <a:spcPct val="100000"/>
              </a:lnSpc>
              <a:buClr>
                <a:srgbClr val="AD6237"/>
              </a:buClr>
              <a:buFont typeface="Arial" panose="020B0604020202020204" pitchFamily="34" charset="0"/>
              <a:buChar char="•"/>
            </a:pPr>
            <a:r>
              <a:rPr lang="en-GB" dirty="0" err="1">
                <a:latin typeface="Inter" panose="020B0604020202020204" charset="0"/>
                <a:ea typeface="Inter" panose="020B0604020202020204" charset="0"/>
                <a:cs typeface="Segoe UI" panose="020B0502040204020203" pitchFamily="34" charset="0"/>
              </a:rPr>
              <a:t>Dê</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nomes</a:t>
            </a:r>
            <a:r>
              <a:rPr lang="en-GB" dirty="0">
                <a:latin typeface="Inter" panose="020B0604020202020204" charset="0"/>
                <a:ea typeface="Inter" panose="020B0604020202020204" charset="0"/>
                <a:cs typeface="Segoe UI" panose="020B0502040204020203" pitchFamily="34" charset="0"/>
              </a:rPr>
              <a:t> que </a:t>
            </a:r>
            <a:r>
              <a:rPr lang="en-GB" dirty="0" err="1">
                <a:latin typeface="Inter" panose="020B0604020202020204" charset="0"/>
                <a:ea typeface="Inter" panose="020B0604020202020204" charset="0"/>
                <a:cs typeface="Segoe UI" panose="020B0502040204020203" pitchFamily="34" charset="0"/>
              </a:rPr>
              <a:t>tenham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sentido</a:t>
            </a:r>
            <a:r>
              <a:rPr lang="en-GB" dirty="0">
                <a:latin typeface="Inter" panose="020B0604020202020204" charset="0"/>
                <a:ea typeface="Inter" panose="020B0604020202020204" charset="0"/>
                <a:cs typeface="Segoe UI" panose="020B0502040204020203" pitchFamily="34" charset="0"/>
              </a:rPr>
              <a:t> e que </a:t>
            </a:r>
            <a:r>
              <a:rPr lang="en-GB" dirty="0" err="1">
                <a:latin typeface="Inter" panose="020B0604020202020204" charset="0"/>
                <a:ea typeface="Inter" panose="020B0604020202020204" charset="0"/>
                <a:cs typeface="Segoe UI" panose="020B0502040204020203" pitchFamily="34" charset="0"/>
              </a:rPr>
              <a:t>não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possam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ser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facilmente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confundidos</a:t>
            </a:r>
            <a:r>
              <a:rPr lang="en-GB" dirty="0">
                <a:latin typeface="Inter" panose="020B0604020202020204" charset="0"/>
                <a:ea typeface="Inter" panose="020B0604020202020204" charset="0"/>
                <a:cs typeface="Segoe UI" panose="020B0502040204020203" pitchFamily="34" charset="0"/>
              </a:rPr>
              <a:t> </a:t>
            </a:r>
          </a:p>
          <a:p>
            <a:pPr lvl="1">
              <a:lnSpc>
                <a:spcPct val="100000"/>
              </a:lnSpc>
              <a:buClr>
                <a:srgbClr val="AD6237"/>
              </a:buClr>
              <a:buFont typeface="Arial" panose="020B0604020202020204" pitchFamily="34" charset="0"/>
              <a:buChar char="•"/>
            </a:pPr>
            <a:r>
              <a:rPr lang="en-GB" dirty="0" err="1">
                <a:latin typeface="Inter" panose="020B0604020202020204" charset="0"/>
                <a:ea typeface="Inter" panose="020B0604020202020204" charset="0"/>
                <a:cs typeface="Segoe UI" panose="020B0502040204020203" pitchFamily="34" charset="0"/>
              </a:rPr>
              <a:t>Exemplo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positivo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lista_de_mercado</a:t>
            </a:r>
            <a:r>
              <a:rPr lang="en-GB" dirty="0">
                <a:latin typeface="Inter" panose="020B0604020202020204" charset="0"/>
                <a:ea typeface="Inter" panose="020B0604020202020204" charset="0"/>
                <a:cs typeface="Segoe UI" panose="020B0502040204020203" pitchFamily="34" charset="0"/>
              </a:rPr>
              <a:t> &lt;- c(“chocolate”, “</a:t>
            </a:r>
            <a:r>
              <a:rPr lang="en-GB" dirty="0" err="1">
                <a:latin typeface="Inter" panose="020B0604020202020204" charset="0"/>
                <a:ea typeface="Inter" panose="020B0604020202020204" charset="0"/>
                <a:cs typeface="Segoe UI" panose="020B0502040204020203" pitchFamily="34" charset="0"/>
              </a:rPr>
              <a:t>pao</a:t>
            </a:r>
            <a:r>
              <a:rPr lang="en-GB" dirty="0">
                <a:latin typeface="Inter" panose="020B0604020202020204" charset="0"/>
                <a:ea typeface="Inter" panose="020B0604020202020204" charset="0"/>
                <a:cs typeface="Segoe UI" panose="020B0502040204020203" pitchFamily="34" charset="0"/>
              </a:rPr>
              <a:t>”, “café”)</a:t>
            </a:r>
          </a:p>
          <a:p>
            <a:pPr lvl="1">
              <a:lnSpc>
                <a:spcPct val="100000"/>
              </a:lnSpc>
              <a:buClr>
                <a:srgbClr val="AD6237"/>
              </a:buClr>
              <a:buFont typeface="Arial" panose="020B0604020202020204" pitchFamily="34" charset="0"/>
              <a:buChar char="•"/>
            </a:pPr>
            <a:r>
              <a:rPr lang="en-GB" dirty="0" err="1">
                <a:latin typeface="Inter" panose="020B0604020202020204" charset="0"/>
                <a:ea typeface="Inter" panose="020B0604020202020204" charset="0"/>
                <a:cs typeface="Segoe UI" panose="020B0502040204020203" pitchFamily="34" charset="0"/>
              </a:rPr>
              <a:t>Exemplo</a:t>
            </a:r>
            <a:r>
              <a:rPr lang="en-GB" dirty="0">
                <a:latin typeface="Inter" panose="020B0604020202020204" charset="0"/>
                <a:ea typeface="Inter" panose="020B0604020202020204" charset="0"/>
                <a:cs typeface="Segoe UI" panose="020B0502040204020203" pitchFamily="34" charset="0"/>
              </a:rPr>
              <a:t> negative: </a:t>
            </a:r>
            <a:r>
              <a:rPr lang="en-GB" dirty="0" err="1">
                <a:latin typeface="Inter" panose="020B0604020202020204" charset="0"/>
                <a:ea typeface="Inter" panose="020B0604020202020204" charset="0"/>
                <a:cs typeface="Segoe UI" panose="020B0502040204020203" pitchFamily="34" charset="0"/>
              </a:rPr>
              <a:t>lista</a:t>
            </a:r>
            <a:r>
              <a:rPr lang="en-GB" dirty="0">
                <a:latin typeface="Inter" panose="020B0604020202020204" charset="0"/>
                <a:ea typeface="Inter" panose="020B0604020202020204" charset="0"/>
                <a:cs typeface="Segoe UI" panose="020B0502040204020203" pitchFamily="34" charset="0"/>
              </a:rPr>
              <a:t> &lt;- c(“chocolate”, “</a:t>
            </a:r>
            <a:r>
              <a:rPr lang="en-GB" dirty="0" err="1">
                <a:latin typeface="Inter" panose="020B0604020202020204" charset="0"/>
                <a:ea typeface="Inter" panose="020B0604020202020204" charset="0"/>
                <a:cs typeface="Segoe UI" panose="020B0502040204020203" pitchFamily="34" charset="0"/>
              </a:rPr>
              <a:t>pao</a:t>
            </a:r>
            <a:r>
              <a:rPr lang="en-GB" dirty="0">
                <a:latin typeface="Inter" panose="020B0604020202020204" charset="0"/>
                <a:ea typeface="Inter" panose="020B0604020202020204" charset="0"/>
                <a:cs typeface="Segoe UI" panose="020B0502040204020203" pitchFamily="34" charset="0"/>
              </a:rPr>
              <a:t>”, “café”)</a:t>
            </a: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Comente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bem</a:t>
            </a:r>
            <a:r>
              <a:rPr lang="en-GB" dirty="0">
                <a:latin typeface="Inter" panose="020B0604020202020204" charset="0"/>
                <a:ea typeface="Inter" panose="020B0604020202020204" charset="0"/>
                <a:cs typeface="Segoe UI" panose="020B0502040204020203" pitchFamily="34" charset="0"/>
              </a:rPr>
              <a:t> o </a:t>
            </a:r>
            <a:r>
              <a:rPr lang="en-GB" dirty="0" err="1">
                <a:latin typeface="Inter" panose="020B0604020202020204" charset="0"/>
                <a:ea typeface="Inter" panose="020B0604020202020204" charset="0"/>
                <a:cs typeface="Segoe UI" panose="020B0502040204020203" pitchFamily="34" charset="0"/>
              </a:rPr>
              <a:t>seu</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código</a:t>
            </a:r>
            <a:endParaRPr lang="en-GB"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Evite </a:t>
            </a:r>
            <a:r>
              <a:rPr lang="en-GB" dirty="0" err="1">
                <a:latin typeface="Inter" panose="020B0604020202020204" charset="0"/>
                <a:ea typeface="Inter" panose="020B0604020202020204" charset="0"/>
                <a:cs typeface="Segoe UI" panose="020B0502040204020203" pitchFamily="34" charset="0"/>
              </a:rPr>
              <a:t>linhas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muito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longas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Você</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pode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dar</a:t>
            </a:r>
            <a:r>
              <a:rPr lang="en-GB" dirty="0">
                <a:latin typeface="Inter" panose="020B0604020202020204" charset="0"/>
                <a:ea typeface="Inter" panose="020B0604020202020204" charset="0"/>
                <a:cs typeface="Segoe UI" panose="020B0502040204020203" pitchFamily="34" charset="0"/>
              </a:rPr>
              <a:t> ENTER para </a:t>
            </a:r>
            <a:r>
              <a:rPr lang="en-GB" dirty="0" err="1">
                <a:latin typeface="Inter" panose="020B0604020202020204" charset="0"/>
                <a:ea typeface="Inter" panose="020B0604020202020204" charset="0"/>
                <a:cs typeface="Segoe UI" panose="020B0502040204020203" pitchFamily="34" charset="0"/>
              </a:rPr>
              <a:t>quebrar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linhas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ou</a:t>
            </a:r>
            <a:r>
              <a:rPr lang="en-GB" dirty="0">
                <a:latin typeface="Inter" panose="020B0604020202020204" charset="0"/>
                <a:ea typeface="Inter" panose="020B0604020202020204" charset="0"/>
                <a:cs typeface="Segoe UI" panose="020B0502040204020203" pitchFamily="34" charset="0"/>
              </a:rPr>
              <a:t> ctrl + shift + A para </a:t>
            </a:r>
            <a:r>
              <a:rPr lang="en-GB" dirty="0" err="1">
                <a:latin typeface="Inter" panose="020B0604020202020204" charset="0"/>
                <a:ea typeface="Inter" panose="020B0604020202020204" charset="0"/>
                <a:cs typeface="Segoe UI" panose="020B0502040204020203" pitchFamily="34" charset="0"/>
              </a:rPr>
              <a:t>identar</a:t>
            </a:r>
            <a:r>
              <a:rPr lang="en-GB" dirty="0">
                <a:latin typeface="Inter" panose="020B0604020202020204" charset="0"/>
                <a:ea typeface="Inter" panose="020B0604020202020204" charset="0"/>
                <a:cs typeface="Segoe UI" panose="020B0502040204020203" pitchFamily="34" charset="0"/>
              </a:rPr>
              <a:t> o </a:t>
            </a:r>
            <a:r>
              <a:rPr lang="en-GB" dirty="0" err="1">
                <a:latin typeface="Inter" panose="020B0604020202020204" charset="0"/>
                <a:ea typeface="Inter" panose="020B0604020202020204" charset="0"/>
                <a:cs typeface="Segoe UI" panose="020B0502040204020203" pitchFamily="34" charset="0"/>
              </a:rPr>
              <a:t>código</a:t>
            </a:r>
            <a:endParaRPr lang="en-GB"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Mantenha</a:t>
            </a:r>
            <a:r>
              <a:rPr lang="en-GB" dirty="0">
                <a:latin typeface="Inter" panose="020B0604020202020204" charset="0"/>
                <a:ea typeface="Inter" panose="020B0604020202020204" charset="0"/>
                <a:cs typeface="Segoe UI" panose="020B0502040204020203" pitchFamily="34" charset="0"/>
              </a:rPr>
              <a:t> o </a:t>
            </a:r>
            <a:r>
              <a:rPr lang="en-GB" dirty="0" err="1">
                <a:latin typeface="Inter" panose="020B0604020202020204" charset="0"/>
                <a:ea typeface="Inter" panose="020B0604020202020204" charset="0"/>
                <a:cs typeface="Segoe UI" panose="020B0502040204020203" pitchFamily="34" charset="0"/>
              </a:rPr>
              <a:t>seu</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código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organizado</a:t>
            </a:r>
            <a:r>
              <a:rPr lang="en-GB" dirty="0">
                <a:latin typeface="Inter" panose="020B0604020202020204" charset="0"/>
                <a:ea typeface="Inter" panose="020B0604020202020204" charset="0"/>
                <a:cs typeface="Segoe UI" panose="020B0502040204020203" pitchFamily="34" charset="0"/>
              </a:rPr>
              <a:t> e com </a:t>
            </a:r>
            <a:r>
              <a:rPr lang="en-GB" dirty="0" err="1">
                <a:latin typeface="Inter" panose="020B0604020202020204" charset="0"/>
                <a:ea typeface="Inter" panose="020B0604020202020204" charset="0"/>
                <a:cs typeface="Segoe UI" panose="020B0502040204020203" pitchFamily="34" charset="0"/>
              </a:rPr>
              <a:t>padrões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dentro</a:t>
            </a:r>
            <a:r>
              <a:rPr lang="en-GB" dirty="0">
                <a:latin typeface="Inter" panose="020B0604020202020204" charset="0"/>
                <a:ea typeface="Inter" panose="020B0604020202020204" charset="0"/>
                <a:cs typeface="Segoe UI" panose="020B0502040204020203" pitchFamily="34" charset="0"/>
              </a:rPr>
              <a:t> do </a:t>
            </a:r>
            <a:r>
              <a:rPr lang="en-GB" dirty="0" err="1">
                <a:latin typeface="Inter" panose="020B0604020202020204" charset="0"/>
                <a:ea typeface="Inter" panose="020B0604020202020204" charset="0"/>
                <a:cs typeface="Segoe UI" panose="020B0502040204020203" pitchFamily="34" charset="0"/>
              </a:rPr>
              <a:t>possível</a:t>
            </a:r>
            <a:r>
              <a:rPr lang="en-GB" dirty="0">
                <a:latin typeface="Inter" panose="020B0604020202020204" charset="0"/>
                <a:ea typeface="Inter" panose="020B0604020202020204" charset="0"/>
                <a:cs typeface="Segoe UI" panose="020B0502040204020203" pitchFamily="34" charset="0"/>
              </a:rPr>
              <a:t>)</a:t>
            </a:r>
          </a:p>
          <a:p>
            <a:pPr lvl="1">
              <a:lnSpc>
                <a:spcPct val="100000"/>
              </a:lnSpc>
              <a:buClr>
                <a:srgbClr val="AD6237"/>
              </a:buClr>
              <a:buFont typeface="Arial" panose="020B0604020202020204" pitchFamily="34" charset="0"/>
              <a:buChar char="•"/>
            </a:pPr>
            <a:r>
              <a:rPr lang="pt-BR" dirty="0">
                <a:latin typeface="Inter" panose="020B0604020202020204" charset="0"/>
                <a:ea typeface="Inter" panose="020B0604020202020204" charset="0"/>
                <a:cs typeface="Segoe UI" panose="020B0502040204020203" pitchFamily="34" charset="0"/>
              </a:rPr>
              <a:t>Exemplo: use </a:t>
            </a:r>
            <a:r>
              <a:rPr lang="pt-BR" dirty="0" err="1">
                <a:latin typeface="Inter" panose="020B0604020202020204" charset="0"/>
                <a:ea typeface="Inter" panose="020B0604020202020204" charset="0"/>
                <a:cs typeface="Segoe UI" panose="020B0502040204020203" pitchFamily="34" charset="0"/>
              </a:rPr>
              <a:t>clean_names</a:t>
            </a:r>
            <a:r>
              <a:rPr lang="pt-BR" dirty="0">
                <a:latin typeface="Inter" panose="020B0604020202020204" charset="0"/>
                <a:ea typeface="Inter" panose="020B0604020202020204" charset="0"/>
                <a:cs typeface="Segoe UI" panose="020B0502040204020203" pitchFamily="34" charset="0"/>
              </a:rPr>
              <a:t>() (palavras em minúsculas, separados por um </a:t>
            </a:r>
            <a:r>
              <a:rPr lang="pt-BR" dirty="0" err="1">
                <a:latin typeface="Inter" panose="020B0604020202020204" charset="0"/>
                <a:ea typeface="Inter" panose="020B0604020202020204" charset="0"/>
                <a:cs typeface="Segoe UI" panose="020B0502040204020203" pitchFamily="34" charset="0"/>
              </a:rPr>
              <a:t>underline</a:t>
            </a:r>
            <a:r>
              <a:rPr lang="pt-BR" dirty="0">
                <a:latin typeface="Inter" panose="020B0604020202020204" charset="0"/>
                <a:ea typeface="Inter" panose="020B0604020202020204" charset="0"/>
                <a:cs typeface="Segoe UI" panose="020B0502040204020203" pitchFamily="34" charset="0"/>
              </a:rPr>
              <a:t>) em todas as variáveis e funções do seu projeto.</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a:solidFill>
                  <a:srgbClr val="000000"/>
                </a:solidFill>
                <a:latin typeface="Inter"/>
              </a:rPr>
              <a:t>Boas </a:t>
            </a:r>
            <a:r>
              <a:rPr lang="en-US" sz="2000" spc="600" err="1">
                <a:solidFill>
                  <a:srgbClr val="000000"/>
                </a:solidFill>
                <a:latin typeface="Inter"/>
              </a:rPr>
              <a:t>práticas</a:t>
            </a:r>
            <a:r>
              <a:rPr lang="en-US" sz="2000" spc="600">
                <a:solidFill>
                  <a:srgbClr val="000000"/>
                </a:solidFill>
                <a:latin typeface="Inter"/>
              </a:rPr>
              <a:t> </a:t>
            </a:r>
            <a:r>
              <a:rPr lang="en-US" sz="2000" spc="600" err="1">
                <a:solidFill>
                  <a:srgbClr val="000000"/>
                </a:solidFill>
                <a:latin typeface="Inter"/>
              </a:rPr>
              <a:t>em</a:t>
            </a:r>
            <a:r>
              <a:rPr lang="en-US" sz="2000" spc="600">
                <a:solidFill>
                  <a:srgbClr val="000000"/>
                </a:solidFill>
                <a:latin typeface="Inter"/>
              </a:rPr>
              <a:t> R</a:t>
            </a:r>
          </a:p>
        </p:txBody>
      </p:sp>
      <p:sp>
        <p:nvSpPr>
          <p:cNvPr id="8" name="Título 1">
            <a:extLst>
              <a:ext uri="{FF2B5EF4-FFF2-40B4-BE49-F238E27FC236}">
                <a16:creationId xmlns:a16="http://schemas.microsoft.com/office/drawing/2014/main" id="{7434E8F4-00DA-CE00-71B3-509A9C55DD3B}"/>
              </a:ext>
            </a:extLst>
          </p:cNvPr>
          <p:cNvSpPr>
            <a:spLocks noGrp="1"/>
          </p:cNvSpPr>
          <p:nvPr>
            <p:ph type="title"/>
          </p:nvPr>
        </p:nvSpPr>
        <p:spPr>
          <a:xfrm>
            <a:off x="1028700" y="1047749"/>
            <a:ext cx="15436827" cy="2249424"/>
          </a:xfrm>
        </p:spPr>
        <p:txBody>
          <a:bodyPr>
            <a:normAutofit/>
          </a:bodyPr>
          <a:lstStyle/>
          <a:p>
            <a:pPr algn="l"/>
            <a:r>
              <a:rPr lang="pt-BR" sz="5400" b="1" dirty="0">
                <a:solidFill>
                  <a:srgbClr val="AD6237"/>
                </a:solidFill>
                <a:latin typeface="Inter" panose="020B0604020202020204" charset="0"/>
                <a:ea typeface="Inter" panose="020B0604020202020204" charset="0"/>
                <a:cs typeface="Segoe UI Semibold" panose="020B0702040204020203" pitchFamily="34" charset="0"/>
              </a:rPr>
              <a:t>Boas práticas no R</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9" name="CaixaDeTexto 8">
            <a:extLst>
              <a:ext uri="{FF2B5EF4-FFF2-40B4-BE49-F238E27FC236}">
                <a16:creationId xmlns:a16="http://schemas.microsoft.com/office/drawing/2014/main" id="{026123E4-6E0F-891F-D4F1-713483E2570E}"/>
              </a:ext>
            </a:extLst>
          </p:cNvPr>
          <p:cNvSpPr txBox="1"/>
          <p:nvPr/>
        </p:nvSpPr>
        <p:spPr>
          <a:xfrm>
            <a:off x="15749677" y="9334633"/>
            <a:ext cx="3019245" cy="369332"/>
          </a:xfrm>
          <a:prstGeom prst="rect">
            <a:avLst/>
          </a:prstGeom>
          <a:noFill/>
        </p:spPr>
        <p:txBody>
          <a:bodyPr wrap="square">
            <a:spAutoFit/>
          </a:bodyPr>
          <a:lstStyle/>
          <a:p>
            <a:r>
              <a:rPr lang="en-GB">
                <a:latin typeface="Barlow" panose="00000500000000000000" pitchFamily="2" charset="0"/>
                <a:ea typeface="Inter" panose="020B0604020202020204" charset="0"/>
                <a:cs typeface="Segoe UI" panose="020B0502040204020203" pitchFamily="34" charset="0"/>
              </a:rPr>
              <a:t>Fonte: R-ladies</a:t>
            </a:r>
            <a:endParaRPr lang="pt-BR">
              <a:latin typeface="Barlow" panose="00000500000000000000" pitchFamily="2" charset="0"/>
            </a:endParaRPr>
          </a:p>
        </p:txBody>
      </p:sp>
    </p:spTree>
    <p:extLst>
      <p:ext uri="{BB962C8B-B14F-4D97-AF65-F5344CB8AC3E}">
        <p14:creationId xmlns:p14="http://schemas.microsoft.com/office/powerpoint/2010/main" val="295674987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ço Reservado para Conteúdo 2"/>
          <p:cNvSpPr>
            <a:spLocks noGrp="1"/>
          </p:cNvSpPr>
          <p:nvPr>
            <p:ph idx="1"/>
          </p:nvPr>
        </p:nvSpPr>
        <p:spPr>
          <a:xfrm>
            <a:off x="1035584" y="3116724"/>
            <a:ext cx="9193991" cy="5785042"/>
          </a:xfrm>
        </p:spPr>
        <p:txBody>
          <a:bodyPr>
            <a:normAutofit/>
          </a:bodyPr>
          <a:lstStyle/>
          <a:p>
            <a:pPr marL="0" indent="0">
              <a:buClr>
                <a:srgbClr val="AD6237"/>
              </a:buClr>
              <a:buNone/>
            </a:pPr>
            <a:r>
              <a:rPr lang="pt-BR" sz="4400" b="1" dirty="0">
                <a:latin typeface="Inter" panose="020B0604020202020204" charset="0"/>
                <a:ea typeface="Inter" panose="020B0604020202020204" charset="0"/>
                <a:cs typeface="Segoe UI" panose="020B0502040204020203" pitchFamily="34" charset="0"/>
              </a:rPr>
              <a:t># Comentem tudo!</a:t>
            </a:r>
          </a:p>
          <a:p>
            <a:pPr>
              <a:lnSpc>
                <a:spcPct val="100000"/>
              </a:lnSpc>
              <a:buClr>
                <a:srgbClr val="AD6237"/>
              </a:buClr>
            </a:pPr>
            <a:r>
              <a:rPr lang="pt-BR" sz="3600" dirty="0">
                <a:latin typeface="Inter" panose="020B0604020202020204" charset="0"/>
                <a:ea typeface="Inter" panose="020B0604020202020204" charset="0"/>
                <a:cs typeface="Segoe UI" panose="020B0502040204020203" pitchFamily="34" charset="0"/>
              </a:rPr>
              <a:t>Para comentar no seu código, use #</a:t>
            </a:r>
          </a:p>
          <a:p>
            <a:pPr lvl="1">
              <a:lnSpc>
                <a:spcPct val="100000"/>
              </a:lnSpc>
              <a:buClr>
                <a:srgbClr val="AD6237"/>
              </a:buClr>
              <a:buFont typeface="Arial" panose="020B0604020202020204" pitchFamily="34" charset="0"/>
              <a:buChar char="•"/>
            </a:pPr>
            <a:r>
              <a:rPr lang="pt-BR" sz="3000" dirty="0">
                <a:latin typeface="Inter" panose="020B0604020202020204" charset="0"/>
                <a:ea typeface="Inter" panose="020B0604020202020204" charset="0"/>
                <a:cs typeface="Segoe UI" panose="020B0502040204020203" pitchFamily="34" charset="0"/>
              </a:rPr>
              <a:t> Tudo que aparecer depois da </a:t>
            </a:r>
            <a:r>
              <a:rPr lang="pt-BR" sz="3000" dirty="0" err="1">
                <a:latin typeface="Inter" panose="020B0604020202020204" charset="0"/>
                <a:ea typeface="Inter" panose="020B0604020202020204" charset="0"/>
                <a:cs typeface="Segoe UI" panose="020B0502040204020203" pitchFamily="34" charset="0"/>
              </a:rPr>
              <a:t>hashtag</a:t>
            </a:r>
            <a:r>
              <a:rPr lang="pt-BR" sz="3000" dirty="0">
                <a:latin typeface="Inter" panose="020B0604020202020204" charset="0"/>
                <a:ea typeface="Inter" panose="020B0604020202020204" charset="0"/>
                <a:cs typeface="Segoe UI" panose="020B0502040204020203" pitchFamily="34" charset="0"/>
              </a:rPr>
              <a:t> será entendido como código que não deve ser rodado pelo R</a:t>
            </a:r>
          </a:p>
          <a:p>
            <a:pPr>
              <a:lnSpc>
                <a:spcPct val="100000"/>
              </a:lnSpc>
              <a:buClr>
                <a:srgbClr val="AD6237"/>
              </a:buClr>
            </a:pPr>
            <a:r>
              <a:rPr lang="pt-BR" sz="3600" dirty="0">
                <a:latin typeface="Inter" panose="020B0604020202020204" charset="0"/>
                <a:ea typeface="Inter" panose="020B0604020202020204" charset="0"/>
                <a:cs typeface="Segoe UI" panose="020B0502040204020203" pitchFamily="34" charset="0"/>
              </a:rPr>
              <a:t> Serve como registro de decisões e melhora a transparência do processo, principalmente em projetos em grupo</a:t>
            </a:r>
          </a:p>
          <a:p>
            <a:pPr>
              <a:lnSpc>
                <a:spcPct val="100000"/>
              </a:lnSpc>
              <a:buClr>
                <a:srgbClr val="AD6237"/>
              </a:buClr>
            </a:pPr>
            <a:endParaRPr lang="en-GB" sz="3600" dirty="0">
              <a:latin typeface="Inter" panose="020B0604020202020204" charset="0"/>
              <a:ea typeface="Inter" panose="020B0604020202020204" charset="0"/>
              <a:cs typeface="Segoe UI" panose="020B0502040204020203" pitchFamily="34" charset="0"/>
            </a:endParaRPr>
          </a:p>
        </p:txBody>
      </p:sp>
      <p:pic>
        <p:nvPicPr>
          <p:cNvPr id="4" name="Imagem 3"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3595" y="2748080"/>
            <a:ext cx="6245705" cy="5958800"/>
          </a:xfrm>
          <a:prstGeom prst="rect">
            <a:avLst/>
          </a:prstGeom>
        </p:spPr>
      </p:pic>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a:solidFill>
                  <a:srgbClr val="000000"/>
                </a:solidFill>
                <a:latin typeface="Inter"/>
              </a:rPr>
              <a:t>Como </a:t>
            </a:r>
            <a:r>
              <a:rPr lang="en-US" sz="2000" spc="600" err="1">
                <a:solidFill>
                  <a:srgbClr val="000000"/>
                </a:solidFill>
                <a:latin typeface="Inter"/>
              </a:rPr>
              <a:t>tudo</a:t>
            </a:r>
            <a:r>
              <a:rPr lang="en-US" sz="2000" spc="600">
                <a:solidFill>
                  <a:srgbClr val="000000"/>
                </a:solidFill>
                <a:latin typeface="Inter"/>
              </a:rPr>
              <a:t> </a:t>
            </a:r>
            <a:r>
              <a:rPr lang="en-US" sz="2000" spc="600" err="1">
                <a:solidFill>
                  <a:srgbClr val="000000"/>
                </a:solidFill>
                <a:latin typeface="Inter"/>
              </a:rPr>
              <a:t>isso</a:t>
            </a:r>
            <a:r>
              <a:rPr lang="en-US" sz="2000" spc="600">
                <a:solidFill>
                  <a:srgbClr val="000000"/>
                </a:solidFill>
                <a:latin typeface="Inter"/>
              </a:rPr>
              <a:t> </a:t>
            </a:r>
            <a:r>
              <a:rPr lang="en-US" sz="2000" spc="600" err="1">
                <a:solidFill>
                  <a:srgbClr val="000000"/>
                </a:solidFill>
                <a:latin typeface="Inter"/>
              </a:rPr>
              <a:t>funciona</a:t>
            </a:r>
            <a:r>
              <a:rPr lang="en-US" sz="2000" spc="600">
                <a:solidFill>
                  <a:srgbClr val="000000"/>
                </a:solidFill>
                <a:latin typeface="Inter"/>
              </a:rPr>
              <a:t>?</a:t>
            </a:r>
          </a:p>
        </p:txBody>
      </p:sp>
      <p:sp>
        <p:nvSpPr>
          <p:cNvPr id="9" name="Título 1">
            <a:extLst>
              <a:ext uri="{FF2B5EF4-FFF2-40B4-BE49-F238E27FC236}">
                <a16:creationId xmlns:a16="http://schemas.microsoft.com/office/drawing/2014/main" id="{24F47B30-60DA-AE27-A522-9351E7454424}"/>
              </a:ext>
            </a:extLst>
          </p:cNvPr>
          <p:cNvSpPr txBox="1">
            <a:spLocks/>
          </p:cNvSpPr>
          <p:nvPr/>
        </p:nvSpPr>
        <p:spPr>
          <a:xfrm>
            <a:off x="1028700" y="1047749"/>
            <a:ext cx="15436827" cy="224942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solidFill>
                  <a:srgbClr val="AD6237"/>
                </a:solidFill>
                <a:latin typeface="Inter" panose="020B0604020202020204" charset="0"/>
                <a:ea typeface="Inter" panose="020B0604020202020204" charset="0"/>
                <a:cs typeface="Segoe UI Semibold" panose="020B0702040204020203" pitchFamily="34" charset="0"/>
              </a:rPr>
              <a:t>Boas práticas no R</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22276330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Retângulo 2"/>
          <p:cNvSpPr/>
          <p:nvPr/>
        </p:nvSpPr>
        <p:spPr>
          <a:xfrm>
            <a:off x="1090012" y="2607808"/>
            <a:ext cx="16241486" cy="2723823"/>
          </a:xfrm>
          <a:prstGeom prst="rect">
            <a:avLst/>
          </a:prstGeom>
        </p:spPr>
        <p:txBody>
          <a:bodyPr wrap="square">
            <a:spAutoFit/>
          </a:bodyPr>
          <a:lstStyle/>
          <a:p>
            <a:pPr marL="428625" indent="-428625">
              <a:lnSpc>
                <a:spcPct val="150000"/>
              </a:lnSpc>
              <a:buFont typeface="Arial" panose="020B0604020202020204" pitchFamily="34" charset="0"/>
              <a:buChar char="•"/>
            </a:pPr>
            <a:r>
              <a:rPr lang="pt-BR" sz="3800" dirty="0">
                <a:latin typeface="Inter" panose="020B0604020202020204" charset="0"/>
                <a:ea typeface="Inter" panose="020B0604020202020204" charset="0"/>
              </a:rPr>
              <a:t>Limpar o banco de dados é uma das tarefas que mais consome tempo em uma análise de dados</a:t>
            </a:r>
          </a:p>
          <a:p>
            <a:pPr marL="428625" indent="-428625">
              <a:lnSpc>
                <a:spcPct val="150000"/>
              </a:lnSpc>
              <a:buFont typeface="Arial" panose="020B0604020202020204" pitchFamily="34" charset="0"/>
              <a:buChar char="•"/>
            </a:pPr>
            <a:r>
              <a:rPr lang="pt-BR" sz="3800" dirty="0" err="1">
                <a:latin typeface="Inter" panose="020B0604020202020204" charset="0"/>
                <a:ea typeface="Inter" panose="020B0604020202020204" charset="0"/>
              </a:rPr>
              <a:t>Tidying</a:t>
            </a:r>
            <a:r>
              <a:rPr lang="pt-BR" sz="3800" dirty="0">
                <a:latin typeface="Inter" panose="020B0604020202020204" charset="0"/>
                <a:ea typeface="Inter" panose="020B0604020202020204" charset="0"/>
              </a:rPr>
              <a:t> é o processo de estruturar os bancos de dados </a:t>
            </a:r>
          </a:p>
        </p:txBody>
      </p:sp>
      <p:sp>
        <p:nvSpPr>
          <p:cNvPr id="8" name="CaixaDeTexto 7">
            <a:extLst>
              <a:ext uri="{FF2B5EF4-FFF2-40B4-BE49-F238E27FC236}">
                <a16:creationId xmlns:a16="http://schemas.microsoft.com/office/drawing/2014/main" id="{D51816D4-C44D-4FB1-8AF9-6FA3E44DF2E3}"/>
              </a:ext>
            </a:extLst>
          </p:cNvPr>
          <p:cNvSpPr txBox="1"/>
          <p:nvPr/>
        </p:nvSpPr>
        <p:spPr>
          <a:xfrm>
            <a:off x="2438400" y="6264483"/>
            <a:ext cx="12749843" cy="2308324"/>
          </a:xfrm>
          <a:prstGeom prst="rect">
            <a:avLst/>
          </a:prstGeom>
          <a:solidFill>
            <a:srgbClr val="C6A28D"/>
          </a:solidFill>
        </p:spPr>
        <p:txBody>
          <a:bodyPr wrap="square">
            <a:spAutoFit/>
          </a:bodyPr>
          <a:lstStyle/>
          <a:p>
            <a:pPr algn="ctr">
              <a:lnSpc>
                <a:spcPct val="150000"/>
              </a:lnSpc>
            </a:pPr>
            <a:r>
              <a:rPr lang="en-US" sz="3600">
                <a:solidFill>
                  <a:srgbClr val="000000"/>
                </a:solidFill>
                <a:latin typeface="Inter" panose="020B0604020202020204" charset="0"/>
                <a:ea typeface="Inter" panose="020B0604020202020204" charset="0"/>
                <a:cs typeface="Segoe UI" panose="020B0502040204020203" pitchFamily="34" charset="0"/>
              </a:rPr>
              <a:t>Happy families are all alike; every unhappy family is unhappy in its own way </a:t>
            </a:r>
          </a:p>
          <a:p>
            <a:pPr algn="r">
              <a:lnSpc>
                <a:spcPct val="150000"/>
              </a:lnSpc>
            </a:pPr>
            <a:r>
              <a:rPr lang="en-US" sz="2400" i="1">
                <a:solidFill>
                  <a:srgbClr val="000000"/>
                </a:solidFill>
                <a:latin typeface="Inter" panose="020B0604020202020204" charset="0"/>
                <a:ea typeface="Inter" panose="020B0604020202020204" charset="0"/>
                <a:cs typeface="Segoe UI" panose="020B0502040204020203" pitchFamily="34" charset="0"/>
              </a:rPr>
              <a:t>Leo Tolstoy</a:t>
            </a:r>
            <a:endParaRPr lang="pt-BR" sz="2400" i="1">
              <a:latin typeface="Inter" panose="020B0604020202020204" charset="0"/>
              <a:ea typeface="Inter" panose="020B0604020202020204" charset="0"/>
              <a:cs typeface="Segoe UI" panose="020B0502040204020203" pitchFamily="34" charset="0"/>
            </a:endParaRPr>
          </a:p>
        </p:txBody>
      </p:sp>
      <p:sp>
        <p:nvSpPr>
          <p:cNvPr id="9" name="CaixaDeTexto 8">
            <a:extLst>
              <a:ext uri="{FF2B5EF4-FFF2-40B4-BE49-F238E27FC236}">
                <a16:creationId xmlns:a16="http://schemas.microsoft.com/office/drawing/2014/main" id="{8C0A814B-81BF-4086-A400-88A5243AFA24}"/>
              </a:ext>
            </a:extLst>
          </p:cNvPr>
          <p:cNvSpPr txBox="1"/>
          <p:nvPr/>
        </p:nvSpPr>
        <p:spPr>
          <a:xfrm>
            <a:off x="7577898" y="9314788"/>
            <a:ext cx="9753600" cy="369332"/>
          </a:xfrm>
          <a:prstGeom prst="rect">
            <a:avLst/>
          </a:prstGeom>
          <a:noFill/>
        </p:spPr>
        <p:txBody>
          <a:bodyPr wrap="square">
            <a:spAutoFit/>
          </a:bodyPr>
          <a:lstStyle/>
          <a:p>
            <a:pPr algn="r"/>
            <a:r>
              <a:rPr lang="pt-BR">
                <a:latin typeface="Barlow" panose="00000500000000000000" pitchFamily="2" charset="0"/>
              </a:rPr>
              <a:t>Fonte: Wickham (2014), https://cran.r-project.org/web/packages/tidyr/vignettes/tidy-data.html</a:t>
            </a:r>
            <a:endParaRPr lang="pt-BR" sz="2000">
              <a:latin typeface="Barlow" panose="00000500000000000000" pitchFamily="2" charset="0"/>
            </a:endParaRPr>
          </a:p>
        </p:txBody>
      </p:sp>
      <p:sp>
        <p:nvSpPr>
          <p:cNvPr id="2" name="Título 1">
            <a:extLst>
              <a:ext uri="{FF2B5EF4-FFF2-40B4-BE49-F238E27FC236}">
                <a16:creationId xmlns:a16="http://schemas.microsoft.com/office/drawing/2014/main" id="{7948280A-4726-26D1-12F8-404ADD24E8E9}"/>
              </a:ext>
            </a:extLst>
          </p:cNvPr>
          <p:cNvSpPr txBox="1">
            <a:spLocks/>
          </p:cNvSpPr>
          <p:nvPr/>
        </p:nvSpPr>
        <p:spPr>
          <a:xfrm>
            <a:off x="1035584" y="936538"/>
            <a:ext cx="15436827" cy="224942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solidFill>
                  <a:srgbClr val="AD6237"/>
                </a:solidFill>
                <a:latin typeface="Inter" panose="020B0604020202020204" charset="0"/>
                <a:ea typeface="Inter" panose="020B0604020202020204" charset="0"/>
                <a:cs typeface="Segoe UI Semibold" panose="020B0702040204020203" pitchFamily="34" charset="0"/>
              </a:rPr>
              <a:t>Boas práticas no R</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0" name="TextBox 10">
            <a:extLst>
              <a:ext uri="{FF2B5EF4-FFF2-40B4-BE49-F238E27FC236}">
                <a16:creationId xmlns:a16="http://schemas.microsoft.com/office/drawing/2014/main" id="{D3787596-5075-54A1-D420-31CA53F4B42A}"/>
              </a:ext>
            </a:extLst>
          </p:cNvPr>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a:solidFill>
                  <a:srgbClr val="000000"/>
                </a:solidFill>
                <a:latin typeface="Inter"/>
              </a:rPr>
              <a:t>Boas </a:t>
            </a:r>
            <a:r>
              <a:rPr lang="en-US" sz="2000" spc="600" err="1">
                <a:solidFill>
                  <a:srgbClr val="000000"/>
                </a:solidFill>
                <a:latin typeface="Inter"/>
              </a:rPr>
              <a:t>práticas</a:t>
            </a:r>
            <a:r>
              <a:rPr lang="en-US" sz="2000" spc="600">
                <a:solidFill>
                  <a:srgbClr val="000000"/>
                </a:solidFill>
                <a:latin typeface="Inter"/>
              </a:rPr>
              <a:t> </a:t>
            </a:r>
            <a:r>
              <a:rPr lang="en-US" sz="2000" spc="600" err="1">
                <a:solidFill>
                  <a:srgbClr val="000000"/>
                </a:solidFill>
                <a:latin typeface="Inter"/>
              </a:rPr>
              <a:t>em</a:t>
            </a:r>
            <a:r>
              <a:rPr lang="en-US" sz="2000" spc="600">
                <a:solidFill>
                  <a:srgbClr val="000000"/>
                </a:solidFill>
                <a:latin typeface="Inter"/>
              </a:rPr>
              <a:t> R</a:t>
            </a:r>
          </a:p>
        </p:txBody>
      </p:sp>
    </p:spTree>
    <p:extLst>
      <p:ext uri="{BB962C8B-B14F-4D97-AF65-F5344CB8AC3E}">
        <p14:creationId xmlns:p14="http://schemas.microsoft.com/office/powerpoint/2010/main" val="348692606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29400" y="4076700"/>
            <a:ext cx="8839200" cy="2215991"/>
          </a:xfrm>
          <a:prstGeom prst="rect">
            <a:avLst/>
          </a:prstGeom>
        </p:spPr>
        <p:txBody>
          <a:bodyPr wrap="square" lIns="0" tIns="0" rIns="0" bIns="0" rtlCol="0" anchor="t">
            <a:spAutoFit/>
          </a:bodyPr>
          <a:lstStyle/>
          <a:p>
            <a:pPr algn="r"/>
            <a:r>
              <a:rPr lang="pt-BR" sz="3600" i="1" dirty="0">
                <a:latin typeface="Inter" panose="020B0604020202020204" charset="0"/>
                <a:ea typeface="Inter" panose="020B0604020202020204" charset="0"/>
              </a:rPr>
              <a:t>Exemplos bons e ruins</a:t>
            </a:r>
          </a:p>
          <a:p>
            <a:pPr algn="r"/>
            <a:endParaRPr lang="pt-BR" sz="3600" i="1" dirty="0">
              <a:latin typeface="Inter" panose="020B0604020202020204" charset="0"/>
              <a:ea typeface="Inter" panose="020B0604020202020204" charset="0"/>
            </a:endParaRPr>
          </a:p>
          <a:p>
            <a:pPr marL="571500" indent="-571500" algn="r">
              <a:buFontTx/>
              <a:buChar char="-"/>
            </a:pPr>
            <a:r>
              <a:rPr lang="pt-BR" sz="3600" i="1" dirty="0" err="1">
                <a:latin typeface="Inter" panose="020B0604020202020204" charset="0"/>
                <a:ea typeface="Inter" panose="020B0604020202020204" charset="0"/>
              </a:rPr>
              <a:t>Spurious</a:t>
            </a:r>
            <a:r>
              <a:rPr lang="pt-BR" sz="3600" i="1" dirty="0">
                <a:latin typeface="Inter" panose="020B0604020202020204" charset="0"/>
                <a:ea typeface="Inter" panose="020B0604020202020204" charset="0"/>
              </a:rPr>
              <a:t> </a:t>
            </a:r>
            <a:r>
              <a:rPr lang="pt-BR" sz="3600" i="1" dirty="0" err="1">
                <a:latin typeface="Inter" panose="020B0604020202020204" charset="0"/>
                <a:ea typeface="Inter" panose="020B0604020202020204" charset="0"/>
              </a:rPr>
              <a:t>correlations</a:t>
            </a:r>
            <a:endParaRPr lang="pt-BR" sz="3600" i="1" dirty="0">
              <a:latin typeface="Inter" panose="020B0604020202020204" charset="0"/>
              <a:ea typeface="Inter" panose="020B0604020202020204" charset="0"/>
            </a:endParaRPr>
          </a:p>
          <a:p>
            <a:pPr marL="571500" indent="-571500" algn="r">
              <a:buFontTx/>
              <a:buChar char="-"/>
            </a:pPr>
            <a:endParaRPr lang="pt-BR" sz="3600" i="1" dirty="0">
              <a:latin typeface="Inter" panose="020B0604020202020204" charset="0"/>
              <a:ea typeface="Inter" panose="020B0604020202020204" charset="0"/>
            </a:endParaRPr>
          </a:p>
        </p:txBody>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pic>
        <p:nvPicPr>
          <p:cNvPr id="8" name="Espaço Reservado para Conteúdo 3" descr="Recorte de Te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193" y="3127249"/>
            <a:ext cx="14598371" cy="4895393"/>
          </a:xfrm>
          <a:prstGeom prst="rect">
            <a:avLst/>
          </a:prstGeom>
        </p:spPr>
      </p:pic>
      <p:sp>
        <p:nvSpPr>
          <p:cNvPr id="9" name="TextBox 2"/>
          <p:cNvSpPr txBox="1"/>
          <p:nvPr/>
        </p:nvSpPr>
        <p:spPr>
          <a:xfrm>
            <a:off x="1039278" y="1213725"/>
            <a:ext cx="13290016" cy="1508105"/>
          </a:xfrm>
          <a:prstGeom prst="rect">
            <a:avLst/>
          </a:prstGeom>
        </p:spPr>
        <p:txBody>
          <a:bodyPr wrap="square" lIns="0" tIns="0" rIns="0" bIns="0" rtlCol="0" anchor="t">
            <a:spAutoFit/>
          </a:bodyPr>
          <a:lstStyle/>
          <a:p>
            <a:r>
              <a:rPr lang="pt-BR" sz="5400" b="1" dirty="0" smtClean="0">
                <a:latin typeface="Inter" panose="020B0604020202020204" charset="0"/>
                <a:ea typeface="Inter" panose="020B0604020202020204" charset="0"/>
              </a:rPr>
              <a:t>Boas práticas com uso de dados</a:t>
            </a:r>
            <a:endParaRPr lang="pt-BR" sz="5400" b="1" dirty="0">
              <a:latin typeface="Inter" panose="020B0604020202020204" charset="0"/>
              <a:ea typeface="Inter" panose="020B0604020202020204" charset="0"/>
            </a:endParaRPr>
          </a:p>
          <a:p>
            <a:r>
              <a:rPr lang="pt-BR" sz="4400" b="1" dirty="0">
                <a:latin typeface="Inter" panose="020B0604020202020204" charset="0"/>
                <a:ea typeface="Inter" panose="020B0604020202020204" charset="0"/>
              </a:rPr>
              <a:t>A relação entre duas variáveis contínuas</a:t>
            </a: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spTree>
    <p:extLst>
      <p:ext uri="{BB962C8B-B14F-4D97-AF65-F5344CB8AC3E}">
        <p14:creationId xmlns:p14="http://schemas.microsoft.com/office/powerpoint/2010/main" val="1834467404"/>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a:t>
            </a:r>
            <a:r>
              <a:rPr lang="en-US" sz="2000" spc="600" dirty="0" err="1">
                <a:solidFill>
                  <a:srgbClr val="000000"/>
                </a:solidFill>
                <a:latin typeface="Inter"/>
              </a:rPr>
              <a:t>análises</a:t>
            </a:r>
            <a:r>
              <a:rPr lang="en-US" sz="2000" spc="600" dirty="0">
                <a:solidFill>
                  <a:srgbClr val="000000"/>
                </a:solidFill>
                <a:latin typeface="Inter"/>
              </a:rPr>
              <a:t> </a:t>
            </a:r>
            <a:r>
              <a:rPr lang="en-US" sz="2000" spc="600" dirty="0" err="1">
                <a:solidFill>
                  <a:srgbClr val="000000"/>
                </a:solidFill>
                <a:latin typeface="Inter"/>
              </a:rPr>
              <a:t>estatísticas</a:t>
            </a:r>
            <a:r>
              <a:rPr lang="en-US" sz="2000" spc="600" dirty="0">
                <a:solidFill>
                  <a:srgbClr val="000000"/>
                </a:solidFill>
                <a:latin typeface="Inter"/>
              </a:rPr>
              <a:t>?</a:t>
            </a:r>
          </a:p>
        </p:txBody>
      </p:sp>
      <p:pic>
        <p:nvPicPr>
          <p:cNvPr id="12" name="Imagem 11"/>
          <p:cNvPicPr>
            <a:picLocks noChangeAspect="1"/>
          </p:cNvPicPr>
          <p:nvPr/>
        </p:nvPicPr>
        <p:blipFill>
          <a:blip r:embed="rId2"/>
          <a:stretch>
            <a:fillRect/>
          </a:stretch>
        </p:blipFill>
        <p:spPr>
          <a:xfrm>
            <a:off x="2895600" y="2814999"/>
            <a:ext cx="12496800" cy="6136939"/>
          </a:xfrm>
          <a:prstGeom prst="rect">
            <a:avLst/>
          </a:prstGeom>
        </p:spPr>
      </p:pic>
      <p:sp>
        <p:nvSpPr>
          <p:cNvPr id="7" name="TextBox 2"/>
          <p:cNvSpPr txBox="1"/>
          <p:nvPr/>
        </p:nvSpPr>
        <p:spPr>
          <a:xfrm>
            <a:off x="1039278" y="1213725"/>
            <a:ext cx="13290016" cy="1508105"/>
          </a:xfrm>
          <a:prstGeom prst="rect">
            <a:avLst/>
          </a:prstGeom>
        </p:spPr>
        <p:txBody>
          <a:bodyPr wrap="square" lIns="0" tIns="0" rIns="0" bIns="0" rtlCol="0" anchor="t">
            <a:spAutoFit/>
          </a:bodyPr>
          <a:lstStyle/>
          <a:p>
            <a:r>
              <a:rPr lang="pt-BR" sz="5400" b="1" dirty="0" smtClean="0">
                <a:latin typeface="Inter" panose="020B0604020202020204" charset="0"/>
                <a:ea typeface="Inter" panose="020B0604020202020204" charset="0"/>
              </a:rPr>
              <a:t>Boas práticas com uso de dados</a:t>
            </a:r>
            <a:endParaRPr lang="pt-BR" sz="5400" b="1" dirty="0">
              <a:latin typeface="Inter" panose="020B0604020202020204" charset="0"/>
              <a:ea typeface="Inter" panose="020B0604020202020204" charset="0"/>
            </a:endParaRPr>
          </a:p>
          <a:p>
            <a:r>
              <a:rPr lang="pt-BR" sz="4400" b="1" dirty="0">
                <a:latin typeface="Inter" panose="020B0604020202020204" charset="0"/>
                <a:ea typeface="Inter" panose="020B0604020202020204" charset="0"/>
              </a:rPr>
              <a:t>A relação entre duas variáveis contínuas</a:t>
            </a:r>
          </a:p>
        </p:txBody>
      </p:sp>
    </p:spTree>
    <p:extLst>
      <p:ext uri="{BB962C8B-B14F-4D97-AF65-F5344CB8AC3E}">
        <p14:creationId xmlns:p14="http://schemas.microsoft.com/office/powerpoint/2010/main" val="35967793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814127"/>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COMO TUDO ISSO FUNCIONA?</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10" name="Imagem 9"/>
          <p:cNvPicPr>
            <a:picLocks noChangeAspect="1"/>
          </p:cNvPicPr>
          <p:nvPr/>
        </p:nvPicPr>
        <p:blipFill>
          <a:blip r:embed="rId3"/>
          <a:stretch>
            <a:fillRect/>
          </a:stretch>
        </p:blipFill>
        <p:spPr>
          <a:xfrm>
            <a:off x="401198" y="1"/>
            <a:ext cx="19373850" cy="10415588"/>
          </a:xfrm>
          <a:prstGeom prst="rect">
            <a:avLst/>
          </a:prstGeom>
        </p:spPr>
      </p:pic>
      <p:sp>
        <p:nvSpPr>
          <p:cNvPr id="4" name="Retângulo 3"/>
          <p:cNvSpPr/>
          <p:nvPr/>
        </p:nvSpPr>
        <p:spPr>
          <a:xfrm>
            <a:off x="12393865" y="7002379"/>
            <a:ext cx="6705992" cy="2959769"/>
          </a:xfrm>
          <a:prstGeom prst="rect">
            <a:avLst/>
          </a:prstGeom>
          <a:solidFill>
            <a:schemeClr val="bg1"/>
          </a:solidFill>
          <a:ln w="57150">
            <a:solidFill>
              <a:srgbClr val="868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3000" b="1" dirty="0" err="1">
                <a:solidFill>
                  <a:schemeClr val="tx1"/>
                </a:solidFill>
                <a:latin typeface="Segoe UI" panose="020B0502040204020203" pitchFamily="34" charset="0"/>
                <a:cs typeface="Segoe UI" panose="020B0502040204020203" pitchFamily="34" charset="0"/>
              </a:rPr>
              <a:t>Plots</a:t>
            </a:r>
            <a:r>
              <a:rPr lang="pt-BR" sz="3000" dirty="0">
                <a:solidFill>
                  <a:schemeClr val="tx1"/>
                </a:solidFill>
                <a:latin typeface="Segoe UI" panose="020B0502040204020203" pitchFamily="34" charset="0"/>
                <a:cs typeface="Segoe UI" panose="020B0502040204020203" pitchFamily="34" charset="0"/>
              </a:rPr>
              <a:t>: Gráficos montados no console</a:t>
            </a:r>
          </a:p>
          <a:p>
            <a:r>
              <a:rPr lang="pt-BR" sz="3000" b="1" dirty="0" err="1">
                <a:solidFill>
                  <a:schemeClr val="tx1"/>
                </a:solidFill>
                <a:latin typeface="Segoe UI" panose="020B0502040204020203" pitchFamily="34" charset="0"/>
                <a:cs typeface="Segoe UI" panose="020B0502040204020203" pitchFamily="34" charset="0"/>
              </a:rPr>
              <a:t>Packages</a:t>
            </a:r>
            <a:r>
              <a:rPr lang="pt-BR" sz="3000" dirty="0">
                <a:solidFill>
                  <a:schemeClr val="tx1"/>
                </a:solidFill>
                <a:latin typeface="Segoe UI" panose="020B0502040204020203" pitchFamily="34" charset="0"/>
                <a:cs typeface="Segoe UI" panose="020B0502040204020203" pitchFamily="34" charset="0"/>
              </a:rPr>
              <a:t>: pacotes habilitados</a:t>
            </a:r>
          </a:p>
          <a:p>
            <a:r>
              <a:rPr lang="pt-BR" sz="3000" b="1" dirty="0">
                <a:solidFill>
                  <a:schemeClr val="tx1"/>
                </a:solidFill>
                <a:latin typeface="Segoe UI" panose="020B0502040204020203" pitchFamily="34" charset="0"/>
                <a:cs typeface="Segoe UI" panose="020B0502040204020203" pitchFamily="34" charset="0"/>
              </a:rPr>
              <a:t>Help</a:t>
            </a:r>
            <a:r>
              <a:rPr lang="pt-BR" sz="3000" dirty="0">
                <a:solidFill>
                  <a:schemeClr val="tx1"/>
                </a:solidFill>
                <a:latin typeface="Segoe UI" panose="020B0502040204020203" pitchFamily="34" charset="0"/>
                <a:cs typeface="Segoe UI" panose="020B0502040204020203" pitchFamily="34" charset="0"/>
              </a:rPr>
              <a:t>: página do R </a:t>
            </a:r>
            <a:r>
              <a:rPr lang="pt-BR" sz="3000" dirty="0" err="1">
                <a:solidFill>
                  <a:schemeClr val="tx1"/>
                </a:solidFill>
                <a:latin typeface="Segoe UI" panose="020B0502040204020203" pitchFamily="34" charset="0"/>
                <a:cs typeface="Segoe UI" panose="020B0502040204020203" pitchFamily="34" charset="0"/>
              </a:rPr>
              <a:t>Cran</a:t>
            </a:r>
            <a:r>
              <a:rPr lang="pt-BR" sz="3000" dirty="0">
                <a:solidFill>
                  <a:schemeClr val="tx1"/>
                </a:solidFill>
                <a:latin typeface="Segoe UI" panose="020B0502040204020203" pitchFamily="34" charset="0"/>
                <a:cs typeface="Segoe UI" panose="020B0502040204020203" pitchFamily="34" charset="0"/>
              </a:rPr>
              <a:t>. Exemplo: ?</a:t>
            </a:r>
            <a:r>
              <a:rPr lang="pt-BR" sz="3000" dirty="0" err="1">
                <a:solidFill>
                  <a:schemeClr val="tx1"/>
                </a:solidFill>
                <a:latin typeface="Segoe UI" panose="020B0502040204020203" pitchFamily="34" charset="0"/>
                <a:cs typeface="Segoe UI" panose="020B0502040204020203" pitchFamily="34" charset="0"/>
              </a:rPr>
              <a:t>beep</a:t>
            </a:r>
            <a:r>
              <a:rPr lang="pt-BR" sz="3000" dirty="0">
                <a:solidFill>
                  <a:schemeClr val="tx1"/>
                </a:solidFill>
                <a:latin typeface="Segoe UI" panose="020B0502040204020203" pitchFamily="34" charset="0"/>
                <a:cs typeface="Segoe UI" panose="020B0502040204020203" pitchFamily="34" charset="0"/>
              </a:rPr>
              <a:t> </a:t>
            </a:r>
          </a:p>
          <a:p>
            <a:r>
              <a:rPr lang="pt-BR" sz="3000" b="1" dirty="0" err="1">
                <a:solidFill>
                  <a:schemeClr val="tx1"/>
                </a:solidFill>
                <a:latin typeface="Segoe UI" panose="020B0502040204020203" pitchFamily="34" charset="0"/>
                <a:cs typeface="Segoe UI" panose="020B0502040204020203" pitchFamily="34" charset="0"/>
              </a:rPr>
              <a:t>Viewer</a:t>
            </a:r>
            <a:r>
              <a:rPr lang="pt-BR" sz="3000" b="1" dirty="0">
                <a:solidFill>
                  <a:schemeClr val="tx1"/>
                </a:solidFill>
                <a:latin typeface="Segoe UI" panose="020B0502040204020203" pitchFamily="34" charset="0"/>
                <a:cs typeface="Segoe UI" panose="020B0502040204020203" pitchFamily="34" charset="0"/>
              </a:rPr>
              <a:t>: </a:t>
            </a:r>
            <a:r>
              <a:rPr lang="pt-BR" sz="3000" dirty="0">
                <a:solidFill>
                  <a:schemeClr val="tx1"/>
                </a:solidFill>
                <a:latin typeface="Segoe UI" panose="020B0502040204020203" pitchFamily="34" charset="0"/>
                <a:cs typeface="Segoe UI" panose="020B0502040204020203" pitchFamily="34" charset="0"/>
              </a:rPr>
              <a:t>arquivos </a:t>
            </a:r>
            <a:r>
              <a:rPr lang="pt-BR" sz="3000" dirty="0" err="1">
                <a:solidFill>
                  <a:schemeClr val="tx1"/>
                </a:solidFill>
                <a:latin typeface="Segoe UI" panose="020B0502040204020203" pitchFamily="34" charset="0"/>
                <a:cs typeface="Segoe UI" panose="020B0502040204020203" pitchFamily="34" charset="0"/>
              </a:rPr>
              <a:t>html</a:t>
            </a:r>
            <a:r>
              <a:rPr lang="pt-BR" sz="3000" dirty="0">
                <a:solidFill>
                  <a:schemeClr val="tx1"/>
                </a:solidFill>
                <a:latin typeface="Segoe UI" panose="020B0502040204020203" pitchFamily="34" charset="0"/>
                <a:cs typeface="Segoe UI" panose="020B0502040204020203" pitchFamily="34" charset="0"/>
              </a:rPr>
              <a:t> entre outros. </a:t>
            </a:r>
          </a:p>
        </p:txBody>
      </p:sp>
    </p:spTree>
    <p:extLst>
      <p:ext uri="{BB962C8B-B14F-4D97-AF65-F5344CB8AC3E}">
        <p14:creationId xmlns:p14="http://schemas.microsoft.com/office/powerpoint/2010/main" val="312010546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9"/>
          <p:cNvSpPr txBox="1"/>
          <p:nvPr/>
        </p:nvSpPr>
        <p:spPr>
          <a:xfrm>
            <a:off x="10323195" y="5429315"/>
            <a:ext cx="6714392" cy="3077766"/>
          </a:xfrm>
          <a:prstGeom prst="rect">
            <a:avLst/>
          </a:prstGeom>
        </p:spPr>
        <p:txBody>
          <a:bodyPr wrap="square" lIns="0" tIns="0" rIns="0" bIns="0" rtlCol="0" anchor="t">
            <a:spAutoFit/>
          </a:bodyPr>
          <a:lstStyle/>
          <a:p>
            <a:pPr algn="r"/>
            <a:r>
              <a:rPr lang="en-US" sz="3200">
                <a:solidFill>
                  <a:srgbClr val="000000"/>
                </a:solidFill>
                <a:latin typeface="Inter" panose="020B0604020202020204" charset="0"/>
                <a:ea typeface="Inter" panose="020B0604020202020204" charset="0"/>
              </a:rPr>
              <a:t>“</a:t>
            </a:r>
            <a:r>
              <a:rPr lang="en-US" sz="3200" err="1">
                <a:solidFill>
                  <a:srgbClr val="000000"/>
                </a:solidFill>
                <a:latin typeface="Inter" panose="020B0604020202020204" charset="0"/>
                <a:ea typeface="Inter" panose="020B0604020202020204" charset="0"/>
              </a:rPr>
              <a:t>Os</a:t>
            </a:r>
            <a:r>
              <a:rPr lang="en-US" sz="3200">
                <a:solidFill>
                  <a:srgbClr val="000000"/>
                </a:solidFill>
                <a:latin typeface="Inter" panose="020B0604020202020204" charset="0"/>
                <a:ea typeface="Inter" panose="020B0604020202020204" charset="0"/>
              </a:rPr>
              <a:t> </a:t>
            </a:r>
            <a:r>
              <a:rPr lang="en-US" sz="3200" err="1">
                <a:solidFill>
                  <a:srgbClr val="000000"/>
                </a:solidFill>
                <a:latin typeface="Inter"/>
              </a:rPr>
              <a:t>números</a:t>
            </a:r>
            <a:r>
              <a:rPr lang="en-US" sz="3200">
                <a:solidFill>
                  <a:srgbClr val="000000"/>
                </a:solidFill>
                <a:latin typeface="Inter"/>
              </a:rPr>
              <a:t> </a:t>
            </a:r>
            <a:r>
              <a:rPr lang="en-US" sz="3200" err="1">
                <a:solidFill>
                  <a:srgbClr val="000000"/>
                </a:solidFill>
                <a:latin typeface="Inter"/>
              </a:rPr>
              <a:t>não</a:t>
            </a:r>
            <a:r>
              <a:rPr lang="en-US" sz="3200">
                <a:solidFill>
                  <a:srgbClr val="000000"/>
                </a:solidFill>
                <a:latin typeface="Inter"/>
              </a:rPr>
              <a:t> tem </a:t>
            </a:r>
            <a:r>
              <a:rPr lang="en-US" sz="3200" err="1">
                <a:solidFill>
                  <a:srgbClr val="000000"/>
                </a:solidFill>
                <a:latin typeface="Inter"/>
              </a:rPr>
              <a:t>como</a:t>
            </a:r>
            <a:r>
              <a:rPr lang="en-US" sz="3200">
                <a:solidFill>
                  <a:srgbClr val="000000"/>
                </a:solidFill>
                <a:latin typeface="Inter"/>
              </a:rPr>
              <a:t> </a:t>
            </a:r>
            <a:r>
              <a:rPr lang="en-US" sz="3200" err="1">
                <a:solidFill>
                  <a:srgbClr val="000000"/>
                </a:solidFill>
                <a:latin typeface="Inter"/>
              </a:rPr>
              <a:t>falar</a:t>
            </a:r>
            <a:r>
              <a:rPr lang="en-US" sz="3200">
                <a:solidFill>
                  <a:srgbClr val="000000"/>
                </a:solidFill>
                <a:latin typeface="Inter"/>
              </a:rPr>
              <a:t> </a:t>
            </a:r>
            <a:r>
              <a:rPr lang="en-US" sz="3200" err="1">
                <a:solidFill>
                  <a:srgbClr val="000000"/>
                </a:solidFill>
                <a:latin typeface="Inter"/>
              </a:rPr>
              <a:t>por</a:t>
            </a:r>
            <a:r>
              <a:rPr lang="en-US" sz="3200">
                <a:solidFill>
                  <a:srgbClr val="000000"/>
                </a:solidFill>
                <a:latin typeface="Inter"/>
              </a:rPr>
              <a:t> </a:t>
            </a:r>
            <a:r>
              <a:rPr lang="en-US" sz="3200" err="1">
                <a:solidFill>
                  <a:srgbClr val="000000"/>
                </a:solidFill>
                <a:latin typeface="Inter"/>
              </a:rPr>
              <a:t>si</a:t>
            </a:r>
            <a:r>
              <a:rPr lang="en-US" sz="3200">
                <a:solidFill>
                  <a:srgbClr val="000000"/>
                </a:solidFill>
                <a:latin typeface="Inter"/>
              </a:rPr>
              <a:t> </a:t>
            </a:r>
            <a:r>
              <a:rPr lang="en-US" sz="3200" err="1">
                <a:solidFill>
                  <a:srgbClr val="000000"/>
                </a:solidFill>
                <a:latin typeface="Inter"/>
              </a:rPr>
              <a:t>mesmos</a:t>
            </a:r>
            <a:r>
              <a:rPr lang="en-US" sz="3200">
                <a:solidFill>
                  <a:srgbClr val="000000"/>
                </a:solidFill>
                <a:latin typeface="Inter"/>
              </a:rPr>
              <a:t>. </a:t>
            </a:r>
            <a:r>
              <a:rPr lang="en-US" sz="3200" err="1">
                <a:solidFill>
                  <a:srgbClr val="000000"/>
                </a:solidFill>
                <a:latin typeface="Inter"/>
              </a:rPr>
              <a:t>Somos</a:t>
            </a:r>
            <a:r>
              <a:rPr lang="en-US" sz="3200">
                <a:solidFill>
                  <a:srgbClr val="000000"/>
                </a:solidFill>
                <a:latin typeface="Inter"/>
              </a:rPr>
              <a:t> </a:t>
            </a:r>
            <a:r>
              <a:rPr lang="en-US" sz="3200" err="1">
                <a:solidFill>
                  <a:srgbClr val="000000"/>
                </a:solidFill>
                <a:latin typeface="Inter"/>
              </a:rPr>
              <a:t>nós</a:t>
            </a:r>
            <a:r>
              <a:rPr lang="en-US" sz="3200">
                <a:solidFill>
                  <a:srgbClr val="000000"/>
                </a:solidFill>
                <a:latin typeface="Inter"/>
              </a:rPr>
              <a:t> que </a:t>
            </a:r>
            <a:r>
              <a:rPr lang="en-US" sz="3200" err="1">
                <a:solidFill>
                  <a:srgbClr val="000000"/>
                </a:solidFill>
                <a:latin typeface="Inter"/>
              </a:rPr>
              <a:t>falamos</a:t>
            </a:r>
            <a:r>
              <a:rPr lang="en-US" sz="3200">
                <a:solidFill>
                  <a:srgbClr val="000000"/>
                </a:solidFill>
                <a:latin typeface="Inter"/>
              </a:rPr>
              <a:t> </a:t>
            </a:r>
            <a:r>
              <a:rPr lang="en-US" sz="3200" err="1">
                <a:solidFill>
                  <a:srgbClr val="000000"/>
                </a:solidFill>
                <a:latin typeface="Inter"/>
              </a:rPr>
              <a:t>por</a:t>
            </a:r>
            <a:r>
              <a:rPr lang="en-US" sz="3200">
                <a:solidFill>
                  <a:srgbClr val="000000"/>
                </a:solidFill>
                <a:latin typeface="Inter"/>
              </a:rPr>
              <a:t> </a:t>
            </a:r>
            <a:r>
              <a:rPr lang="en-US" sz="3200" err="1">
                <a:solidFill>
                  <a:srgbClr val="000000"/>
                </a:solidFill>
                <a:latin typeface="Inter"/>
              </a:rPr>
              <a:t>eles</a:t>
            </a:r>
            <a:r>
              <a:rPr lang="en-US" sz="3200">
                <a:solidFill>
                  <a:srgbClr val="000000"/>
                </a:solidFill>
                <a:latin typeface="Inter"/>
              </a:rPr>
              <a:t>. </a:t>
            </a:r>
            <a:r>
              <a:rPr lang="en-US" sz="3200" err="1">
                <a:solidFill>
                  <a:srgbClr val="000000"/>
                </a:solidFill>
                <a:latin typeface="Inter"/>
              </a:rPr>
              <a:t>Nós</a:t>
            </a:r>
            <a:r>
              <a:rPr lang="en-US" sz="3200">
                <a:solidFill>
                  <a:srgbClr val="000000"/>
                </a:solidFill>
                <a:latin typeface="Inter"/>
              </a:rPr>
              <a:t> </a:t>
            </a:r>
            <a:r>
              <a:rPr lang="en-US" sz="3200" err="1">
                <a:solidFill>
                  <a:srgbClr val="000000"/>
                </a:solidFill>
                <a:latin typeface="Inter"/>
              </a:rPr>
              <a:t>os</a:t>
            </a:r>
            <a:r>
              <a:rPr lang="en-US" sz="3200">
                <a:solidFill>
                  <a:srgbClr val="000000"/>
                </a:solidFill>
                <a:latin typeface="Inter"/>
              </a:rPr>
              <a:t> </a:t>
            </a:r>
            <a:r>
              <a:rPr lang="en-US" sz="3200" err="1">
                <a:solidFill>
                  <a:srgbClr val="000000"/>
                </a:solidFill>
                <a:latin typeface="Inter"/>
              </a:rPr>
              <a:t>imbuímos</a:t>
            </a:r>
            <a:r>
              <a:rPr lang="en-US" sz="3200">
                <a:solidFill>
                  <a:srgbClr val="000000"/>
                </a:solidFill>
                <a:latin typeface="Inter"/>
              </a:rPr>
              <a:t> de </a:t>
            </a:r>
            <a:r>
              <a:rPr lang="en-US" sz="3200" err="1">
                <a:solidFill>
                  <a:srgbClr val="000000"/>
                </a:solidFill>
                <a:latin typeface="Inter"/>
              </a:rPr>
              <a:t>significado</a:t>
            </a:r>
            <a:r>
              <a:rPr lang="en-US" sz="3200">
                <a:solidFill>
                  <a:srgbClr val="000000"/>
                </a:solidFill>
                <a:latin typeface="Inter"/>
              </a:rPr>
              <a:t>.”</a:t>
            </a:r>
          </a:p>
          <a:p>
            <a:pPr algn="r"/>
            <a:endParaRPr lang="en-US" sz="2400" i="1">
              <a:solidFill>
                <a:srgbClr val="000000"/>
              </a:solidFill>
              <a:latin typeface="Inter"/>
            </a:endParaRPr>
          </a:p>
          <a:p>
            <a:pPr algn="r"/>
            <a:r>
              <a:rPr lang="en-US" sz="2400" i="1">
                <a:solidFill>
                  <a:srgbClr val="000000"/>
                </a:solidFill>
                <a:latin typeface="Inter"/>
              </a:rPr>
              <a:t>Nate Silver</a:t>
            </a:r>
          </a:p>
          <a:p>
            <a:pPr algn="r"/>
            <a:r>
              <a:rPr lang="en-US" sz="2400" i="1">
                <a:solidFill>
                  <a:srgbClr val="000000"/>
                </a:solidFill>
                <a:latin typeface="Inter"/>
              </a:rPr>
              <a:t>O </a:t>
            </a:r>
            <a:r>
              <a:rPr lang="en-US" sz="2400" i="1" err="1">
                <a:solidFill>
                  <a:srgbClr val="000000"/>
                </a:solidFill>
                <a:latin typeface="Inter"/>
              </a:rPr>
              <a:t>sinal</a:t>
            </a:r>
            <a:r>
              <a:rPr lang="en-US" sz="2400" i="1">
                <a:solidFill>
                  <a:srgbClr val="000000"/>
                </a:solidFill>
                <a:latin typeface="Inter"/>
              </a:rPr>
              <a:t> e o </a:t>
            </a:r>
            <a:r>
              <a:rPr lang="en-US" sz="2400" i="1" err="1">
                <a:solidFill>
                  <a:srgbClr val="000000"/>
                </a:solidFill>
                <a:latin typeface="Inter"/>
              </a:rPr>
              <a:t>ruído</a:t>
            </a:r>
            <a:endParaRPr lang="en-US" sz="2400" i="1">
              <a:solidFill>
                <a:srgbClr val="000000"/>
              </a:solidFill>
              <a:latin typeface="Inter"/>
            </a:endParaRPr>
          </a:p>
        </p:txBody>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a:solidFill>
                  <a:srgbClr val="000000"/>
                </a:solidFill>
                <a:latin typeface="Inter"/>
              </a:rPr>
              <a:t>CONSIDERAÇÕES FINAIS</a:t>
            </a:r>
          </a:p>
        </p:txBody>
      </p:sp>
      <p:sp>
        <p:nvSpPr>
          <p:cNvPr id="11" name="TextBox 9"/>
          <p:cNvSpPr txBox="1"/>
          <p:nvPr/>
        </p:nvSpPr>
        <p:spPr>
          <a:xfrm>
            <a:off x="9906000" y="2111824"/>
            <a:ext cx="7131587" cy="2585323"/>
          </a:xfrm>
          <a:prstGeom prst="rect">
            <a:avLst/>
          </a:prstGeom>
        </p:spPr>
        <p:txBody>
          <a:bodyPr wrap="square" lIns="0" tIns="0" rIns="0" bIns="0" rtlCol="0" anchor="t">
            <a:spAutoFit/>
          </a:bodyPr>
          <a:lstStyle/>
          <a:p>
            <a:pPr algn="r"/>
            <a:r>
              <a:rPr lang="en-US" sz="3200">
                <a:solidFill>
                  <a:srgbClr val="000000"/>
                </a:solidFill>
                <a:latin typeface="Inter"/>
              </a:rPr>
              <a:t>“It’s not the numbers that are interesting. It’s what they tell us about the lives behind the numbers.”</a:t>
            </a:r>
          </a:p>
          <a:p>
            <a:pPr algn="r"/>
            <a:endParaRPr lang="en-US" sz="2400" i="1">
              <a:solidFill>
                <a:srgbClr val="000000"/>
              </a:solidFill>
              <a:latin typeface="Inter"/>
            </a:endParaRPr>
          </a:p>
          <a:p>
            <a:pPr algn="r"/>
            <a:r>
              <a:rPr lang="en-US" sz="2400" i="1">
                <a:solidFill>
                  <a:srgbClr val="000000"/>
                </a:solidFill>
                <a:latin typeface="Inter"/>
              </a:rPr>
              <a:t>Hans </a:t>
            </a:r>
            <a:r>
              <a:rPr lang="en-US" sz="2400" i="1" err="1">
                <a:solidFill>
                  <a:srgbClr val="000000"/>
                </a:solidFill>
                <a:latin typeface="Inter"/>
              </a:rPr>
              <a:t>Rosling</a:t>
            </a:r>
            <a:endParaRPr lang="en-US" sz="2400" i="1">
              <a:solidFill>
                <a:srgbClr val="000000"/>
              </a:solidFill>
              <a:latin typeface="Inter"/>
            </a:endParaRPr>
          </a:p>
          <a:p>
            <a:pPr algn="r"/>
            <a:r>
              <a:rPr lang="en-US" sz="2400" i="1" err="1">
                <a:solidFill>
                  <a:srgbClr val="000000"/>
                </a:solidFill>
                <a:latin typeface="Inter"/>
              </a:rPr>
              <a:t>Factfulness</a:t>
            </a:r>
            <a:r>
              <a:rPr lang="en-US" sz="2400" i="1">
                <a:solidFill>
                  <a:srgbClr val="000000"/>
                </a:solidFill>
                <a:latin typeface="Inter"/>
              </a:rPr>
              <a:t>, p.20</a:t>
            </a:r>
          </a:p>
        </p:txBody>
      </p:sp>
      <p:pic>
        <p:nvPicPr>
          <p:cNvPr id="12" name="Imagem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2906381"/>
            <a:ext cx="7467600" cy="5600700"/>
          </a:xfrm>
          <a:prstGeom prst="rect">
            <a:avLst/>
          </a:prstGeom>
        </p:spPr>
      </p:pic>
      <p:sp>
        <p:nvSpPr>
          <p:cNvPr id="8" name="Título 1">
            <a:extLst>
              <a:ext uri="{FF2B5EF4-FFF2-40B4-BE49-F238E27FC236}">
                <a16:creationId xmlns:a16="http://schemas.microsoft.com/office/drawing/2014/main" id="{7948280A-4726-26D1-12F8-404ADD24E8E9}"/>
              </a:ext>
            </a:extLst>
          </p:cNvPr>
          <p:cNvSpPr txBox="1">
            <a:spLocks/>
          </p:cNvSpPr>
          <p:nvPr/>
        </p:nvSpPr>
        <p:spPr>
          <a:xfrm>
            <a:off x="1035584" y="936538"/>
            <a:ext cx="15436827" cy="224942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solidFill>
                  <a:srgbClr val="AD6237"/>
                </a:solidFill>
                <a:latin typeface="Inter" panose="020B0604020202020204" charset="0"/>
                <a:ea typeface="Inter" panose="020B0604020202020204" charset="0"/>
                <a:cs typeface="Segoe UI Semibold" panose="020B0702040204020203" pitchFamily="34" charset="0"/>
              </a:rPr>
              <a:t>Considerações</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38643238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Diagrama&#10;&#10;Descrição gerada automaticamente">
            <a:extLst>
              <a:ext uri="{FF2B5EF4-FFF2-40B4-BE49-F238E27FC236}">
                <a16:creationId xmlns:a16="http://schemas.microsoft.com/office/drawing/2014/main" id="{624EB26A-6E09-AFD5-998B-E0F7044B9C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308" y="1339371"/>
            <a:ext cx="15203050" cy="8947629"/>
          </a:xfrm>
          <a:prstGeom prst="rect">
            <a:avLst/>
          </a:prstGeom>
        </p:spPr>
      </p:pic>
      <p:sp>
        <p:nvSpPr>
          <p:cNvPr id="6" name="Título 1">
            <a:extLst>
              <a:ext uri="{FF2B5EF4-FFF2-40B4-BE49-F238E27FC236}">
                <a16:creationId xmlns:a16="http://schemas.microsoft.com/office/drawing/2014/main" id="{77B24AC9-3A01-7167-28E4-B5C26C5074F7}"/>
              </a:ext>
            </a:extLst>
          </p:cNvPr>
          <p:cNvSpPr txBox="1">
            <a:spLocks/>
          </p:cNvSpPr>
          <p:nvPr/>
        </p:nvSpPr>
        <p:spPr>
          <a:xfrm>
            <a:off x="8050602" y="638916"/>
            <a:ext cx="9213298" cy="140091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solidFill>
                  <a:srgbClr val="AD6237"/>
                </a:solidFill>
                <a:latin typeface="Inter" panose="020B0604020202020204" charset="0"/>
                <a:ea typeface="Inter" panose="020B0604020202020204" charset="0"/>
                <a:cs typeface="Segoe UI Semibold" panose="020B0702040204020203" pitchFamily="34" charset="0"/>
              </a:rPr>
              <a:t>Aprender R é uma jornada!</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6003726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Diagrama&#10;&#10;Descrição gerada automaticamente">
            <a:extLst>
              <a:ext uri="{FF2B5EF4-FFF2-40B4-BE49-F238E27FC236}">
                <a16:creationId xmlns:a16="http://schemas.microsoft.com/office/drawing/2014/main" id="{624EB26A-6E09-AFD5-998B-E0F7044B9C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308" y="1339371"/>
            <a:ext cx="15203050" cy="8947629"/>
          </a:xfrm>
          <a:prstGeom prst="rect">
            <a:avLst/>
          </a:prstGeom>
        </p:spPr>
      </p:pic>
      <p:sp>
        <p:nvSpPr>
          <p:cNvPr id="6" name="Título 1">
            <a:extLst>
              <a:ext uri="{FF2B5EF4-FFF2-40B4-BE49-F238E27FC236}">
                <a16:creationId xmlns:a16="http://schemas.microsoft.com/office/drawing/2014/main" id="{77B24AC9-3A01-7167-28E4-B5C26C5074F7}"/>
              </a:ext>
            </a:extLst>
          </p:cNvPr>
          <p:cNvSpPr txBox="1">
            <a:spLocks/>
          </p:cNvSpPr>
          <p:nvPr/>
        </p:nvSpPr>
        <p:spPr>
          <a:xfrm>
            <a:off x="8050602" y="638916"/>
            <a:ext cx="9213298" cy="140091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solidFill>
                  <a:srgbClr val="AD6237"/>
                </a:solidFill>
                <a:latin typeface="Inter" panose="020B0604020202020204" charset="0"/>
                <a:ea typeface="Inter" panose="020B0604020202020204" charset="0"/>
                <a:cs typeface="Segoe UI Semibold" panose="020B0702040204020203" pitchFamily="34" charset="0"/>
              </a:rPr>
              <a:t>Aprender R é uma jornada!</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pic>
        <p:nvPicPr>
          <p:cNvPr id="7" name="Imagem 6" descr="Diagrama&#10;&#10;Descrição gerada automaticamente">
            <a:extLst>
              <a:ext uri="{FF2B5EF4-FFF2-40B4-BE49-F238E27FC236}">
                <a16:creationId xmlns:a16="http://schemas.microsoft.com/office/drawing/2014/main" id="{DC5FA0A2-6F45-47A4-2BD8-D674C3656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2878" y="3064053"/>
            <a:ext cx="3350959" cy="3350959"/>
          </a:xfrm>
          <a:prstGeom prst="rect">
            <a:avLst/>
          </a:prstGeom>
        </p:spPr>
      </p:pic>
    </p:spTree>
    <p:extLst>
      <p:ext uri="{BB962C8B-B14F-4D97-AF65-F5344CB8AC3E}">
        <p14:creationId xmlns:p14="http://schemas.microsoft.com/office/powerpoint/2010/main" val="114683991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46470" y="1485900"/>
            <a:ext cx="8839200" cy="830997"/>
          </a:xfrm>
          <a:prstGeom prst="rect">
            <a:avLst/>
          </a:prstGeom>
        </p:spPr>
        <p:txBody>
          <a:bodyPr wrap="square" lIns="0" tIns="0" rIns="0" bIns="0" rtlCol="0" anchor="t">
            <a:spAutoFit/>
          </a:bodyPr>
          <a:lstStyle/>
          <a:p>
            <a:r>
              <a:rPr lang="pt-BR" sz="5400" b="1" dirty="0">
                <a:solidFill>
                  <a:srgbClr val="AD6237"/>
                </a:solidFill>
                <a:latin typeface="Inter" panose="020B0604020202020204" charset="0"/>
                <a:ea typeface="Inter" panose="020B0604020202020204" charset="0"/>
              </a:rPr>
              <a:t>Recomendações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CaixaDeTexto 2">
            <a:extLst>
              <a:ext uri="{FF2B5EF4-FFF2-40B4-BE49-F238E27FC236}">
                <a16:creationId xmlns:a16="http://schemas.microsoft.com/office/drawing/2014/main" id="{3354E30B-E387-16AD-386D-918B6B5148AB}"/>
              </a:ext>
            </a:extLst>
          </p:cNvPr>
          <p:cNvSpPr txBox="1"/>
          <p:nvPr/>
        </p:nvSpPr>
        <p:spPr>
          <a:xfrm>
            <a:off x="1046470" y="2668785"/>
            <a:ext cx="6647248" cy="6124754"/>
          </a:xfrm>
          <a:prstGeom prst="rect">
            <a:avLst/>
          </a:prstGeom>
          <a:noFill/>
        </p:spPr>
        <p:txBody>
          <a:bodyPr wrap="square" rtlCol="0">
            <a:spAutoFit/>
          </a:bodyPr>
          <a:lstStyle/>
          <a:p>
            <a:pPr marL="457200" indent="-457200">
              <a:buFont typeface="Wingdings" panose="05000000000000000000" pitchFamily="2" charset="2"/>
              <a:buChar char="q"/>
            </a:pPr>
            <a:r>
              <a:rPr lang="pt-BR" sz="2800" err="1">
                <a:latin typeface="Barlow" panose="00000500000000000000" pitchFamily="2" charset="0"/>
              </a:rPr>
              <a:t>Programming</a:t>
            </a:r>
            <a:r>
              <a:rPr lang="pt-BR" sz="2800">
                <a:latin typeface="Barlow" panose="00000500000000000000" pitchFamily="2" charset="0"/>
              </a:rPr>
              <a:t> in R</a:t>
            </a:r>
          </a:p>
          <a:p>
            <a:pPr marL="457200" indent="-457200">
              <a:buFont typeface="Wingdings" panose="05000000000000000000" pitchFamily="2" charset="2"/>
              <a:buChar char="q"/>
            </a:pPr>
            <a:endParaRPr lang="pt-BR" sz="2800">
              <a:latin typeface="Barlow" panose="00000500000000000000" pitchFamily="2" charset="0"/>
            </a:endParaRPr>
          </a:p>
          <a:p>
            <a:pPr marL="457200" indent="-457200">
              <a:buFont typeface="Wingdings" panose="05000000000000000000" pitchFamily="2" charset="2"/>
              <a:buChar char="q"/>
            </a:pPr>
            <a:r>
              <a:rPr lang="pt-BR" sz="2800">
                <a:latin typeface="Barlow" panose="00000500000000000000" pitchFamily="2" charset="0"/>
              </a:rPr>
              <a:t>Stack overflow</a:t>
            </a:r>
          </a:p>
          <a:p>
            <a:pPr marL="457200" indent="-457200">
              <a:buFont typeface="Wingdings" panose="05000000000000000000" pitchFamily="2" charset="2"/>
              <a:buChar char="q"/>
            </a:pPr>
            <a:endParaRPr lang="pt-BR" sz="2800">
              <a:latin typeface="Barlow" panose="00000500000000000000" pitchFamily="2" charset="0"/>
            </a:endParaRPr>
          </a:p>
          <a:p>
            <a:pPr marL="457200" indent="-457200">
              <a:buFont typeface="Wingdings" panose="05000000000000000000" pitchFamily="2" charset="2"/>
              <a:buChar char="q"/>
            </a:pPr>
            <a:r>
              <a:rPr lang="pt-BR" sz="2800">
                <a:latin typeface="Barlow" panose="00000500000000000000" pitchFamily="2" charset="0"/>
              </a:rPr>
              <a:t>R-bloggers</a:t>
            </a:r>
          </a:p>
          <a:p>
            <a:pPr marL="457200" indent="-457200">
              <a:buFont typeface="Wingdings" panose="05000000000000000000" pitchFamily="2" charset="2"/>
              <a:buChar char="q"/>
            </a:pPr>
            <a:endParaRPr lang="pt-BR" sz="2800">
              <a:latin typeface="Barlow" panose="00000500000000000000" pitchFamily="2" charset="0"/>
            </a:endParaRPr>
          </a:p>
          <a:p>
            <a:pPr marL="457200" indent="-457200">
              <a:buFont typeface="Wingdings" panose="05000000000000000000" pitchFamily="2" charset="2"/>
              <a:buChar char="q"/>
            </a:pPr>
            <a:r>
              <a:rPr lang="pt-BR" sz="2800">
                <a:latin typeface="Barlow" panose="00000500000000000000" pitchFamily="2" charset="0"/>
              </a:rPr>
              <a:t>R-ladies</a:t>
            </a:r>
          </a:p>
          <a:p>
            <a:pPr marL="457200" indent="-457200">
              <a:buFont typeface="Wingdings" panose="05000000000000000000" pitchFamily="2" charset="2"/>
              <a:buChar char="q"/>
            </a:pPr>
            <a:endParaRPr lang="pt-BR" sz="2800">
              <a:latin typeface="Barlow" panose="00000500000000000000" pitchFamily="2" charset="0"/>
            </a:endParaRPr>
          </a:p>
          <a:p>
            <a:pPr marL="457200" indent="-457200">
              <a:buFont typeface="Wingdings" panose="05000000000000000000" pitchFamily="2" charset="2"/>
              <a:buChar char="q"/>
            </a:pPr>
            <a:r>
              <a:rPr lang="pt-BR" sz="2800" err="1">
                <a:latin typeface="Barlow" panose="00000500000000000000" pitchFamily="2" charset="0"/>
              </a:rPr>
              <a:t>Curso-R</a:t>
            </a:r>
            <a:endParaRPr lang="pt-BR" sz="2800">
              <a:latin typeface="Barlow" panose="00000500000000000000" pitchFamily="2" charset="0"/>
            </a:endParaRPr>
          </a:p>
          <a:p>
            <a:pPr marL="457200" indent="-457200">
              <a:buFont typeface="Wingdings" panose="05000000000000000000" pitchFamily="2" charset="2"/>
              <a:buChar char="q"/>
            </a:pPr>
            <a:endParaRPr lang="pt-BR" sz="2800">
              <a:latin typeface="Barlow" panose="00000500000000000000" pitchFamily="2" charset="0"/>
            </a:endParaRPr>
          </a:p>
          <a:p>
            <a:pPr marL="457200" indent="-457200">
              <a:buFont typeface="Wingdings" panose="05000000000000000000" pitchFamily="2" charset="2"/>
              <a:buChar char="q"/>
            </a:pPr>
            <a:r>
              <a:rPr lang="pt-BR" sz="2800">
                <a:latin typeface="Barlow" panose="00000500000000000000" pitchFamily="2" charset="0"/>
              </a:rPr>
              <a:t>#TidyTuesday no Twitter</a:t>
            </a:r>
          </a:p>
          <a:p>
            <a:pPr marL="457200" indent="-457200">
              <a:buFont typeface="Wingdings" panose="05000000000000000000" pitchFamily="2" charset="2"/>
              <a:buChar char="q"/>
            </a:pPr>
            <a:endParaRPr lang="pt-BR" sz="2800">
              <a:latin typeface="Barlow" panose="00000500000000000000" pitchFamily="2" charset="0"/>
            </a:endParaRPr>
          </a:p>
          <a:p>
            <a:pPr marL="457200" indent="-457200">
              <a:buFont typeface="Wingdings" panose="05000000000000000000" pitchFamily="2" charset="2"/>
              <a:buChar char="q"/>
            </a:pPr>
            <a:r>
              <a:rPr lang="pt-BR" sz="2800" err="1">
                <a:latin typeface="Barlow" panose="00000500000000000000" pitchFamily="2" charset="0"/>
              </a:rPr>
              <a:t>Rgraph</a:t>
            </a:r>
            <a:r>
              <a:rPr lang="pt-BR" sz="2800">
                <a:latin typeface="Barlow" panose="00000500000000000000" pitchFamily="2" charset="0"/>
              </a:rPr>
              <a:t> </a:t>
            </a:r>
            <a:r>
              <a:rPr lang="pt-BR" sz="2800" err="1">
                <a:latin typeface="Barlow" panose="00000500000000000000" pitchFamily="2" charset="0"/>
              </a:rPr>
              <a:t>gallery</a:t>
            </a:r>
            <a:endParaRPr lang="pt-BR" sz="2800">
              <a:latin typeface="Barlow" panose="00000500000000000000" pitchFamily="2" charset="0"/>
            </a:endParaRPr>
          </a:p>
          <a:p>
            <a:pPr marL="457200" indent="-457200">
              <a:buFont typeface="Wingdings" panose="05000000000000000000" pitchFamily="2" charset="2"/>
              <a:buChar char="q"/>
            </a:pPr>
            <a:endParaRPr lang="pt-BR" sz="2800">
              <a:latin typeface="Barlow" panose="00000500000000000000" pitchFamily="2" charset="0"/>
            </a:endParaRPr>
          </a:p>
        </p:txBody>
      </p:sp>
      <p:sp>
        <p:nvSpPr>
          <p:cNvPr id="8" name="CaixaDeTexto 7">
            <a:extLst>
              <a:ext uri="{FF2B5EF4-FFF2-40B4-BE49-F238E27FC236}">
                <a16:creationId xmlns:a16="http://schemas.microsoft.com/office/drawing/2014/main" id="{988B898B-3303-EDFA-D186-A4E8908FF9F5}"/>
              </a:ext>
            </a:extLst>
          </p:cNvPr>
          <p:cNvSpPr txBox="1"/>
          <p:nvPr/>
        </p:nvSpPr>
        <p:spPr>
          <a:xfrm>
            <a:off x="7693718" y="2668785"/>
            <a:ext cx="6647248" cy="4832092"/>
          </a:xfrm>
          <a:prstGeom prst="rect">
            <a:avLst/>
          </a:prstGeom>
          <a:noFill/>
        </p:spPr>
        <p:txBody>
          <a:bodyPr wrap="square" rtlCol="0">
            <a:spAutoFit/>
          </a:bodyPr>
          <a:lstStyle/>
          <a:p>
            <a:pPr marL="457200" indent="-457200">
              <a:buFont typeface="Wingdings" panose="05000000000000000000" pitchFamily="2" charset="2"/>
              <a:buChar char="q"/>
            </a:pPr>
            <a:r>
              <a:rPr lang="pt-BR" sz="2800">
                <a:latin typeface="Barlow" panose="00000500000000000000" pitchFamily="2" charset="0"/>
              </a:rPr>
              <a:t>Zen do R</a:t>
            </a:r>
          </a:p>
          <a:p>
            <a:pPr marL="457200" indent="-457200">
              <a:buFont typeface="Wingdings" panose="05000000000000000000" pitchFamily="2" charset="2"/>
              <a:buChar char="q"/>
            </a:pPr>
            <a:endParaRPr lang="pt-BR" sz="2800">
              <a:latin typeface="Barlow" panose="00000500000000000000" pitchFamily="2" charset="0"/>
            </a:endParaRPr>
          </a:p>
          <a:p>
            <a:pPr marL="457200" indent="-457200">
              <a:buFont typeface="Wingdings" panose="05000000000000000000" pitchFamily="2" charset="2"/>
              <a:buChar char="q"/>
            </a:pPr>
            <a:r>
              <a:rPr lang="pt-BR" sz="2800" err="1">
                <a:latin typeface="Barlow" panose="00000500000000000000" pitchFamily="2" charset="0"/>
              </a:rPr>
              <a:t>Cookbook</a:t>
            </a:r>
            <a:r>
              <a:rPr lang="pt-BR" sz="2800">
                <a:latin typeface="Barlow" panose="00000500000000000000" pitchFamily="2" charset="0"/>
              </a:rPr>
              <a:t> R</a:t>
            </a:r>
          </a:p>
          <a:p>
            <a:pPr marL="457200" indent="-457200">
              <a:buFont typeface="Wingdings" panose="05000000000000000000" pitchFamily="2" charset="2"/>
              <a:buChar char="q"/>
            </a:pPr>
            <a:endParaRPr lang="pt-BR" sz="2800">
              <a:latin typeface="Barlow" panose="00000500000000000000" pitchFamily="2" charset="0"/>
            </a:endParaRPr>
          </a:p>
          <a:p>
            <a:pPr marL="457200" indent="-457200">
              <a:buFont typeface="Wingdings" panose="05000000000000000000" pitchFamily="2" charset="2"/>
              <a:buChar char="q"/>
            </a:pPr>
            <a:r>
              <a:rPr lang="pt-BR" sz="2800">
                <a:latin typeface="Barlow" panose="00000500000000000000" pitchFamily="2" charset="0"/>
              </a:rPr>
              <a:t>STHDA para R</a:t>
            </a:r>
          </a:p>
          <a:p>
            <a:pPr marL="457200" indent="-457200">
              <a:buFont typeface="Wingdings" panose="05000000000000000000" pitchFamily="2" charset="2"/>
              <a:buChar char="q"/>
            </a:pPr>
            <a:endParaRPr lang="pt-BR" sz="2800">
              <a:latin typeface="Barlow" panose="00000500000000000000" pitchFamily="2" charset="0"/>
            </a:endParaRPr>
          </a:p>
          <a:p>
            <a:pPr marL="457200" indent="-457200">
              <a:buFont typeface="Wingdings" panose="05000000000000000000" pitchFamily="2" charset="2"/>
              <a:buChar char="q"/>
            </a:pPr>
            <a:r>
              <a:rPr lang="pt-BR" sz="2800">
                <a:latin typeface="Barlow" panose="00000500000000000000" pitchFamily="2" charset="0"/>
              </a:rPr>
              <a:t>Google </a:t>
            </a:r>
            <a:r>
              <a:rPr lang="pt-BR" sz="2800" err="1">
                <a:latin typeface="Barlow" panose="00000500000000000000" pitchFamily="2" charset="0"/>
              </a:rPr>
              <a:t>Groups</a:t>
            </a:r>
            <a:r>
              <a:rPr lang="pt-BR" sz="2800">
                <a:latin typeface="Barlow" panose="00000500000000000000" pitchFamily="2" charset="0"/>
              </a:rPr>
              <a:t> do </a:t>
            </a:r>
            <a:r>
              <a:rPr lang="pt-BR" sz="2800" err="1">
                <a:latin typeface="Barlow" panose="00000500000000000000" pitchFamily="2" charset="0"/>
              </a:rPr>
              <a:t>lavaan</a:t>
            </a:r>
            <a:endParaRPr lang="pt-BR" sz="2800">
              <a:latin typeface="Barlow" panose="00000500000000000000" pitchFamily="2" charset="0"/>
            </a:endParaRPr>
          </a:p>
          <a:p>
            <a:pPr marL="457200" indent="-457200">
              <a:buFont typeface="Wingdings" panose="05000000000000000000" pitchFamily="2" charset="2"/>
              <a:buChar char="q"/>
            </a:pPr>
            <a:endParaRPr lang="pt-BR" sz="2800">
              <a:latin typeface="Barlow" panose="00000500000000000000" pitchFamily="2" charset="0"/>
            </a:endParaRPr>
          </a:p>
          <a:p>
            <a:pPr marL="457200" indent="-457200">
              <a:buFont typeface="Wingdings" panose="05000000000000000000" pitchFamily="2" charset="2"/>
              <a:buChar char="q"/>
            </a:pPr>
            <a:r>
              <a:rPr lang="pt-BR" sz="2800">
                <a:latin typeface="Barlow" panose="00000500000000000000" pitchFamily="2" charset="0"/>
              </a:rPr>
              <a:t>Fóruns do </a:t>
            </a:r>
            <a:r>
              <a:rPr lang="pt-BR" sz="2800" err="1">
                <a:latin typeface="Barlow" panose="00000500000000000000" pitchFamily="2" charset="0"/>
              </a:rPr>
              <a:t>Mplus</a:t>
            </a:r>
            <a:endParaRPr lang="pt-BR" sz="2800">
              <a:latin typeface="Barlow" panose="00000500000000000000" pitchFamily="2" charset="0"/>
            </a:endParaRPr>
          </a:p>
          <a:p>
            <a:pPr marL="457200" indent="-457200">
              <a:buFont typeface="Wingdings" panose="05000000000000000000" pitchFamily="2" charset="2"/>
              <a:buChar char="q"/>
            </a:pPr>
            <a:endParaRPr lang="pt-BR" sz="2800">
              <a:latin typeface="Barlow" panose="00000500000000000000" pitchFamily="2" charset="0"/>
            </a:endParaRPr>
          </a:p>
          <a:p>
            <a:pPr marL="457200" indent="-457200">
              <a:buFont typeface="Wingdings" panose="05000000000000000000" pitchFamily="2" charset="2"/>
              <a:buChar char="q"/>
            </a:pPr>
            <a:r>
              <a:rPr lang="pt-BR" sz="2800" err="1">
                <a:latin typeface="Barlow" panose="00000500000000000000" pitchFamily="2" charset="0"/>
              </a:rPr>
              <a:t>Statology</a:t>
            </a:r>
            <a:endParaRPr lang="pt-BR" sz="2800">
              <a:latin typeface="Barlow" panose="00000500000000000000" pitchFamily="2" charset="0"/>
            </a:endParaRPr>
          </a:p>
        </p:txBody>
      </p:sp>
      <p:pic>
        <p:nvPicPr>
          <p:cNvPr id="35" name="Picture 16">
            <a:extLst>
              <a:ext uri="{FF2B5EF4-FFF2-40B4-BE49-F238E27FC236}">
                <a16:creationId xmlns:a16="http://schemas.microsoft.com/office/drawing/2014/main" id="{4DDF27B4-513E-2767-2A0B-D70FEFF7558A}"/>
              </a:ext>
            </a:extLst>
          </p:cNvPr>
          <p:cNvPicPr>
            <a:picLocks noChangeAspect="1"/>
          </p:cNvPicPr>
          <p:nvPr/>
        </p:nvPicPr>
        <p:blipFill rotWithShape="1">
          <a:blip r:embed="rId2"/>
          <a:srcRect t="10484" r="29460"/>
          <a:stretch/>
        </p:blipFill>
        <p:spPr>
          <a:xfrm>
            <a:off x="10738884" y="1047748"/>
            <a:ext cx="7549116" cy="9579839"/>
          </a:xfrm>
          <a:prstGeom prst="rect">
            <a:avLst/>
          </a:prstGeom>
        </p:spPr>
      </p:pic>
    </p:spTree>
    <p:extLst>
      <p:ext uri="{BB962C8B-B14F-4D97-AF65-F5344CB8AC3E}">
        <p14:creationId xmlns:p14="http://schemas.microsoft.com/office/powerpoint/2010/main" val="3918925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3"/>
          <a:stretch>
            <a:fillRect/>
          </a:stretch>
        </p:blipFill>
        <p:spPr>
          <a:xfrm>
            <a:off x="655199" y="-1"/>
            <a:ext cx="17632802" cy="10306658"/>
          </a:xfrm>
          <a:prstGeom prst="rect">
            <a:avLst/>
          </a:prstGeom>
        </p:spPr>
      </p:pic>
    </p:spTree>
    <p:extLst>
      <p:ext uri="{BB962C8B-B14F-4D97-AF65-F5344CB8AC3E}">
        <p14:creationId xmlns:p14="http://schemas.microsoft.com/office/powerpoint/2010/main" val="3236801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2"/>
          <p:cNvSpPr>
            <a:spLocks noGrp="1"/>
          </p:cNvSpPr>
          <p:nvPr>
            <p:ph idx="1"/>
          </p:nvPr>
        </p:nvSpPr>
        <p:spPr>
          <a:xfrm>
            <a:off x="1169331" y="1562100"/>
            <a:ext cx="15823270" cy="7239000"/>
          </a:xfrm>
        </p:spPr>
        <p:txBody>
          <a:bodyPr>
            <a:normAutofit fontScale="92500"/>
          </a:bodyPr>
          <a:lstStyle/>
          <a:p>
            <a:pPr marL="0" indent="0">
              <a:buClr>
                <a:srgbClr val="04A07B"/>
              </a:buClr>
              <a:buNone/>
            </a:pPr>
            <a:r>
              <a:rPr lang="pt-BR" sz="5800" b="1" dirty="0">
                <a:solidFill>
                  <a:srgbClr val="AD6237"/>
                </a:solidFill>
                <a:latin typeface="Inter" panose="020B0604020202020204" charset="0"/>
                <a:ea typeface="Inter" panose="020B0604020202020204" charset="0"/>
                <a:cs typeface="Segoe UI" panose="020B0502040204020203" pitchFamily="34" charset="0"/>
              </a:rPr>
              <a:t>Falando em caminho raiz...</a:t>
            </a:r>
          </a:p>
          <a:p>
            <a:pPr>
              <a:lnSpc>
                <a:spcPct val="100000"/>
              </a:lnSpc>
              <a:buClr>
                <a:srgbClr val="AD6237"/>
              </a:buClr>
              <a:buFont typeface="Arial" panose="020B0604020202020204" pitchFamily="34" charset="0"/>
              <a:buChar char="•"/>
            </a:pPr>
            <a:r>
              <a:rPr lang="pt-BR" sz="4800" dirty="0">
                <a:latin typeface="Inter" panose="020B0604020202020204" charset="0"/>
                <a:ea typeface="Inter" panose="020B0604020202020204" charset="0"/>
                <a:cs typeface="Segoe UI" panose="020B0502040204020203" pitchFamily="34" charset="0"/>
              </a:rPr>
              <a:t> É o caminho que o R entende que tem todos os arquivos necessários para trabalhar em um determinado projeto</a:t>
            </a:r>
          </a:p>
          <a:p>
            <a:pPr>
              <a:lnSpc>
                <a:spcPct val="100000"/>
              </a:lnSpc>
              <a:buClr>
                <a:srgbClr val="AD6237"/>
              </a:buClr>
              <a:buFont typeface="Arial" panose="020B0604020202020204" pitchFamily="34" charset="0"/>
              <a:buChar char="•"/>
            </a:pPr>
            <a:r>
              <a:rPr lang="pt-BR" sz="4800" dirty="0">
                <a:latin typeface="Inter" panose="020B0604020202020204" charset="0"/>
                <a:ea typeface="Inter" panose="020B0604020202020204" charset="0"/>
                <a:cs typeface="Segoe UI" panose="020B0502040204020203" pitchFamily="34" charset="0"/>
              </a:rPr>
              <a:t> E também é a pasta onde serão salvos arquivos de output (se você pedir que eles sejam salvos com algum comando)</a:t>
            </a:r>
          </a:p>
          <a:p>
            <a:pPr lvl="2">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IMPORTANTE: isso não tem a ver com o caminho onde o R armazena e instala pacotes</a:t>
            </a:r>
          </a:p>
          <a:p>
            <a:pPr>
              <a:lnSpc>
                <a:spcPct val="100000"/>
              </a:lnSpc>
              <a:buClr>
                <a:srgbClr val="AD6237"/>
              </a:buClr>
              <a:buFont typeface="Arial" panose="020B0604020202020204" pitchFamily="34" charset="0"/>
              <a:buChar char="•"/>
            </a:pPr>
            <a:r>
              <a:rPr lang="pt-BR" sz="4800" dirty="0">
                <a:latin typeface="Inter" panose="020B0604020202020204" charset="0"/>
                <a:ea typeface="Inter" panose="020B0604020202020204" charset="0"/>
                <a:cs typeface="Segoe UI" panose="020B0502040204020203" pitchFamily="34" charset="0"/>
              </a:rPr>
              <a:t> “</a:t>
            </a:r>
            <a:r>
              <a:rPr lang="pt-BR" sz="4800" dirty="0" err="1">
                <a:latin typeface="Inter" panose="020B0604020202020204" charset="0"/>
                <a:ea typeface="Inter" panose="020B0604020202020204" charset="0"/>
                <a:cs typeface="Segoe UI" panose="020B0502040204020203" pitchFamily="34" charset="0"/>
              </a:rPr>
              <a:t>Setar</a:t>
            </a:r>
            <a:r>
              <a:rPr lang="pt-BR" sz="4800" dirty="0">
                <a:latin typeface="Inter" panose="020B0604020202020204" charset="0"/>
                <a:ea typeface="Inter" panose="020B0604020202020204" charset="0"/>
                <a:cs typeface="Segoe UI" panose="020B0502040204020203" pitchFamily="34" charset="0"/>
              </a:rPr>
              <a:t>” esse caminho irá te ajudar a ver scripts ou dados que você precisa na aba Files</a:t>
            </a:r>
          </a:p>
          <a:p>
            <a:pPr>
              <a:lnSpc>
                <a:spcPct val="100000"/>
              </a:lnSpc>
              <a:buClr>
                <a:srgbClr val="04A07B"/>
              </a:buClr>
              <a:buFont typeface="Arial" panose="020B0604020202020204" pitchFamily="34" charset="0"/>
              <a:buChar char="•"/>
            </a:pPr>
            <a:endParaRPr lang="pt-BR" sz="4800" dirty="0">
              <a:latin typeface="Inter" panose="020B0604020202020204" charset="0"/>
              <a:ea typeface="Inter" panose="020B0604020202020204" charset="0"/>
              <a:cs typeface="Segoe UI" panose="020B0502040204020203" pitchFamily="34" charset="0"/>
            </a:endParaRPr>
          </a:p>
          <a:p>
            <a:pPr>
              <a:lnSpc>
                <a:spcPct val="100000"/>
              </a:lnSpc>
              <a:buClr>
                <a:srgbClr val="04A07B"/>
              </a:buClr>
              <a:buFont typeface="Arial" panose="020B0604020202020204" pitchFamily="34" charset="0"/>
              <a:buChar char="•"/>
            </a:pPr>
            <a:endParaRPr lang="en-GB" sz="48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1921985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2"/>
          <p:cNvSpPr>
            <a:spLocks noGrp="1"/>
          </p:cNvSpPr>
          <p:nvPr>
            <p:ph idx="1"/>
          </p:nvPr>
        </p:nvSpPr>
        <p:spPr>
          <a:xfrm>
            <a:off x="1082686" y="1409700"/>
            <a:ext cx="16176614" cy="7391400"/>
          </a:xfrm>
        </p:spPr>
        <p:txBody>
          <a:bodyPr>
            <a:normAutofit lnSpcReduction="10000"/>
          </a:bodyPr>
          <a:lstStyle/>
          <a:p>
            <a:pPr marL="0" indent="0">
              <a:buClr>
                <a:srgbClr val="04A07B"/>
              </a:buClr>
              <a:buNone/>
            </a:pPr>
            <a:r>
              <a:rPr lang="pt-BR" sz="4800" b="1" dirty="0">
                <a:solidFill>
                  <a:srgbClr val="AD6237"/>
                </a:solidFill>
                <a:latin typeface="Inter" panose="020B0604020202020204" charset="0"/>
                <a:ea typeface="Inter" panose="020B0604020202020204" charset="0"/>
                <a:cs typeface="Segoe UI" panose="020B0502040204020203" pitchFamily="34" charset="0"/>
              </a:rPr>
              <a:t>Para isso “</a:t>
            </a:r>
            <a:r>
              <a:rPr lang="pt-BR" sz="4800" b="1" dirty="0" err="1">
                <a:solidFill>
                  <a:srgbClr val="AD6237"/>
                </a:solidFill>
                <a:latin typeface="Inter" panose="020B0604020202020204" charset="0"/>
                <a:ea typeface="Inter" panose="020B0604020202020204" charset="0"/>
                <a:cs typeface="Segoe UI" panose="020B0502040204020203" pitchFamily="34" charset="0"/>
              </a:rPr>
              <a:t>setar</a:t>
            </a:r>
            <a:r>
              <a:rPr lang="pt-BR" sz="4800" b="1" dirty="0">
                <a:solidFill>
                  <a:srgbClr val="AD6237"/>
                </a:solidFill>
                <a:latin typeface="Inter" panose="020B0604020202020204" charset="0"/>
                <a:ea typeface="Inter" panose="020B0604020202020204" charset="0"/>
                <a:cs typeface="Segoe UI" panose="020B0502040204020203" pitchFamily="34" charset="0"/>
              </a:rPr>
              <a:t>” esse caminho, vamos fazer um projeto!</a:t>
            </a:r>
          </a:p>
          <a:p>
            <a:pPr marL="0" indent="0">
              <a:buClr>
                <a:srgbClr val="04A07B"/>
              </a:buClr>
              <a:buNone/>
            </a:pPr>
            <a:endParaRPr lang="pt-BR" sz="4800" b="1" dirty="0">
              <a:solidFill>
                <a:srgbClr val="AD6237"/>
              </a:solidFill>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pt-BR" sz="5400" dirty="0">
                <a:latin typeface="Inter" panose="020B0604020202020204" charset="0"/>
                <a:ea typeface="Inter" panose="020B0604020202020204" charset="0"/>
                <a:cs typeface="Segoe UI" panose="020B0502040204020203" pitchFamily="34" charset="0"/>
              </a:rPr>
              <a:t> </a:t>
            </a:r>
            <a:r>
              <a:rPr lang="pt-BR" sz="4000" dirty="0">
                <a:latin typeface="Inter" panose="020B0604020202020204" charset="0"/>
                <a:ea typeface="Inter" panose="020B0604020202020204" charset="0"/>
                <a:cs typeface="Segoe UI" panose="020B0502040204020203" pitchFamily="34" charset="0"/>
              </a:rPr>
              <a:t>Clique na opção </a:t>
            </a:r>
            <a:r>
              <a:rPr lang="pt-BR" sz="4000" b="1" dirty="0">
                <a:latin typeface="Inter" panose="020B0604020202020204" charset="0"/>
                <a:ea typeface="Inter" panose="020B0604020202020204" charset="0"/>
                <a:cs typeface="Segoe UI" panose="020B0502040204020203" pitchFamily="34" charset="0"/>
              </a:rPr>
              <a:t>“File”</a:t>
            </a:r>
            <a:r>
              <a:rPr lang="pt-BR" sz="4000" dirty="0">
                <a:latin typeface="Inter" panose="020B0604020202020204" charset="0"/>
                <a:ea typeface="Inter" panose="020B0604020202020204" charset="0"/>
                <a:cs typeface="Segoe UI" panose="020B0502040204020203" pitchFamily="34" charset="0"/>
              </a:rPr>
              <a:t> do menu, e então em </a:t>
            </a:r>
            <a:r>
              <a:rPr lang="pt-BR" sz="4000" b="1" dirty="0">
                <a:latin typeface="Inter" panose="020B0604020202020204" charset="0"/>
                <a:ea typeface="Inter" panose="020B0604020202020204" charset="0"/>
                <a:cs typeface="Segoe UI" panose="020B0502040204020203" pitchFamily="34" charset="0"/>
              </a:rPr>
              <a:t>“New Project”</a:t>
            </a:r>
            <a:r>
              <a:rPr lang="pt-BR" sz="4000" dirty="0">
                <a:latin typeface="Inter" panose="020B0604020202020204" charset="0"/>
                <a:ea typeface="Inter" panose="020B0604020202020204" charset="0"/>
                <a:cs typeface="Segoe UI" panose="020B0502040204020203" pitchFamily="34" charset="0"/>
              </a:rPr>
              <a:t>. -&gt; Clique em </a:t>
            </a:r>
            <a:r>
              <a:rPr lang="pt-BR" sz="4000" b="1" dirty="0">
                <a:latin typeface="Inter" panose="020B0604020202020204" charset="0"/>
                <a:ea typeface="Inter" panose="020B0604020202020204" charset="0"/>
                <a:cs typeface="Segoe UI" panose="020B0502040204020203" pitchFamily="34" charset="0"/>
              </a:rPr>
              <a:t>“New </a:t>
            </a:r>
            <a:r>
              <a:rPr lang="pt-BR" sz="4000" b="1" dirty="0" err="1">
                <a:latin typeface="Inter" panose="020B0604020202020204" charset="0"/>
                <a:ea typeface="Inter" panose="020B0604020202020204" charset="0"/>
                <a:cs typeface="Segoe UI" panose="020B0502040204020203" pitchFamily="34" charset="0"/>
              </a:rPr>
              <a:t>Directory</a:t>
            </a:r>
            <a:r>
              <a:rPr lang="pt-BR" sz="4000" b="1" dirty="0">
                <a:latin typeface="Inter" panose="020B0604020202020204" charset="0"/>
                <a:ea typeface="Inter" panose="020B0604020202020204" charset="0"/>
                <a:cs typeface="Segoe UI" panose="020B0502040204020203" pitchFamily="34" charset="0"/>
              </a:rPr>
              <a:t>” ou escolha a pasta que quiser armazenar os arquivos da </a:t>
            </a:r>
            <a:r>
              <a:rPr lang="pt-BR" sz="4000" b="1" dirty="0" err="1">
                <a:latin typeface="Inter" panose="020B0604020202020204" charset="0"/>
                <a:ea typeface="Inter" panose="020B0604020202020204" charset="0"/>
                <a:cs typeface="Segoe UI" panose="020B0502040204020203" pitchFamily="34" charset="0"/>
              </a:rPr>
              <a:t>mentoria</a:t>
            </a:r>
            <a:r>
              <a:rPr lang="pt-BR" sz="4000" b="1" dirty="0">
                <a:latin typeface="Inter" panose="020B0604020202020204" charset="0"/>
                <a:ea typeface="Inter" panose="020B0604020202020204" charset="0"/>
                <a:cs typeface="Segoe UI" panose="020B0502040204020203" pitchFamily="34" charset="0"/>
              </a:rPr>
              <a:t> (opção “</a:t>
            </a:r>
            <a:r>
              <a:rPr lang="pt-BR" sz="4000" b="1" dirty="0" err="1">
                <a:latin typeface="Inter" panose="020B0604020202020204" charset="0"/>
                <a:ea typeface="Inter" panose="020B0604020202020204" charset="0"/>
                <a:cs typeface="Segoe UI" panose="020B0502040204020203" pitchFamily="34" charset="0"/>
              </a:rPr>
              <a:t>Existing</a:t>
            </a:r>
            <a:r>
              <a:rPr lang="pt-BR" sz="4000" b="1" dirty="0">
                <a:latin typeface="Inter" panose="020B0604020202020204" charset="0"/>
                <a:ea typeface="Inter" panose="020B0604020202020204" charset="0"/>
                <a:cs typeface="Segoe UI" panose="020B0502040204020203" pitchFamily="34" charset="0"/>
              </a:rPr>
              <a:t> </a:t>
            </a:r>
            <a:r>
              <a:rPr lang="pt-BR" sz="4000" b="1" dirty="0" err="1">
                <a:latin typeface="Inter" panose="020B0604020202020204" charset="0"/>
                <a:ea typeface="Inter" panose="020B0604020202020204" charset="0"/>
                <a:cs typeface="Segoe UI" panose="020B0502040204020203" pitchFamily="34" charset="0"/>
              </a:rPr>
              <a:t>Directory</a:t>
            </a:r>
            <a:r>
              <a:rPr lang="pt-BR" sz="4000" b="1" dirty="0">
                <a:latin typeface="Inter" panose="020B0604020202020204" charset="0"/>
                <a:ea typeface="Inter" panose="020B0604020202020204" charset="0"/>
                <a:cs typeface="Segoe UI" panose="020B0502040204020203" pitchFamily="34" charset="0"/>
              </a:rPr>
              <a:t>”)</a:t>
            </a:r>
            <a:r>
              <a:rPr lang="pt-BR" sz="4000" dirty="0">
                <a:latin typeface="Inter" panose="020B0604020202020204" charset="0"/>
                <a:ea typeface="Inter" panose="020B0604020202020204" charset="0"/>
                <a:cs typeface="Segoe UI" panose="020B0502040204020203" pitchFamily="34" charset="0"/>
              </a:rPr>
              <a:t> -&gt; Clique em </a:t>
            </a:r>
            <a:r>
              <a:rPr lang="pt-BR" sz="4000" b="1" dirty="0">
                <a:latin typeface="Inter" panose="020B0604020202020204" charset="0"/>
                <a:ea typeface="Inter" panose="020B0604020202020204" charset="0"/>
                <a:cs typeface="Segoe UI" panose="020B0502040204020203" pitchFamily="34" charset="0"/>
              </a:rPr>
              <a:t>“New Project”</a:t>
            </a:r>
            <a:r>
              <a:rPr lang="pt-BR" sz="4000" dirty="0">
                <a:latin typeface="Inter" panose="020B0604020202020204" charset="0"/>
                <a:ea typeface="Inter" panose="020B0604020202020204" charset="0"/>
                <a:cs typeface="Segoe UI" panose="020B0502040204020203" pitchFamily="34" charset="0"/>
              </a:rPr>
              <a:t>. -&gt; 1. Escreva o nome do diretório (pasta) onde deseja manter seu projeto, ex. “</a:t>
            </a:r>
            <a:r>
              <a:rPr lang="pt-BR" sz="4000" dirty="0" err="1">
                <a:latin typeface="Inter" panose="020B0604020202020204" charset="0"/>
                <a:ea typeface="Inter" panose="020B0604020202020204" charset="0"/>
                <a:cs typeface="Segoe UI" panose="020B0502040204020203" pitchFamily="34" charset="0"/>
              </a:rPr>
              <a:t>my_project</a:t>
            </a:r>
            <a:r>
              <a:rPr lang="pt-BR" sz="4000" dirty="0">
                <a:latin typeface="Inter" panose="020B0604020202020204" charset="0"/>
                <a:ea typeface="Inter" panose="020B0604020202020204" charset="0"/>
                <a:cs typeface="Segoe UI" panose="020B0502040204020203" pitchFamily="34" charset="0"/>
              </a:rPr>
              <a:t>”. Clique no botão </a:t>
            </a:r>
            <a:r>
              <a:rPr lang="pt-BR" sz="4000" b="1" dirty="0">
                <a:latin typeface="Inter" panose="020B0604020202020204" charset="0"/>
                <a:ea typeface="Inter" panose="020B0604020202020204" charset="0"/>
                <a:cs typeface="Segoe UI" panose="020B0502040204020203" pitchFamily="34" charset="0"/>
              </a:rPr>
              <a:t>“</a:t>
            </a:r>
            <a:r>
              <a:rPr lang="pt-BR" sz="4000" b="1" dirty="0" err="1">
                <a:latin typeface="Inter" panose="020B0604020202020204" charset="0"/>
                <a:ea typeface="Inter" panose="020B0604020202020204" charset="0"/>
                <a:cs typeface="Segoe UI" panose="020B0502040204020203" pitchFamily="34" charset="0"/>
              </a:rPr>
              <a:t>Create</a:t>
            </a:r>
            <a:r>
              <a:rPr lang="pt-BR" sz="4000" b="1" dirty="0">
                <a:latin typeface="Inter" panose="020B0604020202020204" charset="0"/>
                <a:ea typeface="Inter" panose="020B0604020202020204" charset="0"/>
                <a:cs typeface="Segoe UI" panose="020B0502040204020203" pitchFamily="34" charset="0"/>
              </a:rPr>
              <a:t> Project”</a:t>
            </a:r>
            <a:r>
              <a:rPr lang="pt-BR" sz="4000" dirty="0">
                <a:latin typeface="Inter" panose="020B0604020202020204" charset="0"/>
                <a:ea typeface="Inter" panose="020B0604020202020204" charset="0"/>
                <a:cs typeface="Segoe UI" panose="020B0502040204020203" pitchFamily="34" charset="0"/>
              </a:rPr>
              <a:t>.</a:t>
            </a:r>
          </a:p>
          <a:p>
            <a:pPr>
              <a:lnSpc>
                <a:spcPct val="100000"/>
              </a:lnSpc>
              <a:buClr>
                <a:srgbClr val="AD6237"/>
              </a:buClr>
              <a:buFont typeface="Arial" panose="020B0604020202020204" pitchFamily="34" charset="0"/>
              <a:buChar char="•"/>
            </a:pPr>
            <a:endParaRPr lang="pt-BR" sz="4000"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pt-BR" sz="5400" dirty="0">
                <a:latin typeface="Inter" panose="020B0604020202020204" charset="0"/>
                <a:ea typeface="Inter" panose="020B0604020202020204" charset="0"/>
                <a:cs typeface="Segoe UI" panose="020B0502040204020203" pitchFamily="34" charset="0"/>
              </a:rPr>
              <a:t>  </a:t>
            </a:r>
            <a:r>
              <a:rPr lang="pt-BR" sz="4000" dirty="0">
                <a:latin typeface="Inter" panose="020B0604020202020204" charset="0"/>
                <a:ea typeface="Inter" panose="020B0604020202020204" charset="0"/>
                <a:cs typeface="Segoe UI" panose="020B0502040204020203" pitchFamily="34" charset="0"/>
              </a:rPr>
              <a:t>Veja a aba File. Está refletindo o caminho da pasta que você colocou no projeto?</a:t>
            </a:r>
            <a:endParaRPr lang="pt-BR" sz="5400" dirty="0">
              <a:latin typeface="Inter" panose="020B0604020202020204" charset="0"/>
              <a:ea typeface="Inter" panose="020B0604020202020204" charset="0"/>
              <a:cs typeface="Segoe UI" panose="020B0502040204020203" pitchFamily="34" charset="0"/>
            </a:endParaRPr>
          </a:p>
          <a:p>
            <a:pPr>
              <a:lnSpc>
                <a:spcPct val="100000"/>
              </a:lnSpc>
              <a:buClr>
                <a:srgbClr val="04A07B"/>
              </a:buClr>
              <a:buFont typeface="Arial" panose="020B0604020202020204" pitchFamily="34" charset="0"/>
              <a:buChar char="•"/>
            </a:pPr>
            <a:endParaRPr lang="en-GB" sz="48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171056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2"/>
          <p:cNvSpPr>
            <a:spLocks noGrp="1"/>
          </p:cNvSpPr>
          <p:nvPr>
            <p:ph idx="1"/>
          </p:nvPr>
        </p:nvSpPr>
        <p:spPr>
          <a:xfrm>
            <a:off x="996043" y="1485900"/>
            <a:ext cx="16122627" cy="7204730"/>
          </a:xfrm>
        </p:spPr>
        <p:txBody>
          <a:bodyPr>
            <a:normAutofit/>
          </a:bodyPr>
          <a:lstStyle/>
          <a:p>
            <a:pPr marL="0" indent="0">
              <a:buClr>
                <a:srgbClr val="04A07B"/>
              </a:buClr>
              <a:buNone/>
            </a:pPr>
            <a:r>
              <a:rPr lang="pt-BR" sz="5400" b="1" dirty="0">
                <a:solidFill>
                  <a:srgbClr val="AD6237"/>
                </a:solidFill>
                <a:latin typeface="Inter" panose="020B0604020202020204" charset="0"/>
                <a:ea typeface="Inter" panose="020B0604020202020204" charset="0"/>
                <a:cs typeface="Segoe UI" panose="020B0502040204020203" pitchFamily="34" charset="0"/>
              </a:rPr>
              <a:t>Vamos criar um script!</a:t>
            </a:r>
          </a:p>
          <a:p>
            <a:pPr>
              <a:lnSpc>
                <a:spcPct val="100000"/>
              </a:lnSpc>
              <a:buClr>
                <a:srgbClr val="AD6237"/>
              </a:buClr>
              <a:buFont typeface="Arial" panose="020B0604020202020204" pitchFamily="34" charset="0"/>
              <a:buChar char="•"/>
            </a:pPr>
            <a:r>
              <a:rPr lang="pt-BR" sz="5400" dirty="0">
                <a:latin typeface="Inter" panose="020B0604020202020204" charset="0"/>
                <a:ea typeface="Inter" panose="020B0604020202020204" charset="0"/>
                <a:cs typeface="Segoe UI" panose="020B0502040204020203" pitchFamily="34" charset="0"/>
              </a:rPr>
              <a:t> </a:t>
            </a:r>
            <a:r>
              <a:rPr lang="pt-BR" sz="4000" dirty="0">
                <a:latin typeface="Inter" panose="020B0604020202020204" charset="0"/>
                <a:ea typeface="Inter" panose="020B0604020202020204" charset="0"/>
                <a:cs typeface="Segoe UI" panose="020B0502040204020203" pitchFamily="34" charset="0"/>
              </a:rPr>
              <a:t>Provavelmente já tem um Script aberto chamado “Untitled1” no seu Editor, certo?</a:t>
            </a:r>
          </a:p>
          <a:p>
            <a:pPr lvl="1">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Salve ele com o nome que você preferir (</a:t>
            </a:r>
            <a:r>
              <a:rPr lang="pt-BR" sz="3600" b="1" dirty="0">
                <a:latin typeface="Inter" panose="020B0604020202020204" charset="0"/>
                <a:ea typeface="Inter" panose="020B0604020202020204" charset="0"/>
                <a:cs typeface="Segoe UI" panose="020B0502040204020203" pitchFamily="34" charset="0"/>
              </a:rPr>
              <a:t>File &gt; </a:t>
            </a:r>
            <a:r>
              <a:rPr lang="pt-BR" sz="3600" b="1" dirty="0" err="1">
                <a:latin typeface="Inter" panose="020B0604020202020204" charset="0"/>
                <a:ea typeface="Inter" panose="020B0604020202020204" charset="0"/>
                <a:cs typeface="Segoe UI" panose="020B0502040204020203" pitchFamily="34" charset="0"/>
              </a:rPr>
              <a:t>Save</a:t>
            </a:r>
            <a:r>
              <a:rPr lang="pt-BR" sz="3600" b="1" dirty="0">
                <a:latin typeface="Inter" panose="020B0604020202020204" charset="0"/>
                <a:ea typeface="Inter" panose="020B0604020202020204" charset="0"/>
                <a:cs typeface="Segoe UI" panose="020B0502040204020203" pitchFamily="34" charset="0"/>
              </a:rPr>
              <a:t> as</a:t>
            </a:r>
            <a:r>
              <a:rPr lang="pt-BR" sz="3600" dirty="0">
                <a:latin typeface="Inter" panose="020B0604020202020204" charset="0"/>
                <a:ea typeface="Inter" panose="020B0604020202020204" charset="0"/>
                <a:cs typeface="Segoe UI" panose="020B0502040204020203" pitchFamily="34" charset="0"/>
              </a:rPr>
              <a:t>). Vamos gerar um ou mais scripts por encontro de </a:t>
            </a:r>
            <a:r>
              <a:rPr lang="pt-BR" sz="3600" dirty="0" err="1">
                <a:latin typeface="Inter" panose="020B0604020202020204" charset="0"/>
                <a:ea typeface="Inter" panose="020B0604020202020204" charset="0"/>
                <a:cs typeface="Segoe UI" panose="020B0502040204020203" pitchFamily="34" charset="0"/>
              </a:rPr>
              <a:t>mentoria</a:t>
            </a:r>
            <a:r>
              <a:rPr lang="pt-BR" sz="3600" dirty="0">
                <a:latin typeface="Inter" panose="020B0604020202020204" charset="0"/>
                <a:ea typeface="Inter" panose="020B0604020202020204" charset="0"/>
                <a:cs typeface="Segoe UI" panose="020B0502040204020203" pitchFamily="34" charset="0"/>
              </a:rPr>
              <a:t>. É interessante que os nomes desses arquivos reflitam o conteúdo de cada script. Por exemplo: Script Encontro 1 – Introdução ao R.R </a:t>
            </a:r>
            <a:r>
              <a:rPr lang="pt-BR" sz="3600" b="1" dirty="0">
                <a:latin typeface="Inter" panose="020B0604020202020204" charset="0"/>
                <a:ea typeface="Inter" panose="020B0604020202020204" charset="0"/>
                <a:cs typeface="Segoe UI" panose="020B0502040204020203" pitchFamily="34" charset="0"/>
              </a:rPr>
              <a:t>OU </a:t>
            </a:r>
            <a:r>
              <a:rPr lang="pt-BR" sz="3600" dirty="0">
                <a:latin typeface="Inter" panose="020B0604020202020204" charset="0"/>
                <a:ea typeface="Inter" panose="020B0604020202020204" charset="0"/>
                <a:cs typeface="Segoe UI" panose="020B0502040204020203" pitchFamily="34" charset="0"/>
              </a:rPr>
              <a:t>1 – </a:t>
            </a:r>
            <a:r>
              <a:rPr lang="pt-BR" sz="3600" dirty="0" err="1">
                <a:latin typeface="Inter" panose="020B0604020202020204" charset="0"/>
                <a:ea typeface="Inter" panose="020B0604020202020204" charset="0"/>
                <a:cs typeface="Segoe UI" panose="020B0502040204020203" pitchFamily="34" charset="0"/>
              </a:rPr>
              <a:t>intro</a:t>
            </a:r>
            <a:r>
              <a:rPr lang="pt-BR" sz="3600" dirty="0">
                <a:latin typeface="Inter" panose="020B0604020202020204" charset="0"/>
                <a:ea typeface="Inter" panose="020B0604020202020204" charset="0"/>
                <a:cs typeface="Segoe UI" panose="020B0502040204020203" pitchFamily="34" charset="0"/>
              </a:rPr>
              <a:t>-r.</a:t>
            </a:r>
          </a:p>
          <a:p>
            <a:pPr lvl="1">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Para evitar scripts extensos de códigos, você pode salvar um script para cada tipo de função, o que te ajuda a ter uma biblioteca de funções no futuro.</a:t>
            </a:r>
            <a:endParaRPr lang="en-GB" sz="36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1126215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35584" y="-60362"/>
            <a:ext cx="9583676" cy="1507816"/>
          </a:xfrm>
        </p:spPr>
        <p:txBody>
          <a:bodyPr>
            <a:normAutofit/>
          </a:bodyPr>
          <a:lstStyle/>
          <a:p>
            <a:pPr algn="l"/>
            <a:r>
              <a:rPr lang="pt-BR" b="1" dirty="0">
                <a:solidFill>
                  <a:srgbClr val="AD6237"/>
                </a:solidFill>
                <a:latin typeface="Inter" panose="020B0604020202020204" charset="0"/>
                <a:ea typeface="Inter" panose="020B0604020202020204" charset="0"/>
                <a:cs typeface="Segoe UI Semibold" panose="020B0702040204020203" pitchFamily="34" charset="0"/>
              </a:rPr>
              <a:t>Componentes de um script</a:t>
            </a:r>
            <a:endParaRPr lang="en-GB" b="1" dirty="0">
              <a:solidFill>
                <a:srgbClr val="AD6237"/>
              </a:solidFill>
              <a:latin typeface="Inter" panose="020B0604020202020204" charset="0"/>
              <a:ea typeface="Inter" panose="020B0604020202020204" charset="0"/>
              <a:cs typeface="Segoe UI Semibold" panose="020B0702040204020203" pitchFamily="34" charset="0"/>
            </a:endParaRPr>
          </a:p>
        </p:txBody>
      </p:sp>
      <p:pic>
        <p:nvPicPr>
          <p:cNvPr id="5" name="Imagem 4"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866900"/>
            <a:ext cx="12193632" cy="6995295"/>
          </a:xfrm>
          <a:prstGeom prst="rect">
            <a:avLst/>
          </a:prstGeom>
        </p:spPr>
      </p:pic>
      <p:sp>
        <p:nvSpPr>
          <p:cNvPr id="8" name="Retângulo 7"/>
          <p:cNvSpPr/>
          <p:nvPr/>
        </p:nvSpPr>
        <p:spPr>
          <a:xfrm>
            <a:off x="6875136" y="2180168"/>
            <a:ext cx="3379536" cy="1051250"/>
          </a:xfrm>
          <a:prstGeom prst="rect">
            <a:avLst/>
          </a:prstGeom>
          <a:solidFill>
            <a:schemeClr val="bg1"/>
          </a:solidFill>
          <a:ln w="3810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dirty="0">
                <a:solidFill>
                  <a:schemeClr val="tx1"/>
                </a:solidFill>
                <a:latin typeface="Segoe UI" panose="020B0502040204020203" pitchFamily="34" charset="0"/>
                <a:cs typeface="Segoe UI" panose="020B0502040204020203" pitchFamily="34" charset="0"/>
              </a:rPr>
              <a:t>Nome do arquivo</a:t>
            </a:r>
          </a:p>
        </p:txBody>
      </p:sp>
      <p:sp>
        <p:nvSpPr>
          <p:cNvPr id="10" name="Retângulo 9"/>
          <p:cNvSpPr/>
          <p:nvPr/>
        </p:nvSpPr>
        <p:spPr>
          <a:xfrm>
            <a:off x="11272065" y="5086071"/>
            <a:ext cx="3379536" cy="1051250"/>
          </a:xfrm>
          <a:prstGeom prst="rect">
            <a:avLst/>
          </a:prstGeom>
          <a:solidFill>
            <a:schemeClr val="bg1"/>
          </a:solidFill>
          <a:ln w="3810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dirty="0">
                <a:solidFill>
                  <a:schemeClr val="tx1"/>
                </a:solidFill>
                <a:latin typeface="Segoe UI" panose="020B0502040204020203" pitchFamily="34" charset="0"/>
                <a:cs typeface="Segoe UI" panose="020B0502040204020203" pitchFamily="34" charset="0"/>
              </a:rPr>
              <a:t># Comentários</a:t>
            </a:r>
          </a:p>
        </p:txBody>
      </p:sp>
      <p:sp>
        <p:nvSpPr>
          <p:cNvPr id="11" name="Retângulo 10"/>
          <p:cNvSpPr/>
          <p:nvPr/>
        </p:nvSpPr>
        <p:spPr>
          <a:xfrm>
            <a:off x="9374475" y="6974133"/>
            <a:ext cx="3379536" cy="1051250"/>
          </a:xfrm>
          <a:prstGeom prst="rect">
            <a:avLst/>
          </a:prstGeom>
          <a:solidFill>
            <a:schemeClr val="bg1"/>
          </a:solidFill>
          <a:ln w="3810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dirty="0">
                <a:solidFill>
                  <a:schemeClr val="tx1"/>
                </a:solidFill>
                <a:latin typeface="Segoe UI" panose="020B0502040204020203" pitchFamily="34" charset="0"/>
                <a:cs typeface="Segoe UI" panose="020B0502040204020203" pitchFamily="34" charset="0"/>
              </a:rPr>
              <a:t>Funções</a:t>
            </a:r>
          </a:p>
        </p:txBody>
      </p:sp>
      <p:cxnSp>
        <p:nvCxnSpPr>
          <p:cNvPr id="12" name="Conector de Seta Reta 11"/>
          <p:cNvCxnSpPr/>
          <p:nvPr/>
        </p:nvCxnSpPr>
        <p:spPr>
          <a:xfrm flipV="1">
            <a:off x="5381883" y="2705792"/>
            <a:ext cx="1493253" cy="525626"/>
          </a:xfrm>
          <a:prstGeom prst="straightConnector1">
            <a:avLst/>
          </a:prstGeom>
          <a:ln w="57150">
            <a:solidFill>
              <a:srgbClr val="AD6237"/>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p:cNvCxnSpPr/>
          <p:nvPr/>
        </p:nvCxnSpPr>
        <p:spPr>
          <a:xfrm>
            <a:off x="7360665" y="5611695"/>
            <a:ext cx="3399333" cy="0"/>
          </a:xfrm>
          <a:prstGeom prst="straightConnector1">
            <a:avLst/>
          </a:prstGeom>
          <a:ln w="57150">
            <a:solidFill>
              <a:srgbClr val="AD6237"/>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p:cNvCxnSpPr/>
          <p:nvPr/>
        </p:nvCxnSpPr>
        <p:spPr>
          <a:xfrm>
            <a:off x="5579735" y="5881976"/>
            <a:ext cx="3561861" cy="1617782"/>
          </a:xfrm>
          <a:prstGeom prst="straightConnector1">
            <a:avLst/>
          </a:prstGeom>
          <a:ln w="57150">
            <a:solidFill>
              <a:srgbClr val="AD6237"/>
            </a:solidFill>
            <a:tailEnd type="triangle"/>
          </a:ln>
        </p:spPr>
        <p:style>
          <a:lnRef idx="1">
            <a:schemeClr val="accent1"/>
          </a:lnRef>
          <a:fillRef idx="0">
            <a:schemeClr val="accent1"/>
          </a:fillRef>
          <a:effectRef idx="0">
            <a:schemeClr val="accent1"/>
          </a:effectRef>
          <a:fontRef idx="minor">
            <a:schemeClr val="tx1"/>
          </a:fontRef>
        </p:style>
      </p:cxnSp>
      <p:sp>
        <p:nvSpPr>
          <p:cNvPr id="24" name="Retângulo 23"/>
          <p:cNvSpPr/>
          <p:nvPr/>
        </p:nvSpPr>
        <p:spPr>
          <a:xfrm>
            <a:off x="11007072" y="3198009"/>
            <a:ext cx="3379536" cy="1051250"/>
          </a:xfrm>
          <a:prstGeom prst="rect">
            <a:avLst/>
          </a:prstGeom>
          <a:solidFill>
            <a:schemeClr val="bg1"/>
          </a:solidFill>
          <a:ln w="3810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dirty="0">
                <a:solidFill>
                  <a:schemeClr val="tx1"/>
                </a:solidFill>
                <a:latin typeface="Segoe UI" panose="020B0502040204020203" pitchFamily="34" charset="0"/>
                <a:cs typeface="Segoe UI" panose="020B0502040204020203" pitchFamily="34" charset="0"/>
              </a:rPr>
              <a:t>Pacotes</a:t>
            </a:r>
          </a:p>
        </p:txBody>
      </p:sp>
      <p:cxnSp>
        <p:nvCxnSpPr>
          <p:cNvPr id="26" name="Conector de Seta Reta 25"/>
          <p:cNvCxnSpPr/>
          <p:nvPr/>
        </p:nvCxnSpPr>
        <p:spPr>
          <a:xfrm flipV="1">
            <a:off x="6128510" y="3781632"/>
            <a:ext cx="4442681" cy="467627"/>
          </a:xfrm>
          <a:prstGeom prst="straightConnector1">
            <a:avLst/>
          </a:prstGeom>
          <a:ln w="57150">
            <a:solidFill>
              <a:srgbClr val="AD6237"/>
            </a:solidFill>
            <a:tailEnd type="triangle"/>
          </a:ln>
        </p:spPr>
        <p:style>
          <a:lnRef idx="1">
            <a:schemeClr val="accent1"/>
          </a:lnRef>
          <a:fillRef idx="0">
            <a:schemeClr val="accent1"/>
          </a:fillRef>
          <a:effectRef idx="0">
            <a:schemeClr val="accent1"/>
          </a:effectRef>
          <a:fontRef idx="minor">
            <a:schemeClr val="tx1"/>
          </a:fontRef>
        </p:style>
      </p:cxnSp>
      <p:sp>
        <p:nvSpPr>
          <p:cNvPr id="13"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4"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5"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3930722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AD6237"/>
                </a:solidFill>
                <a:latin typeface="Inter" panose="020B0604020202020204" charset="0"/>
                <a:ea typeface="Inter" panose="020B0604020202020204" charset="0"/>
                <a:cs typeface="Segoe UI Semibold" panose="020B0702040204020203" pitchFamily="34" charset="0"/>
              </a:rPr>
              <a:t>Componentes de um script</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1136673" y="3008908"/>
            <a:ext cx="16122627" cy="6429365"/>
          </a:xfrm>
        </p:spPr>
        <p:txBody>
          <a:bodyPr>
            <a:normAutofit/>
          </a:bodyPr>
          <a:lstStyle/>
          <a:p>
            <a:pPr marL="0" indent="0">
              <a:buClr>
                <a:srgbClr val="04A07B"/>
              </a:buClr>
              <a:buNone/>
            </a:pPr>
            <a:r>
              <a:rPr lang="pt-BR" sz="4800" b="1" dirty="0">
                <a:solidFill>
                  <a:srgbClr val="AD6237"/>
                </a:solidFill>
                <a:latin typeface="Inter" panose="020B0604020202020204" charset="0"/>
                <a:ea typeface="Inter" panose="020B0604020202020204" charset="0"/>
                <a:cs typeface="Segoe UI" panose="020B0502040204020203" pitchFamily="34" charset="0"/>
              </a:rPr>
              <a:t>Pacotes</a:t>
            </a:r>
          </a:p>
          <a:p>
            <a:pPr>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O R tem alguns pacotes em sua versão base, mas em geral, são usados pacotes que baixamos do CRAN (repositório de pacotes do R). </a:t>
            </a:r>
          </a:p>
          <a:p>
            <a:pPr lvl="1">
              <a:lnSpc>
                <a:spcPct val="100000"/>
              </a:lnSpc>
              <a:buClr>
                <a:srgbClr val="AD6237"/>
              </a:buClr>
              <a:buFont typeface="Arial" panose="020B0604020202020204" pitchFamily="34" charset="0"/>
              <a:buChar char="•"/>
            </a:pPr>
            <a:r>
              <a:rPr lang="pt-BR" sz="3000" dirty="0">
                <a:latin typeface="Inter" panose="020B0604020202020204" charset="0"/>
                <a:ea typeface="Inter" panose="020B0604020202020204" charset="0"/>
                <a:cs typeface="Segoe UI" panose="020B0502040204020203" pitchFamily="34" charset="0"/>
              </a:rPr>
              <a:t> É possível usar pacotes fora do CRAN também por meio do </a:t>
            </a:r>
            <a:r>
              <a:rPr lang="pt-BR" sz="3000" dirty="0" err="1">
                <a:latin typeface="Inter" panose="020B0604020202020204" charset="0"/>
                <a:ea typeface="Inter" panose="020B0604020202020204" charset="0"/>
                <a:cs typeface="Segoe UI" panose="020B0502040204020203" pitchFamily="34" charset="0"/>
              </a:rPr>
              <a:t>Rtools</a:t>
            </a:r>
            <a:r>
              <a:rPr lang="pt-BR" sz="3000" dirty="0">
                <a:latin typeface="Inter" panose="020B0604020202020204" charset="0"/>
                <a:ea typeface="Inter" panose="020B0604020202020204" charset="0"/>
                <a:cs typeface="Segoe UI" panose="020B0502040204020203" pitchFamily="34" charset="0"/>
              </a:rPr>
              <a:t>, vamos falar sobre isso mais para frente.</a:t>
            </a:r>
          </a:p>
          <a:p>
            <a:pPr>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É uma boa prática incluir no início do código todos os pacotes usados no script</a:t>
            </a:r>
          </a:p>
          <a:p>
            <a:pPr>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Você precisa instalar os pacotes apenas uma vez, mas precisava carrega-los toda vez que iniciar o R.</a:t>
            </a:r>
          </a:p>
          <a:p>
            <a:pPr>
              <a:lnSpc>
                <a:spcPct val="100000"/>
              </a:lnSpc>
              <a:buClr>
                <a:srgbClr val="04A07B"/>
              </a:buClr>
              <a:buFont typeface="Arial" panose="020B0604020202020204" pitchFamily="34" charset="0"/>
              <a:buChar char="•"/>
            </a:pPr>
            <a:endParaRPr lang="en-GB" sz="36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89498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1746594"/>
          </a:xfrm>
        </p:spPr>
        <p:txBody>
          <a:bodyPr>
            <a:normAutofit/>
          </a:bodyPr>
          <a:lstStyle/>
          <a:p>
            <a:r>
              <a:rPr lang="pt-BR" sz="5400" b="1" dirty="0">
                <a:solidFill>
                  <a:srgbClr val="AD6237"/>
                </a:solidFill>
                <a:latin typeface="Inter" panose="020B0604020202020204" charset="0"/>
                <a:ea typeface="Inter" panose="020B0604020202020204" charset="0"/>
                <a:cs typeface="Segoe UI Semibold" panose="020B0702040204020203" pitchFamily="34" charset="0"/>
              </a:rPr>
              <a:t>Componentes de um script</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1035584" y="3116724"/>
            <a:ext cx="9193991" cy="5785042"/>
          </a:xfrm>
        </p:spPr>
        <p:txBody>
          <a:bodyPr>
            <a:normAutofit/>
          </a:bodyPr>
          <a:lstStyle/>
          <a:p>
            <a:pPr marL="0" indent="0">
              <a:buClr>
                <a:srgbClr val="04A07B"/>
              </a:buClr>
              <a:buNone/>
            </a:pPr>
            <a:r>
              <a:rPr lang="pt-BR" sz="4800" b="1" dirty="0">
                <a:solidFill>
                  <a:srgbClr val="AD6237"/>
                </a:solidFill>
                <a:latin typeface="Inter" panose="020B0604020202020204" charset="0"/>
                <a:ea typeface="Inter" panose="020B0604020202020204" charset="0"/>
                <a:cs typeface="Segoe UI" panose="020B0502040204020203" pitchFamily="34" charset="0"/>
              </a:rPr>
              <a:t>Comentários</a:t>
            </a:r>
          </a:p>
          <a:p>
            <a:pPr>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Para comentar no seu código, use #</a:t>
            </a:r>
          </a:p>
          <a:p>
            <a:pPr lvl="1">
              <a:lnSpc>
                <a:spcPct val="100000"/>
              </a:lnSpc>
              <a:buClr>
                <a:srgbClr val="AD6237"/>
              </a:buClr>
              <a:buFont typeface="Arial" panose="020B0604020202020204" pitchFamily="34" charset="0"/>
              <a:buChar char="•"/>
            </a:pPr>
            <a:r>
              <a:rPr lang="pt-BR" sz="3000" dirty="0">
                <a:latin typeface="Inter" panose="020B0604020202020204" charset="0"/>
                <a:ea typeface="Inter" panose="020B0604020202020204" charset="0"/>
                <a:cs typeface="Segoe UI" panose="020B0502040204020203" pitchFamily="34" charset="0"/>
              </a:rPr>
              <a:t> Tudo que aparecer depois da </a:t>
            </a:r>
            <a:r>
              <a:rPr lang="pt-BR" sz="3000" dirty="0" err="1">
                <a:latin typeface="Inter" panose="020B0604020202020204" charset="0"/>
                <a:ea typeface="Inter" panose="020B0604020202020204" charset="0"/>
                <a:cs typeface="Segoe UI" panose="020B0502040204020203" pitchFamily="34" charset="0"/>
              </a:rPr>
              <a:t>hashtag</a:t>
            </a:r>
            <a:r>
              <a:rPr lang="pt-BR" sz="3000" dirty="0">
                <a:latin typeface="Inter" panose="020B0604020202020204" charset="0"/>
                <a:ea typeface="Inter" panose="020B0604020202020204" charset="0"/>
                <a:cs typeface="Segoe UI" panose="020B0502040204020203" pitchFamily="34" charset="0"/>
              </a:rPr>
              <a:t> será entendido como código que não deve ser rodado pelo R</a:t>
            </a:r>
          </a:p>
          <a:p>
            <a:pPr>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Serve como registro de decisões e melhora a transparência do processo, principalmente em projetos em grupo</a:t>
            </a:r>
          </a:p>
          <a:p>
            <a:pPr>
              <a:lnSpc>
                <a:spcPct val="100000"/>
              </a:lnSpc>
              <a:buClr>
                <a:srgbClr val="04A07B"/>
              </a:buClr>
              <a:buFont typeface="Arial" panose="020B0604020202020204" pitchFamily="34" charset="0"/>
              <a:buChar char="•"/>
            </a:pPr>
            <a:endParaRPr lang="en-GB" sz="3600" dirty="0">
              <a:latin typeface="Inter" panose="020B0604020202020204" charset="0"/>
              <a:ea typeface="Inter" panose="020B0604020202020204" charset="0"/>
              <a:cs typeface="Segoe UI" panose="020B0502040204020203" pitchFamily="34" charset="0"/>
            </a:endParaRPr>
          </a:p>
        </p:txBody>
      </p:sp>
      <p:pic>
        <p:nvPicPr>
          <p:cNvPr id="4" name="Imagem 3"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3595" y="2748080"/>
            <a:ext cx="6245705" cy="5958800"/>
          </a:xfrm>
          <a:prstGeom prst="rect">
            <a:avLst/>
          </a:prstGeom>
        </p:spPr>
      </p:pic>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221612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100125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Antes de falar de r...</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5" name="Espaço Reservado para Conteú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54973" y="3250680"/>
            <a:ext cx="4774203" cy="47742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Espaço Reservado para Conteúdo 2"/>
          <p:cNvSpPr txBox="1">
            <a:spLocks/>
          </p:cNvSpPr>
          <p:nvPr/>
        </p:nvSpPr>
        <p:spPr>
          <a:xfrm>
            <a:off x="1536193" y="3082597"/>
            <a:ext cx="8290196" cy="6637124"/>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nSpc>
                <a:spcPct val="120000"/>
              </a:lnSpc>
              <a:buClr>
                <a:srgbClr val="04A07B"/>
              </a:buClr>
              <a:buNone/>
            </a:pPr>
            <a:r>
              <a:rPr lang="en-GB" sz="3900" b="1" dirty="0">
                <a:latin typeface="Segoe UI" panose="020B0502040204020203" pitchFamily="34" charset="0"/>
                <a:cs typeface="Segoe UI" panose="020B0502040204020203" pitchFamily="34" charset="0"/>
              </a:rPr>
              <a:t>Ana in a nutshell</a:t>
            </a:r>
          </a:p>
          <a:p>
            <a:pPr>
              <a:lnSpc>
                <a:spcPct val="120000"/>
              </a:lnSpc>
              <a:buClr>
                <a:srgbClr val="04A07B"/>
              </a:buClr>
              <a:buFont typeface="Arial" panose="020B0604020202020204" pitchFamily="34" charset="0"/>
              <a:buChar char="•"/>
            </a:pPr>
            <a:r>
              <a:rPr lang="en-GB" sz="28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Adoro</a:t>
            </a:r>
            <a:r>
              <a:rPr lang="en-GB" sz="2550" dirty="0">
                <a:latin typeface="Segoe UI" panose="020B0502040204020203" pitchFamily="34" charset="0"/>
                <a:cs typeface="Segoe UI" panose="020B0502040204020203" pitchFamily="34" charset="0"/>
              </a:rPr>
              <a:t> R, mas </a:t>
            </a:r>
            <a:r>
              <a:rPr lang="en-GB" sz="2550" dirty="0" err="1">
                <a:latin typeface="Segoe UI" panose="020B0502040204020203" pitchFamily="34" charset="0"/>
                <a:cs typeface="Segoe UI" panose="020B0502040204020203" pitchFamily="34" charset="0"/>
              </a:rPr>
              <a:t>curto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bastante</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viagens</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comidas</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livros</a:t>
            </a:r>
            <a:r>
              <a:rPr lang="en-GB" sz="2550" dirty="0">
                <a:latin typeface="Segoe UI" panose="020B0502040204020203" pitchFamily="34" charset="0"/>
                <a:cs typeface="Segoe UI" panose="020B0502040204020203" pitchFamily="34" charset="0"/>
              </a:rPr>
              <a:t> e </a:t>
            </a:r>
            <a:r>
              <a:rPr lang="en-GB" sz="2550" dirty="0" err="1">
                <a:latin typeface="Segoe UI" panose="020B0502040204020203" pitchFamily="34" charset="0"/>
                <a:cs typeface="Segoe UI" panose="020B0502040204020203" pitchFamily="34" charset="0"/>
              </a:rPr>
              <a:t>saber</a:t>
            </a:r>
            <a:r>
              <a:rPr lang="en-GB" sz="2550" dirty="0">
                <a:latin typeface="Segoe UI" panose="020B0502040204020203" pitchFamily="34" charset="0"/>
                <a:cs typeface="Segoe UI" panose="020B0502040204020203" pitchFamily="34" charset="0"/>
              </a:rPr>
              <a:t> de </a:t>
            </a:r>
            <a:r>
              <a:rPr lang="en-GB" sz="2550" dirty="0" err="1">
                <a:latin typeface="Segoe UI" panose="020B0502040204020203" pitchFamily="34" charset="0"/>
                <a:cs typeface="Segoe UI" panose="020B0502040204020203" pitchFamily="34" charset="0"/>
              </a:rPr>
              <a:t>tudo</a:t>
            </a:r>
            <a:r>
              <a:rPr lang="en-GB" sz="2550" dirty="0">
                <a:latin typeface="Segoe UI" panose="020B0502040204020203" pitchFamily="34" charset="0"/>
                <a:cs typeface="Segoe UI" panose="020B0502040204020203" pitchFamily="34" charset="0"/>
              </a:rPr>
              <a:t> um </a:t>
            </a:r>
            <a:r>
              <a:rPr lang="en-GB" sz="2550" dirty="0" err="1">
                <a:latin typeface="Segoe UI" panose="020B0502040204020203" pitchFamily="34" charset="0"/>
                <a:cs typeface="Segoe UI" panose="020B0502040204020203" pitchFamily="34" charset="0"/>
              </a:rPr>
              <a:t>pouquinho</a:t>
            </a:r>
            <a:r>
              <a:rPr lang="en-GB" sz="2550" dirty="0">
                <a:latin typeface="Segoe UI" panose="020B0502040204020203" pitchFamily="34" charset="0"/>
                <a:cs typeface="Segoe UI" panose="020B0502040204020203" pitchFamily="34" charset="0"/>
              </a:rPr>
              <a:t>!</a:t>
            </a:r>
          </a:p>
          <a:p>
            <a:pPr>
              <a:lnSpc>
                <a:spcPct val="120000"/>
              </a:lnSpc>
              <a:buClr>
                <a:srgbClr val="04A07B"/>
              </a:buClr>
              <a:buFont typeface="Arial" panose="020B0604020202020204" pitchFamily="34" charset="0"/>
              <a:buChar char="•"/>
            </a:pP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Sou</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psicóloga</a:t>
            </a:r>
            <a:r>
              <a:rPr lang="en-GB" sz="2550" dirty="0">
                <a:latin typeface="Segoe UI" panose="020B0502040204020203" pitchFamily="34" charset="0"/>
                <a:cs typeface="Segoe UI" panose="020B0502040204020203" pitchFamily="34" charset="0"/>
              </a:rPr>
              <a:t> de </a:t>
            </a:r>
            <a:r>
              <a:rPr lang="en-GB" sz="2550" dirty="0" err="1">
                <a:latin typeface="Segoe UI" panose="020B0502040204020203" pitchFamily="34" charset="0"/>
                <a:cs typeface="Segoe UI" panose="020B0502040204020203" pitchFamily="34" charset="0"/>
              </a:rPr>
              <a:t>formação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Fiz</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mestrado</a:t>
            </a:r>
            <a:r>
              <a:rPr lang="en-GB" sz="2550" dirty="0">
                <a:latin typeface="Segoe UI" panose="020B0502040204020203" pitchFamily="34" charset="0"/>
                <a:cs typeface="Segoe UI" panose="020B0502040204020203" pitchFamily="34" charset="0"/>
              </a:rPr>
              <a:t> e </a:t>
            </a:r>
            <a:r>
              <a:rPr lang="en-GB" sz="2550" dirty="0" err="1">
                <a:latin typeface="Segoe UI" panose="020B0502040204020203" pitchFamily="34" charset="0"/>
                <a:cs typeface="Segoe UI" panose="020B0502040204020203" pitchFamily="34" charset="0"/>
              </a:rPr>
              <a:t>doutorado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em</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Psicologia</a:t>
            </a:r>
            <a:r>
              <a:rPr lang="en-GB" sz="2550" dirty="0">
                <a:latin typeface="Segoe UI" panose="020B0502040204020203" pitchFamily="34" charset="0"/>
                <a:cs typeface="Segoe UI" panose="020B0502040204020203" pitchFamily="34" charset="0"/>
              </a:rPr>
              <a:t>, com </a:t>
            </a:r>
            <a:r>
              <a:rPr lang="en-GB" sz="2550" dirty="0" err="1">
                <a:latin typeface="Segoe UI" panose="020B0502040204020203" pitchFamily="34" charset="0"/>
                <a:cs typeface="Segoe UI" panose="020B0502040204020203" pitchFamily="34" charset="0"/>
              </a:rPr>
              <a:t>foco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em</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avaliação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psicológica</a:t>
            </a:r>
            <a:r>
              <a:rPr lang="en-GB" sz="2550" dirty="0">
                <a:latin typeface="Segoe UI" panose="020B0502040204020203" pitchFamily="34" charset="0"/>
                <a:cs typeface="Segoe UI" panose="020B0502040204020203" pitchFamily="34" charset="0"/>
              </a:rPr>
              <a:t> e </a:t>
            </a:r>
            <a:r>
              <a:rPr lang="en-GB" sz="2550" dirty="0" err="1">
                <a:latin typeface="Segoe UI" panose="020B0502040204020203" pitchFamily="34" charset="0"/>
                <a:cs typeface="Segoe UI" panose="020B0502040204020203" pitchFamily="34" charset="0"/>
              </a:rPr>
              <a:t>psicometria</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respectivamente</a:t>
            </a:r>
            <a:r>
              <a:rPr lang="en-GB" sz="2550" dirty="0">
                <a:latin typeface="Segoe UI" panose="020B0502040204020203" pitchFamily="34" charset="0"/>
                <a:cs typeface="Segoe UI" panose="020B0502040204020203" pitchFamily="34" charset="0"/>
              </a:rPr>
              <a:t>. E no </a:t>
            </a:r>
            <a:r>
              <a:rPr lang="en-GB" sz="2550" dirty="0" err="1">
                <a:latin typeface="Segoe UI" panose="020B0502040204020203" pitchFamily="34" charset="0"/>
                <a:cs typeface="Segoe UI" panose="020B0502040204020203" pitchFamily="34" charset="0"/>
              </a:rPr>
              <a:t>pós-doutorado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fui</a:t>
            </a:r>
            <a:r>
              <a:rPr lang="en-GB" sz="2550" dirty="0">
                <a:latin typeface="Segoe UI" panose="020B0502040204020203" pitchFamily="34" charset="0"/>
                <a:cs typeface="Segoe UI" panose="020B0502040204020203" pitchFamily="34" charset="0"/>
              </a:rPr>
              <a:t> para a </a:t>
            </a:r>
            <a:r>
              <a:rPr lang="en-GB" sz="2550" dirty="0" err="1">
                <a:latin typeface="Segoe UI" panose="020B0502040204020203" pitchFamily="34" charset="0"/>
                <a:cs typeface="Segoe UI" panose="020B0502040204020203" pitchFamily="34" charset="0"/>
              </a:rPr>
              <a:t>área</a:t>
            </a:r>
            <a:r>
              <a:rPr lang="en-GB" sz="2550" dirty="0">
                <a:latin typeface="Segoe UI" panose="020B0502040204020203" pitchFamily="34" charset="0"/>
                <a:cs typeface="Segoe UI" panose="020B0502040204020203" pitchFamily="34" charset="0"/>
              </a:rPr>
              <a:t> de </a:t>
            </a:r>
            <a:r>
              <a:rPr lang="en-GB" sz="2550" dirty="0" err="1">
                <a:latin typeface="Segoe UI" panose="020B0502040204020203" pitchFamily="34" charset="0"/>
                <a:cs typeface="Segoe UI" panose="020B0502040204020203" pitchFamily="34" charset="0"/>
              </a:rPr>
              <a:t>estatística</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aplicada</a:t>
            </a:r>
            <a:r>
              <a:rPr lang="en-GB" sz="2550" dirty="0">
                <a:latin typeface="Segoe UI" panose="020B0502040204020203" pitchFamily="34" charset="0"/>
                <a:cs typeface="Segoe UI" panose="020B0502040204020203" pitchFamily="34" charset="0"/>
              </a:rPr>
              <a:t> no </a:t>
            </a:r>
            <a:r>
              <a:rPr lang="en-GB" sz="2550" dirty="0" err="1">
                <a:latin typeface="Segoe UI" panose="020B0502040204020203" pitchFamily="34" charset="0"/>
                <a:cs typeface="Segoe UI" panose="020B0502040204020203" pitchFamily="34" charset="0"/>
              </a:rPr>
              <a:t>comportamento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humano</a:t>
            </a:r>
            <a:r>
              <a:rPr lang="en-GB" sz="2550" dirty="0">
                <a:latin typeface="Segoe UI" panose="020B0502040204020203" pitchFamily="34" charset="0"/>
                <a:cs typeface="Segoe UI" panose="020B0502040204020203" pitchFamily="34" charset="0"/>
              </a:rPr>
              <a:t>.</a:t>
            </a:r>
          </a:p>
          <a:p>
            <a:pPr>
              <a:lnSpc>
                <a:spcPct val="120000"/>
              </a:lnSpc>
              <a:buClr>
                <a:srgbClr val="04A07B"/>
              </a:buClr>
              <a:buFont typeface="Arial" panose="020B0604020202020204" pitchFamily="34" charset="0"/>
              <a:buChar char="•"/>
            </a:pP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Gosto</a:t>
            </a:r>
            <a:r>
              <a:rPr lang="en-GB" sz="2550" dirty="0">
                <a:latin typeface="Segoe UI" panose="020B0502040204020203" pitchFamily="34" charset="0"/>
                <a:cs typeface="Segoe UI" panose="020B0502040204020203" pitchFamily="34" charset="0"/>
              </a:rPr>
              <a:t> de </a:t>
            </a:r>
            <a:r>
              <a:rPr lang="en-GB" sz="2550" dirty="0" err="1">
                <a:latin typeface="Segoe UI" panose="020B0502040204020203" pitchFamily="34" charset="0"/>
                <a:cs typeface="Segoe UI" panose="020B0502040204020203" pitchFamily="34" charset="0"/>
              </a:rPr>
              <a:t>estudar</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métodos</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estatísticos</a:t>
            </a:r>
            <a:r>
              <a:rPr lang="en-GB" sz="2550" dirty="0">
                <a:latin typeface="Segoe UI" panose="020B0502040204020203" pitchFamily="34" charset="0"/>
                <a:cs typeface="Segoe UI" panose="020B0502040204020203" pitchFamily="34" charset="0"/>
              </a:rPr>
              <a:t> e </a:t>
            </a:r>
            <a:r>
              <a:rPr lang="en-GB" sz="2550" dirty="0" err="1">
                <a:latin typeface="Segoe UI" panose="020B0502040204020203" pitchFamily="34" charset="0"/>
                <a:cs typeface="Segoe UI" panose="020B0502040204020203" pitchFamily="34" charset="0"/>
              </a:rPr>
              <a:t>psicométricos</a:t>
            </a:r>
            <a:r>
              <a:rPr lang="en-GB" sz="2550" dirty="0">
                <a:latin typeface="Segoe UI" panose="020B0502040204020203" pitchFamily="34" charset="0"/>
                <a:cs typeface="Segoe UI" panose="020B0502040204020203" pitchFamily="34" charset="0"/>
              </a:rPr>
              <a:t> e </a:t>
            </a:r>
            <a:r>
              <a:rPr lang="en-GB" sz="2550" dirty="0" err="1">
                <a:latin typeface="Segoe UI" panose="020B0502040204020203" pitchFamily="34" charset="0"/>
                <a:cs typeface="Segoe UI" panose="020B0502040204020203" pitchFamily="34" charset="0"/>
              </a:rPr>
              <a:t>diferentes</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usos</a:t>
            </a:r>
            <a:r>
              <a:rPr lang="en-GB" sz="2550" dirty="0">
                <a:latin typeface="Segoe UI" panose="020B0502040204020203" pitchFamily="34" charset="0"/>
                <a:cs typeface="Segoe UI" panose="020B0502040204020203" pitchFamily="34" charset="0"/>
              </a:rPr>
              <a:t> do R e </a:t>
            </a:r>
            <a:r>
              <a:rPr lang="en-GB" sz="2550" dirty="0" err="1">
                <a:latin typeface="Segoe UI" panose="020B0502040204020203" pitchFamily="34" charset="0"/>
                <a:cs typeface="Segoe UI" panose="020B0502040204020203" pitchFamily="34" charset="0"/>
              </a:rPr>
              <a:t>aplicar</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em</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construtos</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como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bem-estar</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afeto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diversidade</a:t>
            </a:r>
            <a:r>
              <a:rPr lang="en-GB" sz="2550" dirty="0">
                <a:latin typeface="Segoe UI" panose="020B0502040204020203" pitchFamily="34" charset="0"/>
                <a:cs typeface="Segoe UI" panose="020B0502040204020203" pitchFamily="34" charset="0"/>
              </a:rPr>
              <a:t>, CSE e </a:t>
            </a:r>
            <a:r>
              <a:rPr lang="en-GB" sz="2550" dirty="0" err="1">
                <a:latin typeface="Segoe UI" panose="020B0502040204020203" pitchFamily="34" charset="0"/>
                <a:cs typeface="Segoe UI" panose="020B0502040204020203" pitchFamily="34" charset="0"/>
              </a:rPr>
              <a:t>personalidade</a:t>
            </a:r>
            <a:r>
              <a:rPr lang="en-GB" sz="2550" dirty="0">
                <a:latin typeface="Segoe UI" panose="020B0502040204020203" pitchFamily="34" charset="0"/>
                <a:cs typeface="Segoe UI" panose="020B0502040204020203" pitchFamily="34" charset="0"/>
              </a:rPr>
              <a:t>.</a:t>
            </a:r>
          </a:p>
          <a:p>
            <a:pPr>
              <a:lnSpc>
                <a:spcPct val="120000"/>
              </a:lnSpc>
              <a:buClr>
                <a:srgbClr val="04A07B"/>
              </a:buClr>
              <a:buFont typeface="Arial" panose="020B0604020202020204" pitchFamily="34" charset="0"/>
              <a:buChar char="•"/>
            </a:pPr>
            <a:endParaRPr lang="en-GB" sz="3000" b="1" dirty="0">
              <a:solidFill>
                <a:srgbClr val="04A07B"/>
              </a:solidFill>
              <a:latin typeface="Segoe UI" panose="020B0502040204020203" pitchFamily="34" charset="0"/>
              <a:cs typeface="Segoe UI" panose="020B0502040204020203" pitchFamily="34" charset="0"/>
            </a:endParaRPr>
          </a:p>
        </p:txBody>
      </p:sp>
      <p:sp>
        <p:nvSpPr>
          <p:cNvPr id="7" name="Retângulo 6"/>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Tree>
    <p:extLst>
      <p:ext uri="{BB962C8B-B14F-4D97-AF65-F5344CB8AC3E}">
        <p14:creationId xmlns:p14="http://schemas.microsoft.com/office/powerpoint/2010/main" val="3354437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AD6237"/>
                </a:solidFill>
                <a:latin typeface="Inter" panose="020B0604020202020204" charset="0"/>
                <a:ea typeface="Inter" panose="020B0604020202020204" charset="0"/>
                <a:cs typeface="Segoe UI Semibold" panose="020B0702040204020203" pitchFamily="34" charset="0"/>
              </a:rPr>
              <a:t>Componentes de um script</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1057355" y="3923067"/>
            <a:ext cx="15436826" cy="4601046"/>
          </a:xfrm>
        </p:spPr>
        <p:txBody>
          <a:bodyPr>
            <a:normAutofit/>
          </a:bodyPr>
          <a:lstStyle/>
          <a:p>
            <a:pPr marL="0" indent="0">
              <a:buClr>
                <a:srgbClr val="04A07B"/>
              </a:buClr>
              <a:buNone/>
            </a:pPr>
            <a:r>
              <a:rPr lang="pt-BR" sz="4400" b="1" dirty="0">
                <a:solidFill>
                  <a:srgbClr val="AD6237"/>
                </a:solidFill>
                <a:latin typeface="Inter" panose="020B0604020202020204" charset="0"/>
                <a:ea typeface="Inter" panose="020B0604020202020204" charset="0"/>
                <a:cs typeface="Segoe UI" panose="020B0502040204020203" pitchFamily="34" charset="0"/>
              </a:rPr>
              <a:t>E os dados?</a:t>
            </a:r>
          </a:p>
          <a:p>
            <a:pPr>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Vá no R e digite </a:t>
            </a:r>
            <a:r>
              <a:rPr lang="pt-BR" sz="3600" i="1" dirty="0">
                <a:latin typeface="Inter" panose="020B0604020202020204" charset="0"/>
                <a:ea typeface="Inter" panose="020B0604020202020204" charset="0"/>
                <a:cs typeface="Segoe UI" panose="020B0502040204020203" pitchFamily="34" charset="0"/>
              </a:rPr>
              <a:t>dados &lt;- c(1,2,3)</a:t>
            </a:r>
          </a:p>
          <a:p>
            <a:pPr>
              <a:lnSpc>
                <a:spcPct val="100000"/>
              </a:lnSpc>
              <a:buClr>
                <a:srgbClr val="AD6237"/>
              </a:buClr>
              <a:buFont typeface="Arial" panose="020B0604020202020204" pitchFamily="34" charset="0"/>
              <a:buChar char="•"/>
            </a:pPr>
            <a:endParaRPr lang="pt-BR" sz="3600" i="1"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Agora tente </a:t>
            </a:r>
            <a:r>
              <a:rPr lang="pt-BR" sz="3600" i="1" dirty="0">
                <a:latin typeface="Inter" panose="020B0604020202020204" charset="0"/>
                <a:ea typeface="Inter" panose="020B0604020202020204" charset="0"/>
                <a:cs typeface="Segoe UI" panose="020B0502040204020203" pitchFamily="34" charset="0"/>
              </a:rPr>
              <a:t>dados &lt;- </a:t>
            </a:r>
            <a:r>
              <a:rPr lang="pt-BR" sz="3600" i="1" dirty="0" err="1">
                <a:latin typeface="Inter" panose="020B0604020202020204" charset="0"/>
                <a:ea typeface="Inter" panose="020B0604020202020204" charset="0"/>
                <a:cs typeface="Segoe UI" panose="020B0502040204020203" pitchFamily="34" charset="0"/>
              </a:rPr>
              <a:t>seq</a:t>
            </a:r>
            <a:r>
              <a:rPr lang="pt-BR" sz="3600" i="1" dirty="0">
                <a:latin typeface="Inter" panose="020B0604020202020204" charset="0"/>
                <a:ea typeface="Inter" panose="020B0604020202020204" charset="0"/>
                <a:cs typeface="Segoe UI" panose="020B0502040204020203" pitchFamily="34" charset="0"/>
              </a:rPr>
              <a:t>(1:10)</a:t>
            </a:r>
          </a:p>
          <a:p>
            <a:pPr>
              <a:lnSpc>
                <a:spcPct val="100000"/>
              </a:lnSpc>
              <a:buClr>
                <a:srgbClr val="AD6237"/>
              </a:buClr>
              <a:buFont typeface="Arial" panose="020B0604020202020204" pitchFamily="34" charset="0"/>
              <a:buChar char="•"/>
            </a:pPr>
            <a:endParaRPr lang="pt-BR" sz="3600" i="1"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pt-BR" sz="3600" i="1" dirty="0">
                <a:latin typeface="Inter" panose="020B0604020202020204" charset="0"/>
                <a:ea typeface="Inter" panose="020B0604020202020204" charset="0"/>
                <a:cs typeface="Segoe UI" panose="020B0502040204020203" pitchFamily="34" charset="0"/>
              </a:rPr>
              <a:t> </a:t>
            </a:r>
            <a:r>
              <a:rPr lang="pt-BR" sz="3600" dirty="0">
                <a:latin typeface="Inter" panose="020B0604020202020204" charset="0"/>
                <a:ea typeface="Inter" panose="020B0604020202020204" charset="0"/>
                <a:cs typeface="Segoe UI" panose="020B0502040204020203" pitchFamily="34" charset="0"/>
              </a:rPr>
              <a:t>Tenta esse aqui também dados &lt;- </a:t>
            </a:r>
            <a:r>
              <a:rPr lang="pt-BR" sz="3600" dirty="0" err="1">
                <a:latin typeface="Inter" panose="020B0604020202020204" charset="0"/>
                <a:ea typeface="Inter" panose="020B0604020202020204" charset="0"/>
                <a:cs typeface="Segoe UI" panose="020B0502040204020203" pitchFamily="34" charset="0"/>
              </a:rPr>
              <a:t>matrix</a:t>
            </a:r>
            <a:r>
              <a:rPr lang="pt-BR" sz="3600" dirty="0">
                <a:latin typeface="Inter" panose="020B0604020202020204" charset="0"/>
                <a:ea typeface="Inter" panose="020B0604020202020204" charset="0"/>
                <a:cs typeface="Segoe UI" panose="020B0502040204020203" pitchFamily="34" charset="0"/>
              </a:rPr>
              <a:t>(1:9, </a:t>
            </a:r>
            <a:r>
              <a:rPr lang="pt-BR" sz="3600" dirty="0" err="1">
                <a:latin typeface="Inter" panose="020B0604020202020204" charset="0"/>
                <a:ea typeface="Inter" panose="020B0604020202020204" charset="0"/>
                <a:cs typeface="Segoe UI" panose="020B0502040204020203" pitchFamily="34" charset="0"/>
              </a:rPr>
              <a:t>nrow</a:t>
            </a:r>
            <a:r>
              <a:rPr lang="pt-BR" sz="3600" dirty="0">
                <a:latin typeface="Inter" panose="020B0604020202020204" charset="0"/>
                <a:ea typeface="Inter" panose="020B0604020202020204" charset="0"/>
                <a:cs typeface="Segoe UI" panose="020B0502040204020203" pitchFamily="34" charset="0"/>
              </a:rPr>
              <a:t> = 3, </a:t>
            </a:r>
            <a:r>
              <a:rPr lang="pt-BR" sz="3600" dirty="0" err="1">
                <a:latin typeface="Inter" panose="020B0604020202020204" charset="0"/>
                <a:ea typeface="Inter" panose="020B0604020202020204" charset="0"/>
                <a:cs typeface="Segoe UI" panose="020B0502040204020203" pitchFamily="34" charset="0"/>
              </a:rPr>
              <a:t>ncol</a:t>
            </a:r>
            <a:r>
              <a:rPr lang="pt-BR" sz="3600" dirty="0">
                <a:latin typeface="Inter" panose="020B0604020202020204" charset="0"/>
                <a:ea typeface="Inter" panose="020B0604020202020204" charset="0"/>
                <a:cs typeface="Segoe UI" panose="020B0502040204020203" pitchFamily="34" charset="0"/>
              </a:rPr>
              <a:t> = 3)</a:t>
            </a:r>
            <a:endParaRPr lang="en-GB" sz="36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1553347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AD6237"/>
                </a:solidFill>
                <a:latin typeface="Inter" panose="020B0604020202020204" charset="0"/>
                <a:ea typeface="Inter" panose="020B0604020202020204" charset="0"/>
                <a:cs typeface="Segoe UI Semibold" panose="020B0702040204020203" pitchFamily="34" charset="0"/>
              </a:rPr>
              <a:t>Componentes de um script</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1035584" y="2809885"/>
            <a:ext cx="16447479" cy="6429365"/>
          </a:xfrm>
        </p:spPr>
        <p:txBody>
          <a:bodyPr vert="horz" lIns="68580" tIns="68580" rIns="68580" bIns="68580" rtlCol="0" anchor="t">
            <a:normAutofit/>
          </a:bodyPr>
          <a:lstStyle/>
          <a:p>
            <a:pPr marL="0" indent="0">
              <a:buClr>
                <a:srgbClr val="04A07B"/>
              </a:buClr>
              <a:buNone/>
            </a:pPr>
            <a:r>
              <a:rPr lang="pt-BR" sz="4400" b="1" dirty="0">
                <a:solidFill>
                  <a:srgbClr val="AD6237"/>
                </a:solidFill>
                <a:latin typeface="Inter" panose="020B0604020202020204" charset="0"/>
                <a:ea typeface="Inter" panose="020B0604020202020204" charset="0"/>
                <a:cs typeface="Segoe UI" panose="020B0502040204020203" pitchFamily="34" charset="0"/>
              </a:rPr>
              <a:t>E os dados?</a:t>
            </a:r>
          </a:p>
          <a:p>
            <a:pPr>
              <a:lnSpc>
                <a:spcPct val="100000"/>
              </a:lnSpc>
              <a:buClr>
                <a:srgbClr val="868668"/>
              </a:buClr>
              <a:buFont typeface="Arial" panose="020B0604020202020204" pitchFamily="34" charset="0"/>
              <a:buChar char="•"/>
            </a:pPr>
            <a:r>
              <a:rPr lang="pt-BR" sz="3600" dirty="0">
                <a:latin typeface="Inter" panose="020B0604020202020204" charset="0"/>
                <a:ea typeface="Inter" panose="020B0604020202020204" charset="0"/>
                <a:cs typeface="Segoe UI"/>
              </a:rPr>
              <a:t> Vá no R e digite </a:t>
            </a:r>
            <a:r>
              <a:rPr lang="pt-BR" sz="3600" i="1" dirty="0">
                <a:latin typeface="Inter" panose="020B0604020202020204" charset="0"/>
                <a:ea typeface="Inter" panose="020B0604020202020204" charset="0"/>
                <a:cs typeface="Segoe UI"/>
              </a:rPr>
              <a:t>dados &lt;- c(1,2,3) </a:t>
            </a:r>
            <a:r>
              <a:rPr lang="pt-BR" sz="3600" b="1" i="1" dirty="0">
                <a:solidFill>
                  <a:srgbClr val="C6A28D"/>
                </a:solidFill>
                <a:latin typeface="Inter" panose="020B0604020202020204" charset="0"/>
                <a:ea typeface="Inter" panose="020B0604020202020204" charset="0"/>
                <a:cs typeface="Segoe UI"/>
              </a:rPr>
              <a:t># vetor da concatenação dos vetores com valores 1, 2 e 3</a:t>
            </a:r>
          </a:p>
          <a:p>
            <a:pPr>
              <a:lnSpc>
                <a:spcPct val="100000"/>
              </a:lnSpc>
              <a:buClr>
                <a:srgbClr val="868668"/>
              </a:buClr>
              <a:buFont typeface="Arial" panose="020B0604020202020204" pitchFamily="34" charset="0"/>
              <a:buChar char="•"/>
            </a:pPr>
            <a:endParaRPr lang="pt-BR" sz="3600" i="1" dirty="0">
              <a:latin typeface="Inter" panose="020B0604020202020204" charset="0"/>
              <a:ea typeface="Inter" panose="020B0604020202020204" charset="0"/>
              <a:cs typeface="Segoe UI" panose="020B0502040204020203" pitchFamily="34" charset="0"/>
            </a:endParaRPr>
          </a:p>
          <a:p>
            <a:pPr>
              <a:lnSpc>
                <a:spcPct val="100000"/>
              </a:lnSpc>
              <a:buClr>
                <a:srgbClr val="868668"/>
              </a:buClr>
              <a:buFont typeface="Arial" panose="020B0604020202020204" pitchFamily="34" charset="0"/>
              <a:buChar char="•"/>
            </a:pPr>
            <a:r>
              <a:rPr lang="pt-BR" sz="3600" dirty="0">
                <a:latin typeface="Inter" panose="020B0604020202020204" charset="0"/>
                <a:ea typeface="Inter" panose="020B0604020202020204" charset="0"/>
                <a:cs typeface="Segoe UI"/>
              </a:rPr>
              <a:t> Agora tente </a:t>
            </a:r>
            <a:r>
              <a:rPr lang="pt-BR" sz="3600" i="1" dirty="0">
                <a:latin typeface="Inter" panose="020B0604020202020204" charset="0"/>
                <a:ea typeface="Inter" panose="020B0604020202020204" charset="0"/>
                <a:cs typeface="Segoe UI"/>
              </a:rPr>
              <a:t>dados &lt;- </a:t>
            </a:r>
            <a:r>
              <a:rPr lang="pt-BR" sz="3600" i="1" dirty="0" err="1">
                <a:latin typeface="Inter" panose="020B0604020202020204" charset="0"/>
                <a:ea typeface="Inter" panose="020B0604020202020204" charset="0"/>
                <a:cs typeface="Segoe UI"/>
              </a:rPr>
              <a:t>seq</a:t>
            </a:r>
            <a:r>
              <a:rPr lang="pt-BR" sz="3600" i="1" dirty="0">
                <a:latin typeface="Inter" panose="020B0604020202020204" charset="0"/>
                <a:ea typeface="Inter" panose="020B0604020202020204" charset="0"/>
                <a:cs typeface="Segoe UI"/>
              </a:rPr>
              <a:t>(1:10) </a:t>
            </a:r>
            <a:r>
              <a:rPr lang="pt-BR" sz="3600" b="1" i="1" dirty="0">
                <a:solidFill>
                  <a:srgbClr val="C6A28D"/>
                </a:solidFill>
                <a:latin typeface="Inter" panose="020B0604020202020204" charset="0"/>
                <a:ea typeface="Inter" panose="020B0604020202020204" charset="0"/>
                <a:cs typeface="Segoe UI"/>
              </a:rPr>
              <a:t># é uma função que responde com vetor com valores sequenciais de 1 à 10</a:t>
            </a:r>
          </a:p>
          <a:p>
            <a:pPr>
              <a:lnSpc>
                <a:spcPct val="100000"/>
              </a:lnSpc>
              <a:buClr>
                <a:srgbClr val="868668"/>
              </a:buClr>
              <a:buFont typeface="Arial" panose="020B0604020202020204" pitchFamily="34" charset="0"/>
              <a:buChar char="•"/>
            </a:pPr>
            <a:endParaRPr lang="pt-BR" sz="3600" i="1" dirty="0">
              <a:latin typeface="Inter" panose="020B0604020202020204" charset="0"/>
              <a:ea typeface="Inter" panose="020B0604020202020204" charset="0"/>
              <a:cs typeface="Segoe UI" panose="020B0502040204020203" pitchFamily="34" charset="0"/>
            </a:endParaRPr>
          </a:p>
          <a:p>
            <a:pPr>
              <a:lnSpc>
                <a:spcPct val="100000"/>
              </a:lnSpc>
              <a:buClr>
                <a:srgbClr val="868668"/>
              </a:buClr>
              <a:buFont typeface="Arial" panose="020B0604020202020204" pitchFamily="34" charset="0"/>
              <a:buChar char="•"/>
            </a:pPr>
            <a:r>
              <a:rPr lang="pt-BR" sz="3600" i="1" dirty="0">
                <a:latin typeface="Inter" panose="020B0604020202020204" charset="0"/>
                <a:ea typeface="Inter" panose="020B0604020202020204" charset="0"/>
                <a:cs typeface="Segoe UI" panose="020B0502040204020203" pitchFamily="34" charset="0"/>
              </a:rPr>
              <a:t> </a:t>
            </a:r>
            <a:r>
              <a:rPr lang="pt-BR" sz="3600" dirty="0">
                <a:latin typeface="Inter" panose="020B0604020202020204" charset="0"/>
                <a:ea typeface="Inter" panose="020B0604020202020204" charset="0"/>
                <a:cs typeface="Segoe UI" panose="020B0502040204020203" pitchFamily="34" charset="0"/>
              </a:rPr>
              <a:t>Tenta esse aqui também dados &lt;- </a:t>
            </a:r>
            <a:r>
              <a:rPr lang="pt-BR" sz="3600" dirty="0" err="1">
                <a:latin typeface="Inter" panose="020B0604020202020204" charset="0"/>
                <a:ea typeface="Inter" panose="020B0604020202020204" charset="0"/>
                <a:cs typeface="Segoe UI" panose="020B0502040204020203" pitchFamily="34" charset="0"/>
              </a:rPr>
              <a:t>matrix</a:t>
            </a:r>
            <a:r>
              <a:rPr lang="pt-BR" sz="3600" dirty="0">
                <a:latin typeface="Inter" panose="020B0604020202020204" charset="0"/>
                <a:ea typeface="Inter" panose="020B0604020202020204" charset="0"/>
                <a:cs typeface="Segoe UI" panose="020B0502040204020203" pitchFamily="34" charset="0"/>
              </a:rPr>
              <a:t>(1:9, </a:t>
            </a:r>
            <a:r>
              <a:rPr lang="pt-BR" sz="3600" dirty="0" err="1">
                <a:latin typeface="Inter" panose="020B0604020202020204" charset="0"/>
                <a:ea typeface="Inter" panose="020B0604020202020204" charset="0"/>
                <a:cs typeface="Segoe UI" panose="020B0502040204020203" pitchFamily="34" charset="0"/>
              </a:rPr>
              <a:t>nrow</a:t>
            </a:r>
            <a:r>
              <a:rPr lang="pt-BR" sz="3600" dirty="0">
                <a:latin typeface="Inter" panose="020B0604020202020204" charset="0"/>
                <a:ea typeface="Inter" panose="020B0604020202020204" charset="0"/>
                <a:cs typeface="Segoe UI" panose="020B0502040204020203" pitchFamily="34" charset="0"/>
              </a:rPr>
              <a:t> = 3, </a:t>
            </a:r>
            <a:r>
              <a:rPr lang="pt-BR" sz="3600" dirty="0" err="1">
                <a:latin typeface="Inter" panose="020B0604020202020204" charset="0"/>
                <a:ea typeface="Inter" panose="020B0604020202020204" charset="0"/>
                <a:cs typeface="Segoe UI" panose="020B0502040204020203" pitchFamily="34" charset="0"/>
              </a:rPr>
              <a:t>ncol</a:t>
            </a:r>
            <a:r>
              <a:rPr lang="pt-BR" sz="3600" dirty="0">
                <a:latin typeface="Inter" panose="020B0604020202020204" charset="0"/>
                <a:ea typeface="Inter" panose="020B0604020202020204" charset="0"/>
                <a:cs typeface="Segoe UI" panose="020B0502040204020203" pitchFamily="34" charset="0"/>
              </a:rPr>
              <a:t> = 3) </a:t>
            </a:r>
            <a:r>
              <a:rPr lang="pt-BR" sz="3600" b="1" dirty="0">
                <a:solidFill>
                  <a:srgbClr val="C6A28D"/>
                </a:solidFill>
                <a:latin typeface="Inter" panose="020B0604020202020204" charset="0"/>
                <a:ea typeface="Inter" panose="020B0604020202020204" charset="0"/>
                <a:cs typeface="Segoe UI" panose="020B0502040204020203" pitchFamily="34" charset="0"/>
              </a:rPr>
              <a:t># matriz de dados com valores de 1 a 9 distribuídos sequencialmente em 3 linhas e 3 colunas</a:t>
            </a:r>
            <a:endParaRPr lang="en-GB" sz="3600" b="1" dirty="0">
              <a:solidFill>
                <a:srgbClr val="C6A28D"/>
              </a:solidFill>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2231145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AD6237"/>
                </a:solidFill>
                <a:latin typeface="Inter" panose="020B0604020202020204" charset="0"/>
                <a:ea typeface="Inter" panose="020B0604020202020204" charset="0"/>
                <a:cs typeface="Segoe UI Semibold" panose="020B0702040204020203" pitchFamily="34" charset="0"/>
              </a:rPr>
              <a:t>Componentes de um script</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920260" y="3089934"/>
            <a:ext cx="16447479" cy="6429365"/>
          </a:xfrm>
        </p:spPr>
        <p:txBody>
          <a:bodyPr>
            <a:normAutofit/>
          </a:bodyPr>
          <a:lstStyle/>
          <a:p>
            <a:pPr marL="0" indent="0">
              <a:buClr>
                <a:srgbClr val="04A07B"/>
              </a:buClr>
              <a:buNone/>
            </a:pPr>
            <a:r>
              <a:rPr lang="pt-BR" sz="4400" b="1" dirty="0">
                <a:solidFill>
                  <a:srgbClr val="AD6237"/>
                </a:solidFill>
                <a:latin typeface="Inter" panose="020B0604020202020204" charset="0"/>
                <a:ea typeface="Inter" panose="020B0604020202020204" charset="0"/>
                <a:cs typeface="Segoe UI" panose="020B0502040204020203" pitchFamily="34" charset="0"/>
              </a:rPr>
              <a:t>E os dados?</a:t>
            </a:r>
          </a:p>
          <a:p>
            <a:pPr>
              <a:lnSpc>
                <a:spcPct val="100000"/>
              </a:lnSpc>
              <a:buClr>
                <a:srgbClr val="868668"/>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Os dados apareceram no seu </a:t>
            </a:r>
            <a:r>
              <a:rPr lang="pt-BR" sz="3600" dirty="0" err="1">
                <a:latin typeface="Inter" panose="020B0604020202020204" charset="0"/>
                <a:ea typeface="Inter" panose="020B0604020202020204" charset="0"/>
                <a:cs typeface="Segoe UI" panose="020B0502040204020203" pitchFamily="34" charset="0"/>
              </a:rPr>
              <a:t>Envionment</a:t>
            </a:r>
            <a:r>
              <a:rPr lang="pt-BR" sz="3600" dirty="0">
                <a:latin typeface="Inter" panose="020B0604020202020204" charset="0"/>
                <a:ea typeface="Inter" panose="020B0604020202020204" charset="0"/>
                <a:cs typeface="Segoe UI" panose="020B0502040204020203" pitchFamily="34" charset="0"/>
              </a:rPr>
              <a:t>? </a:t>
            </a:r>
          </a:p>
          <a:p>
            <a:pPr>
              <a:lnSpc>
                <a:spcPct val="100000"/>
              </a:lnSpc>
              <a:buClr>
                <a:srgbClr val="868668"/>
              </a:buClr>
              <a:buFont typeface="Arial" panose="020B0604020202020204" pitchFamily="34" charset="0"/>
              <a:buChar char="•"/>
            </a:pP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Você</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notou</a:t>
            </a:r>
            <a:r>
              <a:rPr lang="en-GB" sz="3600" dirty="0">
                <a:latin typeface="Inter" panose="020B0604020202020204" charset="0"/>
                <a:ea typeface="Inter" panose="020B0604020202020204" charset="0"/>
                <a:cs typeface="Segoe UI" panose="020B0502040204020203" pitchFamily="34" charset="0"/>
              </a:rPr>
              <a:t> se </a:t>
            </a:r>
            <a:r>
              <a:rPr lang="en-GB" sz="3600" dirty="0" err="1">
                <a:latin typeface="Inter" panose="020B0604020202020204" charset="0"/>
                <a:ea typeface="Inter" panose="020B0604020202020204" charset="0"/>
                <a:cs typeface="Segoe UI" panose="020B0502040204020203" pitchFamily="34" charset="0"/>
              </a:rPr>
              <a:t>vetores</a:t>
            </a:r>
            <a:r>
              <a:rPr lang="en-GB" sz="3600" dirty="0">
                <a:latin typeface="Inter" panose="020B0604020202020204" charset="0"/>
                <a:ea typeface="Inter" panose="020B0604020202020204" charset="0"/>
                <a:cs typeface="Segoe UI" panose="020B0502040204020203" pitchFamily="34" charset="0"/>
              </a:rPr>
              <a:t> e </a:t>
            </a:r>
            <a:r>
              <a:rPr lang="en-GB" sz="3600" dirty="0" err="1">
                <a:latin typeface="Inter" panose="020B0604020202020204" charset="0"/>
                <a:ea typeface="Inter" panose="020B0604020202020204" charset="0"/>
                <a:cs typeface="Segoe UI" panose="020B0502040204020203" pitchFamily="34" charset="0"/>
              </a:rPr>
              <a:t>matrizes</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aparecem</a:t>
            </a:r>
            <a:r>
              <a:rPr lang="en-GB" sz="3600" dirty="0">
                <a:latin typeface="Inter" panose="020B0604020202020204" charset="0"/>
                <a:ea typeface="Inter" panose="020B0604020202020204" charset="0"/>
                <a:cs typeface="Segoe UI" panose="020B0502040204020203" pitchFamily="34" charset="0"/>
              </a:rPr>
              <a:t> no </a:t>
            </a:r>
            <a:r>
              <a:rPr lang="en-GB" sz="3600" dirty="0" err="1">
                <a:latin typeface="Inter" panose="020B0604020202020204" charset="0"/>
                <a:ea typeface="Inter" panose="020B0604020202020204" charset="0"/>
                <a:cs typeface="Segoe UI" panose="020B0502040204020203" pitchFamily="34" charset="0"/>
              </a:rPr>
              <a:t>mesmo</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lugar</a:t>
            </a:r>
            <a:r>
              <a:rPr lang="en-GB" sz="3600" dirty="0">
                <a:latin typeface="Inter" panose="020B0604020202020204" charset="0"/>
                <a:ea typeface="Inter" panose="020B0604020202020204" charset="0"/>
                <a:cs typeface="Segoe UI" panose="020B0502040204020203" pitchFamily="34" charset="0"/>
              </a:rPr>
              <a:t>? </a:t>
            </a:r>
          </a:p>
          <a:p>
            <a:pPr lvl="1">
              <a:lnSpc>
                <a:spcPct val="100000"/>
              </a:lnSpc>
              <a:buClr>
                <a:srgbClr val="868668"/>
              </a:buClr>
              <a:buFont typeface="Arial" panose="020B0604020202020204" pitchFamily="34" charset="0"/>
              <a:buChar char="•"/>
            </a:pPr>
            <a:r>
              <a:rPr lang="en-GB" sz="3000" b="1" dirty="0">
                <a:solidFill>
                  <a:srgbClr val="C6A28D"/>
                </a:solidFill>
                <a:latin typeface="Inter" panose="020B0604020202020204" charset="0"/>
                <a:ea typeface="Inter" panose="020B0604020202020204" charset="0"/>
                <a:cs typeface="Segoe UI" panose="020B0502040204020203" pitchFamily="34" charset="0"/>
              </a:rPr>
              <a:t>Rode um dos </a:t>
            </a:r>
            <a:r>
              <a:rPr lang="en-GB" sz="3000" b="1" dirty="0" err="1">
                <a:solidFill>
                  <a:srgbClr val="C6A28D"/>
                </a:solidFill>
                <a:latin typeface="Inter" panose="020B0604020202020204" charset="0"/>
                <a:ea typeface="Inter" panose="020B0604020202020204" charset="0"/>
                <a:cs typeface="Segoe UI" panose="020B0502040204020203" pitchFamily="34" charset="0"/>
              </a:rPr>
              <a:t>vetores</a:t>
            </a:r>
            <a:r>
              <a:rPr lang="en-GB" sz="3000" b="1" dirty="0">
                <a:solidFill>
                  <a:srgbClr val="C6A28D"/>
                </a:solidFill>
                <a:latin typeface="Inter" panose="020B0604020202020204" charset="0"/>
                <a:ea typeface="Inter" panose="020B0604020202020204" charset="0"/>
                <a:cs typeface="Segoe UI" panose="020B0502040204020203" pitchFamily="34" charset="0"/>
              </a:rPr>
              <a:t> </a:t>
            </a:r>
            <a:r>
              <a:rPr lang="en-GB" sz="3000" b="1" dirty="0" err="1">
                <a:solidFill>
                  <a:srgbClr val="C6A28D"/>
                </a:solidFill>
                <a:latin typeface="Inter" panose="020B0604020202020204" charset="0"/>
                <a:ea typeface="Inter" panose="020B0604020202020204" charset="0"/>
                <a:cs typeface="Segoe UI" panose="020B0502040204020203" pitchFamily="34" charset="0"/>
              </a:rPr>
              <a:t>novamente</a:t>
            </a:r>
            <a:r>
              <a:rPr lang="en-GB" sz="3000" b="1" dirty="0">
                <a:solidFill>
                  <a:srgbClr val="C6A28D"/>
                </a:solidFill>
                <a:latin typeface="Inter" panose="020B0604020202020204" charset="0"/>
                <a:ea typeface="Inter" panose="020B0604020202020204" charset="0"/>
                <a:cs typeface="Segoe UI" panose="020B0502040204020203" pitchFamily="34" charset="0"/>
              </a:rPr>
              <a:t> e </a:t>
            </a:r>
            <a:r>
              <a:rPr lang="en-GB" sz="3000" b="1" dirty="0" err="1">
                <a:solidFill>
                  <a:srgbClr val="C6A28D"/>
                </a:solidFill>
                <a:latin typeface="Inter" panose="020B0604020202020204" charset="0"/>
                <a:ea typeface="Inter" panose="020B0604020202020204" charset="0"/>
                <a:cs typeface="Segoe UI" panose="020B0502040204020203" pitchFamily="34" charset="0"/>
              </a:rPr>
              <a:t>substitua</a:t>
            </a:r>
            <a:r>
              <a:rPr lang="en-GB" sz="3000" b="1" dirty="0">
                <a:solidFill>
                  <a:srgbClr val="C6A28D"/>
                </a:solidFill>
                <a:latin typeface="Inter" panose="020B0604020202020204" charset="0"/>
                <a:ea typeface="Inter" panose="020B0604020202020204" charset="0"/>
                <a:cs typeface="Segoe UI" panose="020B0502040204020203" pitchFamily="34" charset="0"/>
              </a:rPr>
              <a:t> dados </a:t>
            </a:r>
            <a:r>
              <a:rPr lang="en-GB" sz="3000" b="1" dirty="0" err="1">
                <a:solidFill>
                  <a:srgbClr val="C6A28D"/>
                </a:solidFill>
                <a:latin typeface="Inter" panose="020B0604020202020204" charset="0"/>
                <a:ea typeface="Inter" panose="020B0604020202020204" charset="0"/>
                <a:cs typeface="Segoe UI" panose="020B0502040204020203" pitchFamily="34" charset="0"/>
              </a:rPr>
              <a:t>por</a:t>
            </a:r>
            <a:r>
              <a:rPr lang="en-GB" sz="3000" b="1" dirty="0">
                <a:solidFill>
                  <a:srgbClr val="C6A28D"/>
                </a:solidFill>
                <a:latin typeface="Inter" panose="020B0604020202020204" charset="0"/>
                <a:ea typeface="Inter" panose="020B0604020202020204" charset="0"/>
                <a:cs typeface="Segoe UI" panose="020B0502040204020203" pitchFamily="34" charset="0"/>
              </a:rPr>
              <a:t> dados2</a:t>
            </a:r>
          </a:p>
          <a:p>
            <a:pPr lvl="1">
              <a:lnSpc>
                <a:spcPct val="100000"/>
              </a:lnSpc>
              <a:buClr>
                <a:srgbClr val="868668"/>
              </a:buClr>
              <a:buFont typeface="Arial" panose="020B0604020202020204" pitchFamily="34" charset="0"/>
              <a:buChar char="•"/>
            </a:pPr>
            <a:endParaRPr lang="en-GB" sz="3000" b="1" dirty="0">
              <a:solidFill>
                <a:srgbClr val="04A07B"/>
              </a:solidFill>
              <a:latin typeface="Inter" panose="020B0604020202020204" charset="0"/>
              <a:ea typeface="Inter" panose="020B0604020202020204" charset="0"/>
              <a:cs typeface="Segoe UI" panose="020B0502040204020203" pitchFamily="34" charset="0"/>
            </a:endParaRPr>
          </a:p>
          <a:p>
            <a:pPr>
              <a:lnSpc>
                <a:spcPct val="100000"/>
              </a:lnSpc>
              <a:buClr>
                <a:srgbClr val="868668"/>
              </a:buClr>
              <a:buFont typeface="Arial" panose="020B0604020202020204" pitchFamily="34" charset="0"/>
              <a:buChar char="•"/>
            </a:pPr>
            <a:r>
              <a:rPr lang="en-GB" sz="3600" b="1" dirty="0">
                <a:solidFill>
                  <a:srgbClr val="C6A28D"/>
                </a:solidFill>
                <a:latin typeface="Inter" panose="020B0604020202020204" charset="0"/>
                <a:ea typeface="Inter" panose="020B0604020202020204" charset="0"/>
                <a:cs typeface="Segoe UI" panose="020B0502040204020203" pitchFamily="34" charset="0"/>
              </a:rPr>
              <a:t> Dados </a:t>
            </a:r>
            <a:r>
              <a:rPr lang="en-GB" sz="3600" b="1" dirty="0" err="1">
                <a:solidFill>
                  <a:srgbClr val="C6A28D"/>
                </a:solidFill>
                <a:latin typeface="Inter" panose="020B0604020202020204" charset="0"/>
                <a:ea typeface="Inter" panose="020B0604020202020204" charset="0"/>
                <a:cs typeface="Segoe UI" panose="020B0502040204020203" pitchFamily="34" charset="0"/>
              </a:rPr>
              <a:t>são</a:t>
            </a:r>
            <a:r>
              <a:rPr lang="en-GB" sz="3600" b="1" dirty="0">
                <a:solidFill>
                  <a:srgbClr val="C6A28D"/>
                </a:solidFill>
                <a:latin typeface="Inter" panose="020B0604020202020204" charset="0"/>
                <a:ea typeface="Inter" panose="020B0604020202020204" charset="0"/>
                <a:cs typeface="Segoe UI" panose="020B0502040204020203" pitchFamily="34" charset="0"/>
              </a:rPr>
              <a:t> </a:t>
            </a:r>
            <a:r>
              <a:rPr lang="en-GB" sz="3600" b="1" dirty="0" err="1">
                <a:solidFill>
                  <a:srgbClr val="C6A28D"/>
                </a:solidFill>
                <a:latin typeface="Inter" panose="020B0604020202020204" charset="0"/>
                <a:ea typeface="Inter" panose="020B0604020202020204" charset="0"/>
                <a:cs typeface="Segoe UI" panose="020B0502040204020203" pitchFamily="34" charset="0"/>
              </a:rPr>
              <a:t>objetos</a:t>
            </a:r>
            <a:r>
              <a:rPr lang="en-GB" sz="3600" b="1" dirty="0">
                <a:solidFill>
                  <a:srgbClr val="C6A28D"/>
                </a:solidFill>
                <a:latin typeface="Inter" panose="020B0604020202020204" charset="0"/>
                <a:ea typeface="Inter" panose="020B0604020202020204" charset="0"/>
                <a:cs typeface="Segoe UI" panose="020B0502040204020203" pitchFamily="34" charset="0"/>
              </a:rPr>
              <a:t> no </a:t>
            </a:r>
            <a:r>
              <a:rPr lang="en-GB" sz="3600" b="1" dirty="0" err="1">
                <a:solidFill>
                  <a:srgbClr val="C6A28D"/>
                </a:solidFill>
                <a:latin typeface="Inter" panose="020B0604020202020204" charset="0"/>
                <a:ea typeface="Inter" panose="020B0604020202020204" charset="0"/>
                <a:cs typeface="Segoe UI" panose="020B0502040204020203" pitchFamily="34" charset="0"/>
              </a:rPr>
              <a:t>ambiente</a:t>
            </a:r>
            <a:r>
              <a:rPr lang="en-GB" sz="3600" b="1" dirty="0">
                <a:solidFill>
                  <a:srgbClr val="C6A28D"/>
                </a:solidFill>
                <a:latin typeface="Inter" panose="020B0604020202020204" charset="0"/>
                <a:ea typeface="Inter" panose="020B0604020202020204" charset="0"/>
                <a:cs typeface="Segoe UI" panose="020B0502040204020203" pitchFamily="34" charset="0"/>
              </a:rPr>
              <a:t> R</a:t>
            </a:r>
          </a:p>
          <a:p>
            <a:pPr>
              <a:lnSpc>
                <a:spcPct val="100000"/>
              </a:lnSpc>
              <a:buClr>
                <a:srgbClr val="868668"/>
              </a:buClr>
              <a:buFont typeface="Arial" panose="020B0604020202020204" pitchFamily="34" charset="0"/>
              <a:buChar char="•"/>
            </a:pP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Existem</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alguns</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tipos</a:t>
            </a:r>
            <a:r>
              <a:rPr lang="en-GB" sz="3600" dirty="0">
                <a:latin typeface="Inter" panose="020B0604020202020204" charset="0"/>
                <a:ea typeface="Inter" panose="020B0604020202020204" charset="0"/>
                <a:cs typeface="Segoe UI" panose="020B0502040204020203" pitchFamily="34" charset="0"/>
              </a:rPr>
              <a:t> de </a:t>
            </a:r>
            <a:r>
              <a:rPr lang="en-GB" sz="3600" dirty="0" err="1">
                <a:latin typeface="Inter" panose="020B0604020202020204" charset="0"/>
                <a:ea typeface="Inter" panose="020B0604020202020204" charset="0"/>
                <a:cs typeface="Segoe UI" panose="020B0502040204020203" pitchFamily="34" charset="0"/>
              </a:rPr>
              <a:t>objetos</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como</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vetores</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matrizes</a:t>
            </a:r>
            <a:r>
              <a:rPr lang="en-GB" sz="3600" dirty="0">
                <a:latin typeface="Inter" panose="020B0604020202020204" charset="0"/>
                <a:ea typeface="Inter" panose="020B0604020202020204" charset="0"/>
                <a:cs typeface="Segoe UI" panose="020B0502040204020203" pitchFamily="34" charset="0"/>
              </a:rPr>
              <a:t>, </a:t>
            </a:r>
            <a:r>
              <a:rPr lang="en-GB" sz="3600" i="1" dirty="0" err="1">
                <a:latin typeface="Inter" panose="020B0604020202020204" charset="0"/>
                <a:ea typeface="Inter" panose="020B0604020202020204" charset="0"/>
                <a:cs typeface="Segoe UI" panose="020B0502040204020203" pitchFamily="34" charset="0"/>
              </a:rPr>
              <a:t>dataframes</a:t>
            </a:r>
            <a:r>
              <a:rPr lang="en-GB" sz="3600" i="1" dirty="0">
                <a:latin typeface="Inter" panose="020B0604020202020204" charset="0"/>
                <a:ea typeface="Inter" panose="020B0604020202020204" charset="0"/>
                <a:cs typeface="Segoe UI" panose="020B0502040204020203" pitchFamily="34" charset="0"/>
              </a:rPr>
              <a:t> </a:t>
            </a:r>
            <a:r>
              <a:rPr lang="en-GB" sz="3600" dirty="0">
                <a:latin typeface="Inter" panose="020B0604020202020204" charset="0"/>
                <a:ea typeface="Inter" panose="020B0604020202020204" charset="0"/>
                <a:cs typeface="Segoe UI" panose="020B0502040204020203" pitchFamily="34" charset="0"/>
              </a:rPr>
              <a:t>e </a:t>
            </a:r>
            <a:r>
              <a:rPr lang="en-GB" sz="3600" dirty="0" err="1">
                <a:latin typeface="Inter" panose="020B0604020202020204" charset="0"/>
                <a:ea typeface="Inter" panose="020B0604020202020204" charset="0"/>
                <a:cs typeface="Segoe UI" panose="020B0502040204020203" pitchFamily="34" charset="0"/>
              </a:rPr>
              <a:t>listas</a:t>
            </a:r>
            <a:endParaRPr lang="en-GB" sz="3600" dirty="0">
              <a:latin typeface="Inter" panose="020B0604020202020204" charset="0"/>
              <a:ea typeface="Inter" panose="020B0604020202020204" charset="0"/>
              <a:cs typeface="Segoe UI" panose="020B0502040204020203" pitchFamily="34" charset="0"/>
            </a:endParaRP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3860664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OBJETOS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pic>
        <p:nvPicPr>
          <p:cNvPr id="6" name="Imagem 5"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251" y="2916334"/>
            <a:ext cx="14983434" cy="6400044"/>
          </a:xfrm>
          <a:prstGeom prst="rect">
            <a:avLst/>
          </a:prstGeom>
        </p:spPr>
      </p:pic>
      <p:sp>
        <p:nvSpPr>
          <p:cNvPr id="7" name="CaixaDeTexto 6"/>
          <p:cNvSpPr txBox="1"/>
          <p:nvPr/>
        </p:nvSpPr>
        <p:spPr>
          <a:xfrm>
            <a:off x="1028700" y="3683702"/>
            <a:ext cx="7543289" cy="5324535"/>
          </a:xfrm>
          <a:prstGeom prst="rect">
            <a:avLst/>
          </a:prstGeom>
          <a:solidFill>
            <a:schemeClr val="bg1"/>
          </a:solidFill>
        </p:spPr>
        <p:txBody>
          <a:bodyPr wrap="square" rtlCol="0">
            <a:spAutoFit/>
          </a:bodyPr>
          <a:lstStyle/>
          <a:p>
            <a:pPr algn="just"/>
            <a:r>
              <a:rPr lang="pt-BR" sz="3400" dirty="0">
                <a:latin typeface="Inter" panose="020B0604020202020204" charset="0"/>
                <a:ea typeface="Inter" panose="020B0604020202020204" charset="0"/>
                <a:cs typeface="Helvetica" panose="020B0604020202020204" pitchFamily="34" charset="0"/>
              </a:rPr>
              <a:t>Existe uma variedade de </a:t>
            </a:r>
            <a:r>
              <a:rPr lang="pt-BR" sz="3400" b="1" dirty="0">
                <a:latin typeface="Inter" panose="020B0604020202020204" charset="0"/>
                <a:ea typeface="Inter" panose="020B0604020202020204" charset="0"/>
                <a:cs typeface="Helvetica" panose="020B0604020202020204" pitchFamily="34" charset="0"/>
              </a:rPr>
              <a:t>tipos de  objetos </a:t>
            </a:r>
            <a:r>
              <a:rPr lang="pt-BR" sz="3400" dirty="0">
                <a:latin typeface="Inter" panose="020B0604020202020204" charset="0"/>
                <a:ea typeface="Inter" panose="020B0604020202020204" charset="0"/>
                <a:cs typeface="Helvetica" panose="020B0604020202020204" pitchFamily="34" charset="0"/>
              </a:rPr>
              <a:t>no R. Esses objetos contêm </a:t>
            </a:r>
            <a:r>
              <a:rPr lang="pt-BR" sz="3400" b="1" dirty="0">
                <a:latin typeface="Inter" panose="020B0604020202020204" charset="0"/>
                <a:ea typeface="Inter" panose="020B0604020202020204" charset="0"/>
                <a:cs typeface="Helvetica" panose="020B0604020202020204" pitchFamily="34" charset="0"/>
              </a:rPr>
              <a:t>DADOS</a:t>
            </a:r>
            <a:r>
              <a:rPr lang="pt-BR" sz="3400" dirty="0">
                <a:latin typeface="Inter" panose="020B0604020202020204" charset="0"/>
                <a:ea typeface="Inter" panose="020B0604020202020204" charset="0"/>
                <a:cs typeface="Helvetica" panose="020B0604020202020204" pitchFamily="34" charset="0"/>
              </a:rPr>
              <a:t>, e eles podem ser vetores, </a:t>
            </a:r>
            <a:r>
              <a:rPr lang="pt-BR" sz="3400" i="1" dirty="0" err="1">
                <a:latin typeface="Inter" panose="020B0604020202020204" charset="0"/>
                <a:ea typeface="Inter" panose="020B0604020202020204" charset="0"/>
                <a:cs typeface="Helvetica" panose="020B0604020202020204" pitchFamily="34" charset="0"/>
              </a:rPr>
              <a:t>arrays</a:t>
            </a:r>
            <a:r>
              <a:rPr lang="pt-BR" sz="3400" dirty="0">
                <a:latin typeface="Inter" panose="020B0604020202020204" charset="0"/>
                <a:ea typeface="Inter" panose="020B0604020202020204" charset="0"/>
                <a:cs typeface="Helvetica" panose="020B0604020202020204" pitchFamily="34" charset="0"/>
              </a:rPr>
              <a:t>, matrizes, </a:t>
            </a:r>
            <a:r>
              <a:rPr lang="pt-BR" sz="3400" i="1" dirty="0">
                <a:latin typeface="Inter" panose="020B0604020202020204" charset="0"/>
                <a:ea typeface="Inter" panose="020B0604020202020204" charset="0"/>
                <a:cs typeface="Helvetica" panose="020B0604020202020204" pitchFamily="34" charset="0"/>
              </a:rPr>
              <a:t>data frames</a:t>
            </a:r>
            <a:r>
              <a:rPr lang="pt-BR" sz="3400" dirty="0">
                <a:latin typeface="Inter" panose="020B0604020202020204" charset="0"/>
                <a:ea typeface="Inter" panose="020B0604020202020204" charset="0"/>
                <a:cs typeface="Helvetica" panose="020B0604020202020204" pitchFamily="34" charset="0"/>
              </a:rPr>
              <a:t>, ou listas. Eles diferem no </a:t>
            </a:r>
            <a:r>
              <a:rPr lang="pt-BR" sz="3400" b="1" dirty="0">
                <a:latin typeface="Inter" panose="020B0604020202020204" charset="0"/>
                <a:ea typeface="Inter" panose="020B0604020202020204" charset="0"/>
                <a:cs typeface="Helvetica" panose="020B0604020202020204" pitchFamily="34" charset="0"/>
              </a:rPr>
              <a:t>tipo de informação (i.e. dados) </a:t>
            </a:r>
            <a:r>
              <a:rPr lang="pt-BR" sz="3400" dirty="0">
                <a:latin typeface="Inter" panose="020B0604020202020204" charset="0"/>
                <a:ea typeface="Inter" panose="020B0604020202020204" charset="0"/>
                <a:cs typeface="Helvetica" panose="020B0604020202020204" pitchFamily="34" charset="0"/>
              </a:rPr>
              <a:t>que podem conter, como foram criados e na complexidade estrutural de cada um, assim como na forma de acesso. </a:t>
            </a:r>
          </a:p>
        </p:txBody>
      </p:sp>
      <p:sp>
        <p:nvSpPr>
          <p:cNvPr id="8" name="CaixaDeTexto 7"/>
          <p:cNvSpPr txBox="1"/>
          <p:nvPr/>
        </p:nvSpPr>
        <p:spPr>
          <a:xfrm>
            <a:off x="13811177" y="9547391"/>
            <a:ext cx="4476824" cy="507831"/>
          </a:xfrm>
          <a:prstGeom prst="rect">
            <a:avLst/>
          </a:prstGeom>
          <a:noFill/>
        </p:spPr>
        <p:txBody>
          <a:bodyPr wrap="square" rtlCol="0">
            <a:spAutoFit/>
          </a:bodyPr>
          <a:lstStyle/>
          <a:p>
            <a:r>
              <a:rPr lang="pt-BR" sz="2700" dirty="0"/>
              <a:t>Fonte: LABAPE website (2019)</a:t>
            </a:r>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2572115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OBJETOS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9" name="CaixaDeTexto 8"/>
          <p:cNvSpPr txBox="1"/>
          <p:nvPr/>
        </p:nvSpPr>
        <p:spPr>
          <a:xfrm>
            <a:off x="8631802" y="4864217"/>
            <a:ext cx="1452812" cy="1754326"/>
          </a:xfrm>
          <a:prstGeom prst="rect">
            <a:avLst/>
          </a:prstGeom>
          <a:noFill/>
        </p:spPr>
        <p:txBody>
          <a:bodyPr wrap="square" rtlCol="0">
            <a:spAutoFit/>
          </a:bodyPr>
          <a:lstStyle/>
          <a:p>
            <a:pPr algn="ctr"/>
            <a:r>
              <a:rPr lang="pt-BR" sz="10800" dirty="0"/>
              <a:t>=</a:t>
            </a:r>
          </a:p>
        </p:txBody>
      </p:sp>
      <p:grpSp>
        <p:nvGrpSpPr>
          <p:cNvPr id="10" name="Agrupar 9"/>
          <p:cNvGrpSpPr/>
          <p:nvPr/>
        </p:nvGrpSpPr>
        <p:grpSpPr>
          <a:xfrm>
            <a:off x="10432148" y="4525748"/>
            <a:ext cx="5042738" cy="3212364"/>
            <a:chOff x="5056270" y="2138794"/>
            <a:chExt cx="2167691" cy="1239251"/>
          </a:xfrm>
        </p:grpSpPr>
        <p:pic>
          <p:nvPicPr>
            <p:cNvPr id="11" name="Imagem 10" descr="Recorte de Tela"/>
            <p:cNvPicPr>
              <a:picLocks noChangeAspect="1"/>
            </p:cNvPicPr>
            <p:nvPr/>
          </p:nvPicPr>
          <p:blipFill rotWithShape="1">
            <a:blip r:embed="rId3">
              <a:extLst>
                <a:ext uri="{28A0092B-C50C-407E-A947-70E740481C1C}">
                  <a14:useLocalDpi xmlns:a14="http://schemas.microsoft.com/office/drawing/2010/main" val="0"/>
                </a:ext>
              </a:extLst>
            </a:blip>
            <a:srcRect l="49211" t="23897" r="38824" b="67468"/>
            <a:stretch/>
          </p:blipFill>
          <p:spPr>
            <a:xfrm>
              <a:off x="5623761" y="2138794"/>
              <a:ext cx="1600200" cy="493295"/>
            </a:xfrm>
            <a:prstGeom prst="rect">
              <a:avLst/>
            </a:prstGeom>
          </p:spPr>
        </p:pic>
        <p:pic>
          <p:nvPicPr>
            <p:cNvPr id="12" name="Imagem 11" descr="Recorte de Tela"/>
            <p:cNvPicPr>
              <a:picLocks noChangeAspect="1"/>
            </p:cNvPicPr>
            <p:nvPr/>
          </p:nvPicPr>
          <p:blipFill rotWithShape="1">
            <a:blip r:embed="rId3">
              <a:extLst>
                <a:ext uri="{28A0092B-C50C-407E-A947-70E740481C1C}">
                  <a14:useLocalDpi xmlns:a14="http://schemas.microsoft.com/office/drawing/2010/main" val="0"/>
                </a:ext>
              </a:extLst>
            </a:blip>
            <a:srcRect l="49211" t="23897" r="38824" b="67468"/>
            <a:stretch/>
          </p:blipFill>
          <p:spPr>
            <a:xfrm>
              <a:off x="5355055" y="2511772"/>
              <a:ext cx="1600200" cy="493295"/>
            </a:xfrm>
            <a:prstGeom prst="rect">
              <a:avLst/>
            </a:prstGeom>
          </p:spPr>
        </p:pic>
        <p:pic>
          <p:nvPicPr>
            <p:cNvPr id="13" name="Imagem 12" descr="Recorte de Tela"/>
            <p:cNvPicPr>
              <a:picLocks noChangeAspect="1"/>
            </p:cNvPicPr>
            <p:nvPr/>
          </p:nvPicPr>
          <p:blipFill rotWithShape="1">
            <a:blip r:embed="rId3">
              <a:extLst>
                <a:ext uri="{28A0092B-C50C-407E-A947-70E740481C1C}">
                  <a14:useLocalDpi xmlns:a14="http://schemas.microsoft.com/office/drawing/2010/main" val="0"/>
                </a:ext>
              </a:extLst>
            </a:blip>
            <a:srcRect l="49211" t="23897" r="38824" b="67468"/>
            <a:stretch/>
          </p:blipFill>
          <p:spPr>
            <a:xfrm>
              <a:off x="5056270" y="2884750"/>
              <a:ext cx="1600200" cy="493295"/>
            </a:xfrm>
            <a:prstGeom prst="rect">
              <a:avLst/>
            </a:prstGeom>
          </p:spPr>
        </p:pic>
      </p:grpSp>
      <p:pic>
        <p:nvPicPr>
          <p:cNvPr id="14" name="Imagem 13" descr="Recorte de Tela"/>
          <p:cNvPicPr>
            <a:picLocks noChangeAspect="1"/>
          </p:cNvPicPr>
          <p:nvPr/>
        </p:nvPicPr>
        <p:blipFill rotWithShape="1">
          <a:blip r:embed="rId3">
            <a:extLst>
              <a:ext uri="{28A0092B-C50C-407E-A947-70E740481C1C}">
                <a14:useLocalDpi xmlns:a14="http://schemas.microsoft.com/office/drawing/2010/main" val="0"/>
              </a:ext>
            </a:extLst>
          </a:blip>
          <a:srcRect l="66598" t="12113" r="20157" b="56094"/>
          <a:stretch/>
        </p:blipFill>
        <p:spPr>
          <a:xfrm>
            <a:off x="3517094" y="3143960"/>
            <a:ext cx="4767173" cy="4887860"/>
          </a:xfrm>
          <a:prstGeom prst="rect">
            <a:avLst/>
          </a:prstGeom>
        </p:spPr>
      </p:pic>
      <p:sp>
        <p:nvSpPr>
          <p:cNvPr id="15" name="CaixaDeTexto 14"/>
          <p:cNvSpPr txBox="1"/>
          <p:nvPr/>
        </p:nvSpPr>
        <p:spPr>
          <a:xfrm>
            <a:off x="12401103" y="3321114"/>
            <a:ext cx="3507237" cy="830997"/>
          </a:xfrm>
          <a:prstGeom prst="rect">
            <a:avLst/>
          </a:prstGeom>
          <a:noFill/>
        </p:spPr>
        <p:txBody>
          <a:bodyPr wrap="square" rtlCol="0">
            <a:spAutoFit/>
          </a:bodyPr>
          <a:lstStyle/>
          <a:p>
            <a:r>
              <a:rPr lang="pt-BR" sz="4800" b="1" i="1" dirty="0"/>
              <a:t>n </a:t>
            </a:r>
            <a:r>
              <a:rPr lang="pt-BR" sz="4800" b="1" dirty="0"/>
              <a:t>Vetores</a:t>
            </a:r>
          </a:p>
        </p:txBody>
      </p:sp>
      <p:sp>
        <p:nvSpPr>
          <p:cNvPr id="1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851600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OBJETOS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pic>
        <p:nvPicPr>
          <p:cNvPr id="16" name="Imagem 15" descr="Recorte de Tela"/>
          <p:cNvPicPr>
            <a:picLocks noChangeAspect="1"/>
          </p:cNvPicPr>
          <p:nvPr/>
        </p:nvPicPr>
        <p:blipFill rotWithShape="1">
          <a:blip r:embed="rId3">
            <a:extLst>
              <a:ext uri="{28A0092B-C50C-407E-A947-70E740481C1C}">
                <a14:useLocalDpi xmlns:a14="http://schemas.microsoft.com/office/drawing/2010/main" val="0"/>
              </a:ext>
            </a:extLst>
          </a:blip>
          <a:srcRect l="81184" t="9813" b="56825"/>
          <a:stretch/>
        </p:blipFill>
        <p:spPr>
          <a:xfrm>
            <a:off x="3282855" y="3199007"/>
            <a:ext cx="6028611" cy="4565985"/>
          </a:xfrm>
          <a:prstGeom prst="rect">
            <a:avLst/>
          </a:prstGeom>
        </p:spPr>
      </p:pic>
      <p:grpSp>
        <p:nvGrpSpPr>
          <p:cNvPr id="17" name="Agrupar 16"/>
          <p:cNvGrpSpPr/>
          <p:nvPr/>
        </p:nvGrpSpPr>
        <p:grpSpPr>
          <a:xfrm>
            <a:off x="10450731" y="3871847"/>
            <a:ext cx="5936280" cy="4610417"/>
            <a:chOff x="5056270" y="2113728"/>
            <a:chExt cx="2854142" cy="2224925"/>
          </a:xfrm>
        </p:grpSpPr>
        <p:pic>
          <p:nvPicPr>
            <p:cNvPr id="18" name="Imagem 17"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6827569" y="2113728"/>
              <a:ext cx="1082843" cy="902368"/>
            </a:xfrm>
            <a:prstGeom prst="rect">
              <a:avLst/>
            </a:prstGeom>
          </p:spPr>
        </p:pic>
        <p:pic>
          <p:nvPicPr>
            <p:cNvPr id="19" name="Imagem 18"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6360788" y="2439582"/>
              <a:ext cx="1082843" cy="902368"/>
            </a:xfrm>
            <a:prstGeom prst="rect">
              <a:avLst/>
            </a:prstGeom>
          </p:spPr>
        </p:pic>
        <p:pic>
          <p:nvPicPr>
            <p:cNvPr id="20" name="Imagem 19"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5925300" y="2765436"/>
              <a:ext cx="1082843" cy="902368"/>
            </a:xfrm>
            <a:prstGeom prst="rect">
              <a:avLst/>
            </a:prstGeom>
          </p:spPr>
        </p:pic>
        <p:pic>
          <p:nvPicPr>
            <p:cNvPr id="22" name="Imagem 21"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5515803" y="3134227"/>
              <a:ext cx="1082843" cy="902368"/>
            </a:xfrm>
            <a:prstGeom prst="rect">
              <a:avLst/>
            </a:prstGeom>
          </p:spPr>
        </p:pic>
        <p:pic>
          <p:nvPicPr>
            <p:cNvPr id="23" name="Imagem 22"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5056270" y="3436285"/>
              <a:ext cx="1082843" cy="902368"/>
            </a:xfrm>
            <a:prstGeom prst="rect">
              <a:avLst/>
            </a:prstGeom>
          </p:spPr>
        </p:pic>
      </p:grpSp>
      <p:sp>
        <p:nvSpPr>
          <p:cNvPr id="24" name="CaixaDeTexto 23"/>
          <p:cNvSpPr txBox="1"/>
          <p:nvPr/>
        </p:nvSpPr>
        <p:spPr>
          <a:xfrm>
            <a:off x="10775735" y="3732094"/>
            <a:ext cx="3359091" cy="738664"/>
          </a:xfrm>
          <a:prstGeom prst="rect">
            <a:avLst/>
          </a:prstGeom>
          <a:noFill/>
        </p:spPr>
        <p:txBody>
          <a:bodyPr wrap="square" rtlCol="0">
            <a:spAutoFit/>
          </a:bodyPr>
          <a:lstStyle/>
          <a:p>
            <a:r>
              <a:rPr lang="pt-BR" sz="4200" b="1" i="1" dirty="0"/>
              <a:t>n </a:t>
            </a:r>
            <a:r>
              <a:rPr lang="pt-BR" sz="4200" b="1" dirty="0" err="1"/>
              <a:t>Matrices</a:t>
            </a:r>
            <a:endParaRPr lang="pt-BR" sz="4200" b="1" dirty="0"/>
          </a:p>
        </p:txBody>
      </p:sp>
      <p:sp>
        <p:nvSpPr>
          <p:cNvPr id="25" name="CaixaDeTexto 24"/>
          <p:cNvSpPr txBox="1"/>
          <p:nvPr/>
        </p:nvSpPr>
        <p:spPr>
          <a:xfrm>
            <a:off x="8982844" y="4841457"/>
            <a:ext cx="1452812" cy="1754326"/>
          </a:xfrm>
          <a:prstGeom prst="rect">
            <a:avLst/>
          </a:prstGeom>
          <a:noFill/>
        </p:spPr>
        <p:txBody>
          <a:bodyPr wrap="square" rtlCol="0">
            <a:spAutoFit/>
          </a:bodyPr>
          <a:lstStyle/>
          <a:p>
            <a:pPr algn="ctr"/>
            <a:r>
              <a:rPr lang="pt-BR" sz="10800" dirty="0"/>
              <a:t>=</a:t>
            </a:r>
          </a:p>
        </p:txBody>
      </p:sp>
      <p:sp>
        <p:nvSpPr>
          <p:cNvPr id="13"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4"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5"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3665606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OBJETOS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25" name="CaixaDeTexto 24"/>
          <p:cNvSpPr txBox="1"/>
          <p:nvPr/>
        </p:nvSpPr>
        <p:spPr>
          <a:xfrm>
            <a:off x="8982844" y="4841457"/>
            <a:ext cx="1452812" cy="1754326"/>
          </a:xfrm>
          <a:prstGeom prst="rect">
            <a:avLst/>
          </a:prstGeom>
          <a:noFill/>
        </p:spPr>
        <p:txBody>
          <a:bodyPr wrap="square" rtlCol="0">
            <a:spAutoFit/>
          </a:bodyPr>
          <a:lstStyle/>
          <a:p>
            <a:pPr algn="ctr"/>
            <a:r>
              <a:rPr lang="pt-BR" sz="10800" dirty="0"/>
              <a:t>=</a:t>
            </a:r>
          </a:p>
        </p:txBody>
      </p:sp>
      <p:pic>
        <p:nvPicPr>
          <p:cNvPr id="13" name="Imagem 12" descr="Recorte de Tela"/>
          <p:cNvPicPr>
            <a:picLocks noChangeAspect="1"/>
          </p:cNvPicPr>
          <p:nvPr/>
        </p:nvPicPr>
        <p:blipFill rotWithShape="1">
          <a:blip r:embed="rId3">
            <a:extLst>
              <a:ext uri="{28A0092B-C50C-407E-A947-70E740481C1C}">
                <a14:useLocalDpi xmlns:a14="http://schemas.microsoft.com/office/drawing/2010/main" val="0"/>
              </a:ext>
            </a:extLst>
          </a:blip>
          <a:srcRect l="49497" t="51363" r="37091" b="17629"/>
          <a:stretch/>
        </p:blipFill>
        <p:spPr>
          <a:xfrm>
            <a:off x="3248528" y="3207930"/>
            <a:ext cx="4716920" cy="4657956"/>
          </a:xfrm>
          <a:prstGeom prst="rect">
            <a:avLst/>
          </a:prstGeom>
        </p:spPr>
      </p:pic>
      <p:pic>
        <p:nvPicPr>
          <p:cNvPr id="14" name="Imagem 13" descr="Recorte de Tela"/>
          <p:cNvPicPr>
            <a:picLocks noChangeAspect="1"/>
          </p:cNvPicPr>
          <p:nvPr/>
        </p:nvPicPr>
        <p:blipFill rotWithShape="1">
          <a:blip r:embed="rId3">
            <a:extLst>
              <a:ext uri="{28A0092B-C50C-407E-A947-70E740481C1C}">
                <a14:useLocalDpi xmlns:a14="http://schemas.microsoft.com/office/drawing/2010/main" val="0"/>
              </a:ext>
            </a:extLst>
          </a:blip>
          <a:srcRect l="49211" t="23897" r="38824" b="67468"/>
          <a:stretch/>
        </p:blipFill>
        <p:spPr>
          <a:xfrm>
            <a:off x="13514928" y="6625192"/>
            <a:ext cx="2799894" cy="898070"/>
          </a:xfrm>
          <a:prstGeom prst="rect">
            <a:avLst/>
          </a:prstGeom>
        </p:spPr>
      </p:pic>
      <p:pic>
        <p:nvPicPr>
          <p:cNvPr id="15" name="Imagem 14" descr="Recorte de Tela"/>
          <p:cNvPicPr>
            <a:picLocks noChangeAspect="1"/>
          </p:cNvPicPr>
          <p:nvPr/>
        </p:nvPicPr>
        <p:blipFill rotWithShape="1">
          <a:blip r:embed="rId3">
            <a:extLst>
              <a:ext uri="{28A0092B-C50C-407E-A947-70E740481C1C}">
                <a14:useLocalDpi xmlns:a14="http://schemas.microsoft.com/office/drawing/2010/main" val="0"/>
              </a:ext>
            </a:extLst>
          </a:blip>
          <a:srcRect l="49211" t="23897" r="38824" b="67468"/>
          <a:stretch/>
        </p:blipFill>
        <p:spPr>
          <a:xfrm>
            <a:off x="13070822" y="6967817"/>
            <a:ext cx="2799894" cy="898070"/>
          </a:xfrm>
          <a:prstGeom prst="rect">
            <a:avLst/>
          </a:prstGeom>
        </p:spPr>
      </p:pic>
      <p:sp>
        <p:nvSpPr>
          <p:cNvPr id="26" name="CaixaDeTexto 25"/>
          <p:cNvSpPr txBox="1"/>
          <p:nvPr/>
        </p:nvSpPr>
        <p:spPr>
          <a:xfrm>
            <a:off x="11784345" y="8208512"/>
            <a:ext cx="3461166" cy="738664"/>
          </a:xfrm>
          <a:prstGeom prst="rect">
            <a:avLst/>
          </a:prstGeom>
          <a:noFill/>
        </p:spPr>
        <p:txBody>
          <a:bodyPr wrap="square" rtlCol="0">
            <a:spAutoFit/>
          </a:bodyPr>
          <a:lstStyle/>
          <a:p>
            <a:r>
              <a:rPr lang="pt-BR" sz="4200" b="1" i="1" dirty="0"/>
              <a:t>n </a:t>
            </a:r>
            <a:r>
              <a:rPr lang="pt-BR" sz="4200" b="1" dirty="0"/>
              <a:t>Vetores</a:t>
            </a:r>
          </a:p>
        </p:txBody>
      </p:sp>
      <p:grpSp>
        <p:nvGrpSpPr>
          <p:cNvPr id="27" name="Agrupar 26"/>
          <p:cNvGrpSpPr/>
          <p:nvPr/>
        </p:nvGrpSpPr>
        <p:grpSpPr>
          <a:xfrm>
            <a:off x="12352710" y="2534207"/>
            <a:ext cx="3962112" cy="3137430"/>
            <a:chOff x="5686399" y="913399"/>
            <a:chExt cx="1549624" cy="1228222"/>
          </a:xfrm>
        </p:grpSpPr>
        <p:pic>
          <p:nvPicPr>
            <p:cNvPr id="28" name="Imagem 27"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6153180" y="913399"/>
              <a:ext cx="1082843" cy="902368"/>
            </a:xfrm>
            <a:prstGeom prst="rect">
              <a:avLst/>
            </a:prstGeom>
          </p:spPr>
        </p:pic>
        <p:pic>
          <p:nvPicPr>
            <p:cNvPr id="29" name="Imagem 28"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5686399" y="1239253"/>
              <a:ext cx="1082843" cy="902368"/>
            </a:xfrm>
            <a:prstGeom prst="rect">
              <a:avLst/>
            </a:prstGeom>
          </p:spPr>
        </p:pic>
      </p:grpSp>
      <p:sp>
        <p:nvSpPr>
          <p:cNvPr id="30" name="CaixaDeTexto 29"/>
          <p:cNvSpPr txBox="1"/>
          <p:nvPr/>
        </p:nvSpPr>
        <p:spPr>
          <a:xfrm>
            <a:off x="13304813" y="1428867"/>
            <a:ext cx="3942491" cy="830997"/>
          </a:xfrm>
          <a:prstGeom prst="rect">
            <a:avLst/>
          </a:prstGeom>
          <a:noFill/>
        </p:spPr>
        <p:txBody>
          <a:bodyPr wrap="square" rtlCol="0">
            <a:spAutoFit/>
          </a:bodyPr>
          <a:lstStyle/>
          <a:p>
            <a:r>
              <a:rPr lang="pt-BR" sz="4800" b="1" i="1" dirty="0"/>
              <a:t>n </a:t>
            </a:r>
            <a:r>
              <a:rPr lang="pt-BR" sz="4800" b="1" dirty="0" err="1"/>
              <a:t>Matrices</a:t>
            </a:r>
            <a:endParaRPr lang="pt-BR" sz="4800" b="1" dirty="0"/>
          </a:p>
        </p:txBody>
      </p:sp>
      <p:sp>
        <p:nvSpPr>
          <p:cNvPr id="1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821038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OBJETOS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25" name="CaixaDeTexto 24"/>
          <p:cNvSpPr txBox="1"/>
          <p:nvPr/>
        </p:nvSpPr>
        <p:spPr>
          <a:xfrm>
            <a:off x="8982844" y="4841457"/>
            <a:ext cx="1452812" cy="1754326"/>
          </a:xfrm>
          <a:prstGeom prst="rect">
            <a:avLst/>
          </a:prstGeom>
          <a:noFill/>
        </p:spPr>
        <p:txBody>
          <a:bodyPr wrap="square" rtlCol="0">
            <a:spAutoFit/>
          </a:bodyPr>
          <a:lstStyle/>
          <a:p>
            <a:pPr algn="ctr"/>
            <a:r>
              <a:rPr lang="pt-BR" sz="10800" dirty="0"/>
              <a:t>=</a:t>
            </a:r>
          </a:p>
        </p:txBody>
      </p:sp>
      <p:pic>
        <p:nvPicPr>
          <p:cNvPr id="13" name="Imagem 12" descr="Recorte de Tela"/>
          <p:cNvPicPr>
            <a:picLocks noChangeAspect="1"/>
          </p:cNvPicPr>
          <p:nvPr/>
        </p:nvPicPr>
        <p:blipFill rotWithShape="1">
          <a:blip r:embed="rId3">
            <a:extLst>
              <a:ext uri="{28A0092B-C50C-407E-A947-70E740481C1C}">
                <a14:useLocalDpi xmlns:a14="http://schemas.microsoft.com/office/drawing/2010/main" val="0"/>
              </a:ext>
            </a:extLst>
          </a:blip>
          <a:srcRect l="49497" t="51363" r="37091" b="17629"/>
          <a:stretch/>
        </p:blipFill>
        <p:spPr>
          <a:xfrm>
            <a:off x="3248528" y="3207930"/>
            <a:ext cx="4716920" cy="4657956"/>
          </a:xfrm>
          <a:prstGeom prst="rect">
            <a:avLst/>
          </a:prstGeom>
        </p:spPr>
      </p:pic>
      <p:pic>
        <p:nvPicPr>
          <p:cNvPr id="14" name="Imagem 13" descr="Recorte de Tela"/>
          <p:cNvPicPr>
            <a:picLocks noChangeAspect="1"/>
          </p:cNvPicPr>
          <p:nvPr/>
        </p:nvPicPr>
        <p:blipFill rotWithShape="1">
          <a:blip r:embed="rId3">
            <a:extLst>
              <a:ext uri="{28A0092B-C50C-407E-A947-70E740481C1C}">
                <a14:useLocalDpi xmlns:a14="http://schemas.microsoft.com/office/drawing/2010/main" val="0"/>
              </a:ext>
            </a:extLst>
          </a:blip>
          <a:srcRect l="49211" t="23897" r="38824" b="67468"/>
          <a:stretch/>
        </p:blipFill>
        <p:spPr>
          <a:xfrm>
            <a:off x="13546185" y="7279114"/>
            <a:ext cx="2799894" cy="898070"/>
          </a:xfrm>
          <a:prstGeom prst="rect">
            <a:avLst/>
          </a:prstGeom>
        </p:spPr>
      </p:pic>
      <p:pic>
        <p:nvPicPr>
          <p:cNvPr id="15" name="Imagem 14" descr="Recorte de Tela"/>
          <p:cNvPicPr>
            <a:picLocks noChangeAspect="1"/>
          </p:cNvPicPr>
          <p:nvPr/>
        </p:nvPicPr>
        <p:blipFill rotWithShape="1">
          <a:blip r:embed="rId3">
            <a:extLst>
              <a:ext uri="{28A0092B-C50C-407E-A947-70E740481C1C}">
                <a14:useLocalDpi xmlns:a14="http://schemas.microsoft.com/office/drawing/2010/main" val="0"/>
              </a:ext>
            </a:extLst>
          </a:blip>
          <a:srcRect l="49211" t="23897" r="38824" b="67468"/>
          <a:stretch/>
        </p:blipFill>
        <p:spPr>
          <a:xfrm>
            <a:off x="13102079" y="7621739"/>
            <a:ext cx="2799894" cy="898070"/>
          </a:xfrm>
          <a:prstGeom prst="rect">
            <a:avLst/>
          </a:prstGeom>
        </p:spPr>
      </p:pic>
      <p:sp>
        <p:nvSpPr>
          <p:cNvPr id="26" name="CaixaDeTexto 25"/>
          <p:cNvSpPr txBox="1"/>
          <p:nvPr/>
        </p:nvSpPr>
        <p:spPr>
          <a:xfrm>
            <a:off x="14502026" y="6559673"/>
            <a:ext cx="3461166" cy="738664"/>
          </a:xfrm>
          <a:prstGeom prst="rect">
            <a:avLst/>
          </a:prstGeom>
          <a:noFill/>
        </p:spPr>
        <p:txBody>
          <a:bodyPr wrap="square" rtlCol="0">
            <a:spAutoFit/>
          </a:bodyPr>
          <a:lstStyle/>
          <a:p>
            <a:r>
              <a:rPr lang="pt-BR" sz="4200" b="1" i="1" dirty="0"/>
              <a:t>n </a:t>
            </a:r>
            <a:r>
              <a:rPr lang="pt-BR" sz="4200" b="1" dirty="0"/>
              <a:t>Vetores</a:t>
            </a:r>
          </a:p>
        </p:txBody>
      </p:sp>
      <p:grpSp>
        <p:nvGrpSpPr>
          <p:cNvPr id="27" name="Agrupar 26"/>
          <p:cNvGrpSpPr/>
          <p:nvPr/>
        </p:nvGrpSpPr>
        <p:grpSpPr>
          <a:xfrm>
            <a:off x="12021201" y="3208980"/>
            <a:ext cx="3962112" cy="3137430"/>
            <a:chOff x="5686399" y="913399"/>
            <a:chExt cx="1549624" cy="1228222"/>
          </a:xfrm>
        </p:grpSpPr>
        <p:pic>
          <p:nvPicPr>
            <p:cNvPr id="28" name="Imagem 27"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6153180" y="913399"/>
              <a:ext cx="1082843" cy="902368"/>
            </a:xfrm>
            <a:prstGeom prst="rect">
              <a:avLst/>
            </a:prstGeom>
          </p:spPr>
        </p:pic>
        <p:pic>
          <p:nvPicPr>
            <p:cNvPr id="29" name="Imagem 28"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5686399" y="1239253"/>
              <a:ext cx="1082843" cy="902368"/>
            </a:xfrm>
            <a:prstGeom prst="rect">
              <a:avLst/>
            </a:prstGeom>
          </p:spPr>
        </p:pic>
      </p:grpSp>
      <p:sp>
        <p:nvSpPr>
          <p:cNvPr id="30" name="CaixaDeTexto 29"/>
          <p:cNvSpPr txBox="1"/>
          <p:nvPr/>
        </p:nvSpPr>
        <p:spPr>
          <a:xfrm>
            <a:off x="13405520" y="2245779"/>
            <a:ext cx="3942491" cy="738664"/>
          </a:xfrm>
          <a:prstGeom prst="rect">
            <a:avLst/>
          </a:prstGeom>
          <a:noFill/>
        </p:spPr>
        <p:txBody>
          <a:bodyPr wrap="square" rtlCol="0">
            <a:spAutoFit/>
          </a:bodyPr>
          <a:lstStyle/>
          <a:p>
            <a:r>
              <a:rPr lang="pt-BR" sz="4200" b="1" i="1" dirty="0"/>
              <a:t>n </a:t>
            </a:r>
            <a:r>
              <a:rPr lang="pt-BR" sz="4200" b="1" dirty="0" err="1"/>
              <a:t>Matrices</a:t>
            </a:r>
            <a:endParaRPr lang="pt-BR" sz="4200" b="1" dirty="0"/>
          </a:p>
        </p:txBody>
      </p:sp>
      <p:sp>
        <p:nvSpPr>
          <p:cNvPr id="1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3719633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OBJETOS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pic>
        <p:nvPicPr>
          <p:cNvPr id="16" name="Imagem 15" descr="Recorte de Tela"/>
          <p:cNvPicPr>
            <a:picLocks noChangeAspect="1"/>
          </p:cNvPicPr>
          <p:nvPr/>
        </p:nvPicPr>
        <p:blipFill rotWithShape="1">
          <a:blip r:embed="rId3">
            <a:extLst>
              <a:ext uri="{28A0092B-C50C-407E-A947-70E740481C1C}">
                <a14:useLocalDpi xmlns:a14="http://schemas.microsoft.com/office/drawing/2010/main" val="0"/>
              </a:ext>
            </a:extLst>
          </a:blip>
          <a:srcRect l="66598" t="12113" r="20157" b="56094"/>
          <a:stretch/>
        </p:blipFill>
        <p:spPr>
          <a:xfrm>
            <a:off x="13655972" y="2888405"/>
            <a:ext cx="1835039" cy="1881495"/>
          </a:xfrm>
          <a:prstGeom prst="rect">
            <a:avLst/>
          </a:prstGeom>
        </p:spPr>
      </p:pic>
      <p:pic>
        <p:nvPicPr>
          <p:cNvPr id="17" name="Imagem 16" descr="Recorte de Tela"/>
          <p:cNvPicPr>
            <a:picLocks noChangeAspect="1"/>
          </p:cNvPicPr>
          <p:nvPr/>
        </p:nvPicPr>
        <p:blipFill rotWithShape="1">
          <a:blip r:embed="rId3">
            <a:extLst>
              <a:ext uri="{28A0092B-C50C-407E-A947-70E740481C1C}">
                <a14:useLocalDpi xmlns:a14="http://schemas.microsoft.com/office/drawing/2010/main" val="0"/>
              </a:ext>
            </a:extLst>
          </a:blip>
          <a:srcRect l="48994" t="16823" r="38599" b="65514"/>
          <a:stretch/>
        </p:blipFill>
        <p:spPr>
          <a:xfrm>
            <a:off x="11304953" y="3614869"/>
            <a:ext cx="1899384" cy="1155032"/>
          </a:xfrm>
          <a:prstGeom prst="rect">
            <a:avLst/>
          </a:prstGeom>
        </p:spPr>
      </p:pic>
      <p:pic>
        <p:nvPicPr>
          <p:cNvPr id="18" name="Imagem 17" descr="Recorte de Tela"/>
          <p:cNvPicPr>
            <a:picLocks noChangeAspect="1"/>
          </p:cNvPicPr>
          <p:nvPr/>
        </p:nvPicPr>
        <p:blipFill rotWithShape="1">
          <a:blip r:embed="rId3">
            <a:extLst>
              <a:ext uri="{28A0092B-C50C-407E-A947-70E740481C1C}">
                <a14:useLocalDpi xmlns:a14="http://schemas.microsoft.com/office/drawing/2010/main" val="0"/>
              </a:ext>
            </a:extLst>
          </a:blip>
          <a:srcRect l="81184" t="9813" b="56825"/>
          <a:stretch/>
        </p:blipFill>
        <p:spPr>
          <a:xfrm>
            <a:off x="10090765" y="5306506"/>
            <a:ext cx="3294602" cy="2495285"/>
          </a:xfrm>
          <a:prstGeom prst="rect">
            <a:avLst/>
          </a:prstGeom>
        </p:spPr>
      </p:pic>
      <p:pic>
        <p:nvPicPr>
          <p:cNvPr id="19" name="Imagem 18" descr="Recorte de Tela"/>
          <p:cNvPicPr>
            <a:picLocks noChangeAspect="1"/>
          </p:cNvPicPr>
          <p:nvPr/>
        </p:nvPicPr>
        <p:blipFill rotWithShape="1">
          <a:blip r:embed="rId3">
            <a:extLst>
              <a:ext uri="{28A0092B-C50C-407E-A947-70E740481C1C}">
                <a14:useLocalDpi xmlns:a14="http://schemas.microsoft.com/office/drawing/2010/main" val="0"/>
              </a:ext>
            </a:extLst>
          </a:blip>
          <a:srcRect l="49497" t="51363" r="37091" b="17629"/>
          <a:stretch/>
        </p:blipFill>
        <p:spPr>
          <a:xfrm>
            <a:off x="13655972" y="5136782"/>
            <a:ext cx="1936106" cy="1911903"/>
          </a:xfrm>
          <a:prstGeom prst="rect">
            <a:avLst/>
          </a:prstGeom>
        </p:spPr>
      </p:pic>
      <p:sp>
        <p:nvSpPr>
          <p:cNvPr id="20" name="CaixaDeTexto 19"/>
          <p:cNvSpPr txBox="1"/>
          <p:nvPr/>
        </p:nvSpPr>
        <p:spPr>
          <a:xfrm>
            <a:off x="2593981" y="4305785"/>
            <a:ext cx="4060658" cy="1615827"/>
          </a:xfrm>
          <a:prstGeom prst="rect">
            <a:avLst/>
          </a:prstGeom>
          <a:noFill/>
        </p:spPr>
        <p:txBody>
          <a:bodyPr wrap="square" rtlCol="0">
            <a:spAutoFit/>
          </a:bodyPr>
          <a:lstStyle/>
          <a:p>
            <a:pPr algn="ctr"/>
            <a:r>
              <a:rPr lang="pt-BR" sz="9900" dirty="0"/>
              <a:t>Lista</a:t>
            </a:r>
          </a:p>
        </p:txBody>
      </p:sp>
      <p:sp>
        <p:nvSpPr>
          <p:cNvPr id="22" name="CaixaDeTexto 21"/>
          <p:cNvSpPr txBox="1"/>
          <p:nvPr/>
        </p:nvSpPr>
        <p:spPr>
          <a:xfrm>
            <a:off x="6145955" y="4221593"/>
            <a:ext cx="1452812" cy="2123658"/>
          </a:xfrm>
          <a:prstGeom prst="rect">
            <a:avLst/>
          </a:prstGeom>
          <a:noFill/>
        </p:spPr>
        <p:txBody>
          <a:bodyPr wrap="square" rtlCol="0">
            <a:spAutoFit/>
          </a:bodyPr>
          <a:lstStyle/>
          <a:p>
            <a:pPr algn="ctr"/>
            <a:r>
              <a:rPr lang="pt-BR" sz="13200" dirty="0"/>
              <a:t>=</a:t>
            </a:r>
          </a:p>
        </p:txBody>
      </p:sp>
      <p:sp>
        <p:nvSpPr>
          <p:cNvPr id="23" name="Retângulo 22"/>
          <p:cNvSpPr/>
          <p:nvPr/>
        </p:nvSpPr>
        <p:spPr>
          <a:xfrm>
            <a:off x="8546993" y="2720338"/>
            <a:ext cx="2390997" cy="126331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dirty="0">
                <a:solidFill>
                  <a:schemeClr val="tx1"/>
                </a:solidFill>
              </a:rPr>
              <a:t>Uma coluna com Escores de Extroversão</a:t>
            </a:r>
          </a:p>
        </p:txBody>
      </p:sp>
      <p:cxnSp>
        <p:nvCxnSpPr>
          <p:cNvPr id="24" name="Conector em Curva 23"/>
          <p:cNvCxnSpPr>
            <a:stCxn id="17" idx="0"/>
          </p:cNvCxnSpPr>
          <p:nvPr/>
        </p:nvCxnSpPr>
        <p:spPr>
          <a:xfrm rot="16200000" flipV="1">
            <a:off x="11566449" y="2926673"/>
            <a:ext cx="276208" cy="1100184"/>
          </a:xfrm>
          <a:prstGeom prst="curvedConnector2">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31" name="Retângulo 30"/>
          <p:cNvSpPr/>
          <p:nvPr/>
        </p:nvSpPr>
        <p:spPr>
          <a:xfrm>
            <a:off x="15555653" y="1746305"/>
            <a:ext cx="2390997" cy="126331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dirty="0">
                <a:solidFill>
                  <a:schemeClr val="tx1"/>
                </a:solidFill>
              </a:rPr>
              <a:t>Álgebra matricial</a:t>
            </a:r>
          </a:p>
        </p:txBody>
      </p:sp>
      <p:cxnSp>
        <p:nvCxnSpPr>
          <p:cNvPr id="32" name="Conector em Curva 31"/>
          <p:cNvCxnSpPr>
            <a:stCxn id="16" idx="0"/>
          </p:cNvCxnSpPr>
          <p:nvPr/>
        </p:nvCxnSpPr>
        <p:spPr>
          <a:xfrm rot="5400000" flipH="1" flipV="1">
            <a:off x="14800721" y="2097047"/>
            <a:ext cx="564131" cy="1018589"/>
          </a:xfrm>
          <a:prstGeom prst="curvedConnector2">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33" name="Conector em Curva 32"/>
          <p:cNvCxnSpPr>
            <a:stCxn id="18" idx="2"/>
            <a:endCxn id="36" idx="3"/>
          </p:cNvCxnSpPr>
          <p:nvPr/>
        </p:nvCxnSpPr>
        <p:spPr>
          <a:xfrm rot="5400000">
            <a:off x="10598588" y="7293968"/>
            <a:ext cx="631658" cy="1647302"/>
          </a:xfrm>
          <a:prstGeom prst="curvedConnector2">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34" name="Retângulo 33"/>
          <p:cNvSpPr/>
          <p:nvPr/>
        </p:nvSpPr>
        <p:spPr>
          <a:xfrm>
            <a:off x="15273624" y="7455248"/>
            <a:ext cx="2390997" cy="126331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dirty="0">
                <a:solidFill>
                  <a:schemeClr val="tx1"/>
                </a:solidFill>
              </a:rPr>
              <a:t>Banco de dados</a:t>
            </a:r>
          </a:p>
        </p:txBody>
      </p:sp>
      <p:cxnSp>
        <p:nvCxnSpPr>
          <p:cNvPr id="35" name="Conector em Curva 34"/>
          <p:cNvCxnSpPr>
            <a:stCxn id="19" idx="3"/>
          </p:cNvCxnSpPr>
          <p:nvPr/>
        </p:nvCxnSpPr>
        <p:spPr>
          <a:xfrm>
            <a:off x="15592078" y="6092733"/>
            <a:ext cx="943673" cy="1443936"/>
          </a:xfrm>
          <a:prstGeom prst="curvedConnector2">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36" name="Retângulo 35"/>
          <p:cNvSpPr/>
          <p:nvPr/>
        </p:nvSpPr>
        <p:spPr>
          <a:xfrm>
            <a:off x="7699767" y="7801790"/>
            <a:ext cx="2390997" cy="126331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dirty="0">
                <a:solidFill>
                  <a:schemeClr val="tx1"/>
                </a:solidFill>
              </a:rPr>
              <a:t>Álgebra matricial</a:t>
            </a:r>
          </a:p>
        </p:txBody>
      </p:sp>
      <p:sp>
        <p:nvSpPr>
          <p:cNvPr id="2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2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2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321345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31"/>
                                        </p:tgtEl>
                                      </p:cBhvr>
                                    </p:animEffect>
                                    <p:set>
                                      <p:cBhvr>
                                        <p:cTn id="29" dur="1" fill="hold">
                                          <p:stCondLst>
                                            <p:cond delay="499"/>
                                          </p:stCondLst>
                                        </p:cTn>
                                        <p:tgtEl>
                                          <p:spTgt spid="31"/>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2"/>
                                        </p:tgtEl>
                                      </p:cBhvr>
                                    </p:animEffect>
                                    <p:set>
                                      <p:cBhvr>
                                        <p:cTn id="32" dur="1" fill="hold">
                                          <p:stCondLst>
                                            <p:cond delay="499"/>
                                          </p:stCondLst>
                                        </p:cTn>
                                        <p:tgtEl>
                                          <p:spTgt spid="32"/>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xit" presetSubtype="0" fill="hold" nodeType="withEffect">
                                  <p:stCondLst>
                                    <p:cond delay="0"/>
                                  </p:stCondLst>
                                  <p:childTnLst>
                                    <p:animEffect transition="out" filter="fade">
                                      <p:cBhvr>
                                        <p:cTn id="37" dur="500"/>
                                        <p:tgtEl>
                                          <p:spTgt spid="33"/>
                                        </p:tgtEl>
                                      </p:cBhvr>
                                    </p:animEffect>
                                    <p:set>
                                      <p:cBhvr>
                                        <p:cTn id="38" dur="1" fill="hold">
                                          <p:stCondLst>
                                            <p:cond delay="499"/>
                                          </p:stCondLst>
                                        </p:cTn>
                                        <p:tgtEl>
                                          <p:spTgt spid="33"/>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34"/>
                                        </p:tgtEl>
                                      </p:cBhvr>
                                    </p:animEffect>
                                    <p:set>
                                      <p:cBhvr>
                                        <p:cTn id="49" dur="1" fill="hold">
                                          <p:stCondLst>
                                            <p:cond delay="499"/>
                                          </p:stCondLst>
                                        </p:cTn>
                                        <p:tgtEl>
                                          <p:spTgt spid="34"/>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35"/>
                                        </p:tgtEl>
                                      </p:cBhvr>
                                    </p:animEffect>
                                    <p:set>
                                      <p:cBhvr>
                                        <p:cTn id="52" dur="1" fill="hold">
                                          <p:stCondLst>
                                            <p:cond delay="499"/>
                                          </p:stCondLst>
                                        </p:cTn>
                                        <p:tgtEl>
                                          <p:spTgt spid="35"/>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36"/>
                                        </p:tgtEl>
                                      </p:cBhvr>
                                    </p:animEffect>
                                    <p:set>
                                      <p:cBhvr>
                                        <p:cTn id="60"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31" grpId="0" animBg="1"/>
      <p:bldP spid="31" grpId="1" animBg="1"/>
      <p:bldP spid="34" grpId="0" animBg="1"/>
      <p:bldP spid="34" grpId="1" animBg="1"/>
      <p:bldP spid="36" grpId="0" animBg="1"/>
      <p:bldP spid="36"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50356" y="4149561"/>
            <a:ext cx="7574813" cy="1987875"/>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OBJETOS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25" name="Google Shape;286;p24"/>
          <p:cNvSpPr/>
          <p:nvPr/>
        </p:nvSpPr>
        <p:spPr>
          <a:xfrm>
            <a:off x="11084219" y="4280336"/>
            <a:ext cx="1849082" cy="1726326"/>
          </a:xfrm>
          <a:prstGeom prst="ellipse">
            <a:avLst/>
          </a:prstGeom>
          <a:solidFill>
            <a:srgbClr val="C6A28D">
              <a:alpha val="86670"/>
            </a:srgbClr>
          </a:solidFill>
          <a:ln w="9525" cap="flat" cmpd="sng">
            <a:solidFill>
              <a:srgbClr val="617A86"/>
            </a:solidFill>
            <a:prstDash val="dash"/>
            <a:round/>
            <a:headEnd type="none" w="sm" len="sm"/>
            <a:tailEnd type="none" w="sm" len="sm"/>
          </a:ln>
        </p:spPr>
        <p:txBody>
          <a:bodyPr spcFirstLastPara="1" wrap="square" lIns="137138" tIns="137138" rIns="137138" bIns="137138" anchor="ctr" anchorCtr="0">
            <a:noAutofit/>
          </a:bodyPr>
          <a:lstStyle/>
          <a:p>
            <a:pPr algn="ctr"/>
            <a:r>
              <a:rPr lang="en" sz="2700" b="1" dirty="0">
                <a:latin typeface="Varela Round"/>
                <a:ea typeface="Varela Round"/>
                <a:cs typeface="Varela Round"/>
                <a:sym typeface="Varela Round"/>
              </a:rPr>
              <a:t>Vetor</a:t>
            </a:r>
            <a:endParaRPr sz="2700" b="1" dirty="0">
              <a:latin typeface="Varela Round"/>
              <a:ea typeface="Varela Round"/>
              <a:cs typeface="Varela Round"/>
              <a:sym typeface="Varela Round"/>
            </a:endParaRPr>
          </a:p>
        </p:txBody>
      </p:sp>
      <p:sp>
        <p:nvSpPr>
          <p:cNvPr id="26" name="Google Shape;286;p24"/>
          <p:cNvSpPr/>
          <p:nvPr/>
        </p:nvSpPr>
        <p:spPr>
          <a:xfrm>
            <a:off x="11084219" y="3690030"/>
            <a:ext cx="3150993" cy="3054330"/>
          </a:xfrm>
          <a:prstGeom prst="ellipse">
            <a:avLst/>
          </a:prstGeom>
          <a:solidFill>
            <a:srgbClr val="C6A28D">
              <a:alpha val="86670"/>
            </a:srgbClr>
          </a:solidFill>
          <a:ln w="9525" cap="flat" cmpd="sng">
            <a:solidFill>
              <a:srgbClr val="617A86"/>
            </a:solidFill>
            <a:prstDash val="dash"/>
            <a:round/>
            <a:headEnd type="none" w="sm" len="sm"/>
            <a:tailEnd type="none" w="sm" len="sm"/>
          </a:ln>
        </p:spPr>
        <p:txBody>
          <a:bodyPr spcFirstLastPara="1" wrap="square" lIns="137138" tIns="137138" rIns="137138" bIns="137138" anchor="ctr" anchorCtr="0">
            <a:noAutofit/>
          </a:bodyPr>
          <a:lstStyle/>
          <a:p>
            <a:pPr algn="ctr"/>
            <a:r>
              <a:rPr lang="en" sz="2700" b="1" dirty="0">
                <a:latin typeface="Varela Round"/>
                <a:ea typeface="Varela Round"/>
                <a:cs typeface="Varela Round"/>
                <a:sym typeface="Varela Round"/>
              </a:rPr>
              <a:t>Matriz</a:t>
            </a:r>
            <a:endParaRPr sz="2700" b="1" dirty="0">
              <a:latin typeface="Varela Round"/>
              <a:ea typeface="Varela Round"/>
              <a:cs typeface="Varela Round"/>
              <a:sym typeface="Varela Round"/>
            </a:endParaRPr>
          </a:p>
        </p:txBody>
      </p:sp>
      <p:sp>
        <p:nvSpPr>
          <p:cNvPr id="27" name="Google Shape;286;p24"/>
          <p:cNvSpPr/>
          <p:nvPr/>
        </p:nvSpPr>
        <p:spPr>
          <a:xfrm>
            <a:off x="11084219" y="3362800"/>
            <a:ext cx="4188291" cy="3902556"/>
          </a:xfrm>
          <a:prstGeom prst="ellipse">
            <a:avLst/>
          </a:prstGeom>
          <a:solidFill>
            <a:srgbClr val="C6A28D">
              <a:alpha val="86670"/>
            </a:srgbClr>
          </a:solidFill>
          <a:ln w="9525" cap="flat" cmpd="sng">
            <a:solidFill>
              <a:srgbClr val="617A86"/>
            </a:solidFill>
            <a:prstDash val="dash"/>
            <a:round/>
            <a:headEnd type="none" w="sm" len="sm"/>
            <a:tailEnd type="none" w="sm" len="sm"/>
          </a:ln>
        </p:spPr>
        <p:txBody>
          <a:bodyPr spcFirstLastPara="1" wrap="square" lIns="137138" tIns="137138" rIns="137138" bIns="137138" anchor="ctr" anchorCtr="0">
            <a:noAutofit/>
          </a:bodyPr>
          <a:lstStyle/>
          <a:p>
            <a:pPr algn="ctr"/>
            <a:r>
              <a:rPr lang="en" sz="2700" b="1" dirty="0">
                <a:latin typeface="Varela Round"/>
                <a:ea typeface="Varela Round"/>
                <a:cs typeface="Varela Round"/>
                <a:sym typeface="Varela Round"/>
              </a:rPr>
              <a:t>Array</a:t>
            </a:r>
            <a:endParaRPr sz="2700" b="1" dirty="0">
              <a:latin typeface="Varela Round"/>
              <a:ea typeface="Varela Round"/>
              <a:cs typeface="Varela Round"/>
              <a:sym typeface="Varela Round"/>
            </a:endParaRPr>
          </a:p>
        </p:txBody>
      </p:sp>
      <p:sp>
        <p:nvSpPr>
          <p:cNvPr id="28" name="Google Shape;286;p24"/>
          <p:cNvSpPr/>
          <p:nvPr/>
        </p:nvSpPr>
        <p:spPr>
          <a:xfrm>
            <a:off x="11084219" y="2633010"/>
            <a:ext cx="5469006" cy="5358795"/>
          </a:xfrm>
          <a:prstGeom prst="ellipse">
            <a:avLst/>
          </a:prstGeom>
          <a:solidFill>
            <a:srgbClr val="C6A28D">
              <a:alpha val="86670"/>
            </a:srgbClr>
          </a:solidFill>
          <a:ln w="9525" cap="flat" cmpd="sng">
            <a:solidFill>
              <a:srgbClr val="617A86"/>
            </a:solidFill>
            <a:prstDash val="dash"/>
            <a:round/>
            <a:headEnd type="none" w="sm" len="sm"/>
            <a:tailEnd type="none" w="sm" len="sm"/>
          </a:ln>
        </p:spPr>
        <p:txBody>
          <a:bodyPr spcFirstLastPara="1" wrap="square" lIns="137138" tIns="137138" rIns="137138" bIns="137138" anchor="ctr" anchorCtr="0">
            <a:noAutofit/>
          </a:bodyPr>
          <a:lstStyle/>
          <a:p>
            <a:pPr algn="ctr"/>
            <a:r>
              <a:rPr lang="en" sz="2700" b="1" dirty="0">
                <a:latin typeface="Varela Round"/>
                <a:ea typeface="Varela Round"/>
                <a:cs typeface="Varela Round"/>
                <a:sym typeface="Varela Round"/>
              </a:rPr>
              <a:t>Dataframe</a:t>
            </a:r>
            <a:endParaRPr sz="2700" b="1" dirty="0">
              <a:latin typeface="Varela Round"/>
              <a:ea typeface="Varela Round"/>
              <a:cs typeface="Varela Round"/>
              <a:sym typeface="Varela Round"/>
            </a:endParaRPr>
          </a:p>
        </p:txBody>
      </p:sp>
      <p:sp>
        <p:nvSpPr>
          <p:cNvPr id="29" name="Google Shape;286;p24"/>
          <p:cNvSpPr/>
          <p:nvPr/>
        </p:nvSpPr>
        <p:spPr>
          <a:xfrm>
            <a:off x="10111413" y="1578222"/>
            <a:ext cx="7414617" cy="7277945"/>
          </a:xfrm>
          <a:prstGeom prst="ellipse">
            <a:avLst/>
          </a:prstGeom>
          <a:solidFill>
            <a:srgbClr val="C6A28D">
              <a:alpha val="86670"/>
            </a:srgbClr>
          </a:solidFill>
          <a:ln w="9525" cap="flat" cmpd="sng">
            <a:solidFill>
              <a:srgbClr val="617A86"/>
            </a:solidFill>
            <a:prstDash val="dash"/>
            <a:round/>
            <a:headEnd type="none" w="sm" len="sm"/>
            <a:tailEnd type="none" w="sm" len="sm"/>
          </a:ln>
        </p:spPr>
        <p:txBody>
          <a:bodyPr spcFirstLastPara="1" wrap="square" lIns="137138" tIns="137138" rIns="137138" bIns="137138" anchor="ctr" anchorCtr="0">
            <a:noAutofit/>
          </a:bodyPr>
          <a:lstStyle/>
          <a:p>
            <a:pPr algn="ctr"/>
            <a:r>
              <a:rPr lang="en" sz="2700" b="1" dirty="0">
                <a:latin typeface="Varela Round"/>
                <a:ea typeface="Varela Round"/>
                <a:cs typeface="Varela Round"/>
                <a:sym typeface="Varela Round"/>
              </a:rPr>
              <a:t>Lista</a:t>
            </a:r>
            <a:endParaRPr sz="2700" b="1" dirty="0">
              <a:latin typeface="Varela Round"/>
              <a:ea typeface="Varela Round"/>
              <a:cs typeface="Varela Round"/>
              <a:sym typeface="Varela Round"/>
            </a:endParaRPr>
          </a:p>
        </p:txBody>
      </p:sp>
      <p:sp>
        <p:nvSpPr>
          <p:cNvPr id="3" name="Retângulo 2"/>
          <p:cNvSpPr/>
          <p:nvPr/>
        </p:nvSpPr>
        <p:spPr>
          <a:xfrm>
            <a:off x="1046748" y="832937"/>
            <a:ext cx="1371600" cy="2523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1"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2"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140688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618638" y="4108851"/>
            <a:ext cx="14192250" cy="1231106"/>
          </a:xfrm>
          <a:prstGeom prst="rect">
            <a:avLst/>
          </a:prstGeom>
        </p:spPr>
        <p:txBody>
          <a:bodyPr wrap="square" lIns="0" tIns="0" rIns="0" bIns="0" rtlCol="0" anchor="t">
            <a:spAutoFit/>
          </a:bodyPr>
          <a:lstStyle/>
          <a:p>
            <a:r>
              <a:rPr lang="en-US" sz="8000" dirty="0">
                <a:solidFill>
                  <a:srgbClr val="000000"/>
                </a:solidFill>
                <a:latin typeface="Inter"/>
              </a:rPr>
              <a:t>O que é R?</a:t>
            </a:r>
          </a:p>
        </p:txBody>
      </p:sp>
    </p:spTree>
    <p:extLst>
      <p:ext uri="{BB962C8B-B14F-4D97-AF65-F5344CB8AC3E}">
        <p14:creationId xmlns:p14="http://schemas.microsoft.com/office/powerpoint/2010/main" val="3553971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75588"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618638" y="4108851"/>
            <a:ext cx="14192250" cy="1231106"/>
          </a:xfrm>
          <a:prstGeom prst="rect">
            <a:avLst/>
          </a:prstGeom>
        </p:spPr>
        <p:txBody>
          <a:bodyPr wrap="square" lIns="0" tIns="0" rIns="0" bIns="0" rtlCol="0" anchor="t">
            <a:spAutoFit/>
          </a:bodyPr>
          <a:lstStyle/>
          <a:p>
            <a:r>
              <a:rPr lang="en-US" sz="8000" dirty="0">
                <a:solidFill>
                  <a:srgbClr val="000000"/>
                </a:solidFill>
                <a:latin typeface="Inter"/>
              </a:rPr>
              <a:t>Boas </a:t>
            </a:r>
            <a:r>
              <a:rPr lang="en-US" sz="8000" dirty="0" err="1">
                <a:solidFill>
                  <a:srgbClr val="000000"/>
                </a:solidFill>
                <a:latin typeface="Inter"/>
              </a:rPr>
              <a:t>práticas</a:t>
            </a:r>
            <a:r>
              <a:rPr lang="en-US" sz="8000" dirty="0">
                <a:solidFill>
                  <a:srgbClr val="000000"/>
                </a:solidFill>
                <a:latin typeface="Inter"/>
              </a:rPr>
              <a:t> </a:t>
            </a:r>
            <a:r>
              <a:rPr lang="en-US" sz="8000" dirty="0" err="1">
                <a:solidFill>
                  <a:srgbClr val="000000"/>
                </a:solidFill>
                <a:latin typeface="Inter"/>
              </a:rPr>
              <a:t>em</a:t>
            </a:r>
            <a:r>
              <a:rPr lang="en-US" sz="8000" dirty="0">
                <a:solidFill>
                  <a:srgbClr val="000000"/>
                </a:solidFill>
                <a:latin typeface="Inter"/>
              </a:rPr>
              <a:t> R</a:t>
            </a:r>
          </a:p>
        </p:txBody>
      </p:sp>
    </p:spTree>
    <p:extLst>
      <p:ext uri="{BB962C8B-B14F-4D97-AF65-F5344CB8AC3E}">
        <p14:creationId xmlns:p14="http://schemas.microsoft.com/office/powerpoint/2010/main" val="1492409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Boas práticas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1455510" y="2915386"/>
            <a:ext cx="16447479" cy="6429365"/>
          </a:xfrm>
        </p:spPr>
        <p:txBody>
          <a:bodyPr>
            <a:normAutofit/>
          </a:bodyPr>
          <a:lstStyle/>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Criar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Rproj</a:t>
            </a:r>
            <a:endParaRPr lang="en-GB"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Ter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uma</a:t>
            </a:r>
            <a:r>
              <a:rPr lang="en-GB" dirty="0">
                <a:latin typeface="Inter" panose="020B0604020202020204" charset="0"/>
                <a:ea typeface="Inter" panose="020B0604020202020204" charset="0"/>
                <a:cs typeface="Segoe UI" panose="020B0502040204020203" pitchFamily="34" charset="0"/>
              </a:rPr>
              <a:t> pasta </a:t>
            </a:r>
            <a:r>
              <a:rPr lang="en-GB" b="1" dirty="0" err="1">
                <a:latin typeface="Inter" panose="020B0604020202020204" charset="0"/>
                <a:ea typeface="Inter" panose="020B0604020202020204" charset="0"/>
                <a:cs typeface="Segoe UI" panose="020B0502040204020203" pitchFamily="34" charset="0"/>
              </a:rPr>
              <a:t>data_raw</a:t>
            </a:r>
            <a:r>
              <a:rPr lang="en-GB" dirty="0">
                <a:latin typeface="Inter" panose="020B0604020202020204" charset="0"/>
                <a:ea typeface="Inter" panose="020B0604020202020204" charset="0"/>
                <a:cs typeface="Segoe UI" panose="020B0502040204020203" pitchFamily="34" charset="0"/>
              </a:rPr>
              <a:t> para dados </a:t>
            </a:r>
            <a:r>
              <a:rPr lang="en-GB" dirty="0" err="1">
                <a:latin typeface="Inter" panose="020B0604020202020204" charset="0"/>
                <a:ea typeface="Inter" panose="020B0604020202020204" charset="0"/>
                <a:cs typeface="Segoe UI" panose="020B0502040204020203" pitchFamily="34" charset="0"/>
              </a:rPr>
              <a:t>brutos</a:t>
            </a:r>
            <a:r>
              <a:rPr lang="en-GB" dirty="0">
                <a:latin typeface="Inter" panose="020B0604020202020204" charset="0"/>
                <a:ea typeface="Inter" panose="020B0604020202020204" charset="0"/>
                <a:cs typeface="Segoe UI" panose="020B0502040204020203" pitchFamily="34" charset="0"/>
              </a:rPr>
              <a:t> e </a:t>
            </a:r>
            <a:r>
              <a:rPr lang="en-GB" dirty="0" err="1">
                <a:latin typeface="Inter" panose="020B0604020202020204" charset="0"/>
                <a:ea typeface="Inter" panose="020B0604020202020204" charset="0"/>
                <a:cs typeface="Segoe UI" panose="020B0502040204020203" pitchFamily="34" charset="0"/>
              </a:rPr>
              <a:t>uma</a:t>
            </a:r>
            <a:r>
              <a:rPr lang="en-GB" dirty="0">
                <a:latin typeface="Inter" panose="020B0604020202020204" charset="0"/>
                <a:ea typeface="Inter" panose="020B0604020202020204" charset="0"/>
                <a:cs typeface="Segoe UI" panose="020B0502040204020203" pitchFamily="34" charset="0"/>
              </a:rPr>
              <a:t> pasta </a:t>
            </a:r>
            <a:r>
              <a:rPr lang="en-GB" b="1" dirty="0">
                <a:latin typeface="Inter" panose="020B0604020202020204" charset="0"/>
                <a:ea typeface="Inter" panose="020B0604020202020204" charset="0"/>
                <a:cs typeface="Segoe UI" panose="020B0502040204020203" pitchFamily="34" charset="0"/>
              </a:rPr>
              <a:t>data</a:t>
            </a:r>
            <a:r>
              <a:rPr lang="en-GB" dirty="0">
                <a:latin typeface="Inter" panose="020B0604020202020204" charset="0"/>
                <a:ea typeface="Inter" panose="020B0604020202020204" charset="0"/>
                <a:cs typeface="Segoe UI" panose="020B0502040204020203" pitchFamily="34" charset="0"/>
              </a:rPr>
              <a:t> para dados </a:t>
            </a:r>
            <a:r>
              <a:rPr lang="en-GB" dirty="0" err="1">
                <a:latin typeface="Inter" panose="020B0604020202020204" charset="0"/>
                <a:ea typeface="Inter" panose="020B0604020202020204" charset="0"/>
                <a:cs typeface="Segoe UI" panose="020B0502040204020203" pitchFamily="34" charset="0"/>
              </a:rPr>
              <a:t>já</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tratados</a:t>
            </a:r>
            <a:endParaRPr lang="en-GB" dirty="0">
              <a:latin typeface="Inter" panose="020B0604020202020204" charset="0"/>
              <a:ea typeface="Inter" panose="020B0604020202020204" charset="0"/>
              <a:cs typeface="Segoe UI" panose="020B0502040204020203" pitchFamily="34" charset="0"/>
            </a:endParaRPr>
          </a:p>
          <a:p>
            <a:pPr lvl="1">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Na pasta </a:t>
            </a:r>
            <a:r>
              <a:rPr lang="en-GB" b="1" dirty="0" err="1">
                <a:latin typeface="Inter" panose="020B0604020202020204" charset="0"/>
                <a:ea typeface="Inter" panose="020B0604020202020204" charset="0"/>
                <a:cs typeface="Segoe UI" panose="020B0502040204020203" pitchFamily="34" charset="0"/>
              </a:rPr>
              <a:t>data_raw</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você</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pode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incluir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os</a:t>
            </a:r>
            <a:r>
              <a:rPr lang="en-GB" dirty="0">
                <a:latin typeface="Inter" panose="020B0604020202020204" charset="0"/>
                <a:ea typeface="Inter" panose="020B0604020202020204" charset="0"/>
                <a:cs typeface="Segoe UI" panose="020B0502040204020203" pitchFamily="34" charset="0"/>
              </a:rPr>
              <a:t> scripts </a:t>
            </a:r>
            <a:r>
              <a:rPr lang="en-GB" dirty="0" err="1">
                <a:latin typeface="Inter" panose="020B0604020202020204" charset="0"/>
                <a:ea typeface="Inter" panose="020B0604020202020204" charset="0"/>
                <a:cs typeface="Segoe UI" panose="020B0502040204020203" pitchFamily="34" charset="0"/>
              </a:rPr>
              <a:t>usados</a:t>
            </a:r>
            <a:r>
              <a:rPr lang="en-GB" dirty="0">
                <a:latin typeface="Inter" panose="020B0604020202020204" charset="0"/>
                <a:ea typeface="Inter" panose="020B0604020202020204" charset="0"/>
                <a:cs typeface="Segoe UI" panose="020B0502040204020203" pitchFamily="34" charset="0"/>
              </a:rPr>
              <a:t> para </a:t>
            </a:r>
            <a:r>
              <a:rPr lang="en-GB" dirty="0" err="1">
                <a:latin typeface="Inter" panose="020B0604020202020204" charset="0"/>
                <a:ea typeface="Inter" panose="020B0604020202020204" charset="0"/>
                <a:cs typeface="Segoe UI" panose="020B0502040204020203" pitchFamily="34" charset="0"/>
              </a:rPr>
              <a:t>limpar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os</a:t>
            </a:r>
            <a:r>
              <a:rPr lang="en-GB" dirty="0">
                <a:latin typeface="Inter" panose="020B0604020202020204" charset="0"/>
                <a:ea typeface="Inter" panose="020B0604020202020204" charset="0"/>
                <a:cs typeface="Segoe UI" panose="020B0502040204020203" pitchFamily="34" charset="0"/>
              </a:rPr>
              <a:t> dados</a:t>
            </a:r>
          </a:p>
          <a:p>
            <a:pPr lvl="1">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Após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limpar</a:t>
            </a:r>
            <a:r>
              <a:rPr lang="en-GB" dirty="0">
                <a:latin typeface="Inter" panose="020B0604020202020204" charset="0"/>
                <a:ea typeface="Inter" panose="020B0604020202020204" charset="0"/>
                <a:cs typeface="Segoe UI" panose="020B0502040204020203" pitchFamily="34" charset="0"/>
              </a:rPr>
              <a:t> a base, </a:t>
            </a:r>
            <a:r>
              <a:rPr lang="en-GB" dirty="0" err="1">
                <a:latin typeface="Inter" panose="020B0604020202020204" charset="0"/>
                <a:ea typeface="Inter" panose="020B0604020202020204" charset="0"/>
                <a:cs typeface="Segoe UI" panose="020B0502040204020203" pitchFamily="34" charset="0"/>
              </a:rPr>
              <a:t>exporte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ela</a:t>
            </a:r>
            <a:r>
              <a:rPr lang="en-GB" dirty="0">
                <a:latin typeface="Inter" panose="020B0604020202020204" charset="0"/>
                <a:ea typeface="Inter" panose="020B0604020202020204" charset="0"/>
                <a:cs typeface="Segoe UI" panose="020B0502040204020203" pitchFamily="34" charset="0"/>
              </a:rPr>
              <a:t> para a pasta </a:t>
            </a:r>
            <a:r>
              <a:rPr lang="en-GB" b="1" dirty="0">
                <a:latin typeface="Inter" panose="020B0604020202020204" charset="0"/>
                <a:ea typeface="Inter" panose="020B0604020202020204" charset="0"/>
                <a:cs typeface="Segoe UI" panose="020B0502040204020203" pitchFamily="34" charset="0"/>
              </a:rPr>
              <a:t>data</a:t>
            </a:r>
          </a:p>
          <a:p>
            <a:pPr lvl="1">
              <a:lnSpc>
                <a:spcPct val="100000"/>
              </a:lnSpc>
              <a:buClr>
                <a:srgbClr val="AD6237"/>
              </a:buClr>
              <a:buFont typeface="Arial" panose="020B0604020202020204" pitchFamily="34" charset="0"/>
              <a:buChar char="•"/>
            </a:pPr>
            <a:r>
              <a:rPr lang="en-GB" b="1" dirty="0">
                <a:latin typeface="Inter" panose="020B0604020202020204" charset="0"/>
                <a:ea typeface="Inter" panose="020B0604020202020204" charset="0"/>
                <a:cs typeface="Segoe UI" panose="020B0502040204020203" pitchFamily="34" charset="0"/>
              </a:rPr>
              <a:t> SEMPRE </a:t>
            </a:r>
            <a:r>
              <a:rPr lang="en-GB" dirty="0" err="1">
                <a:latin typeface="Inter" panose="020B0604020202020204" charset="0"/>
                <a:ea typeface="Inter" panose="020B0604020202020204" charset="0"/>
                <a:cs typeface="Segoe UI" panose="020B0502040204020203" pitchFamily="34" charset="0"/>
              </a:rPr>
              <a:t>mantenha</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os</a:t>
            </a:r>
            <a:r>
              <a:rPr lang="en-GB" dirty="0">
                <a:latin typeface="Inter" panose="020B0604020202020204" charset="0"/>
                <a:ea typeface="Inter" panose="020B0604020202020204" charset="0"/>
                <a:cs typeface="Segoe UI" panose="020B0502040204020203" pitchFamily="34" charset="0"/>
              </a:rPr>
              <a:t> dados </a:t>
            </a:r>
            <a:r>
              <a:rPr lang="en-GB" dirty="0" err="1">
                <a:latin typeface="Inter" panose="020B0604020202020204" charset="0"/>
                <a:ea typeface="Inter" panose="020B0604020202020204" charset="0"/>
                <a:cs typeface="Segoe UI" panose="020B0502040204020203" pitchFamily="34" charset="0"/>
              </a:rPr>
              <a:t>brutos</a:t>
            </a:r>
            <a:r>
              <a:rPr lang="en-GB" dirty="0">
                <a:latin typeface="Inter" panose="020B0604020202020204" charset="0"/>
                <a:ea typeface="Inter" panose="020B0604020202020204" charset="0"/>
                <a:cs typeface="Segoe UI" panose="020B0502040204020203" pitchFamily="34" charset="0"/>
              </a:rPr>
              <a:t> salvos </a:t>
            </a:r>
            <a:r>
              <a:rPr lang="en-GB" dirty="0" err="1">
                <a:latin typeface="Inter" panose="020B0604020202020204" charset="0"/>
                <a:ea typeface="Inter" panose="020B0604020202020204" charset="0"/>
                <a:cs typeface="Segoe UI" panose="020B0502040204020203" pitchFamily="34" charset="0"/>
              </a:rPr>
              <a:t>caso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haja</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algum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problema</a:t>
            </a:r>
            <a:r>
              <a:rPr lang="en-GB" dirty="0">
                <a:latin typeface="Inter" panose="020B0604020202020204" charset="0"/>
                <a:ea typeface="Inter" panose="020B0604020202020204" charset="0"/>
                <a:cs typeface="Segoe UI" panose="020B0502040204020203" pitchFamily="34" charset="0"/>
              </a:rPr>
              <a:t> no </a:t>
            </a:r>
            <a:r>
              <a:rPr lang="en-GB" dirty="0" err="1">
                <a:latin typeface="Inter" panose="020B0604020202020204" charset="0"/>
                <a:ea typeface="Inter" panose="020B0604020202020204" charset="0"/>
                <a:cs typeface="Segoe UI" panose="020B0502040204020203" pitchFamily="34" charset="0"/>
              </a:rPr>
              <a:t>processo</a:t>
            </a:r>
            <a:r>
              <a:rPr lang="en-GB" dirty="0">
                <a:latin typeface="Inter" panose="020B0604020202020204" charset="0"/>
                <a:ea typeface="Inter" panose="020B0604020202020204" charset="0"/>
                <a:cs typeface="Segoe UI" panose="020B0502040204020203" pitchFamily="34" charset="0"/>
              </a:rPr>
              <a:t> de </a:t>
            </a:r>
            <a:r>
              <a:rPr lang="en-GB" dirty="0" err="1">
                <a:latin typeface="Inter" panose="020B0604020202020204" charset="0"/>
                <a:ea typeface="Inter" panose="020B0604020202020204" charset="0"/>
                <a:cs typeface="Segoe UI" panose="020B0502040204020203" pitchFamily="34" charset="0"/>
              </a:rPr>
              <a:t>limpeza</a:t>
            </a:r>
            <a:endParaRPr lang="en-GB"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Configure o R para </a:t>
            </a:r>
            <a:r>
              <a:rPr lang="en-GB" dirty="0" err="1">
                <a:latin typeface="Inter" panose="020B0604020202020204" charset="0"/>
                <a:ea typeface="Inter" panose="020B0604020202020204" charset="0"/>
                <a:cs typeface="Segoe UI" panose="020B0502040204020203" pitchFamily="34" charset="0"/>
              </a:rPr>
              <a:t>não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abrir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projetos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recentes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automaticamente</a:t>
            </a:r>
            <a:r>
              <a:rPr lang="en-GB" dirty="0">
                <a:latin typeface="Inter" panose="020B0604020202020204" charset="0"/>
                <a:ea typeface="Inter" panose="020B0604020202020204" charset="0"/>
                <a:cs typeface="Segoe UI" panose="020B0502040204020203" pitchFamily="34" charset="0"/>
              </a:rPr>
              <a:t> </a:t>
            </a:r>
          </a:p>
          <a:p>
            <a:pPr lvl="1">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Tools &gt; Global options &gt; General &gt; Restore most recently opened project at </a:t>
            </a:r>
            <a:r>
              <a:rPr lang="en-GB" dirty="0" err="1">
                <a:latin typeface="Inter" panose="020B0604020202020204" charset="0"/>
                <a:ea typeface="Inter" panose="020B0604020202020204" charset="0"/>
                <a:cs typeface="Segoe UI" panose="020B0502040204020203" pitchFamily="34" charset="0"/>
              </a:rPr>
              <a:t>startup</a:t>
            </a:r>
            <a:endParaRPr lang="en-GB"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Não</a:t>
            </a:r>
            <a:r>
              <a:rPr lang="en-GB" dirty="0">
                <a:latin typeface="Inter" panose="020B0604020202020204" charset="0"/>
                <a:ea typeface="Inter" panose="020B0604020202020204" charset="0"/>
                <a:cs typeface="Segoe UI" panose="020B0502040204020203" pitchFamily="34" charset="0"/>
              </a:rPr>
              <a:t> salve o workspace</a:t>
            </a:r>
          </a:p>
          <a:p>
            <a:pPr lvl="1">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Resultados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precisam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ser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replicáveis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qualquer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pessoa</a:t>
            </a:r>
            <a:endParaRPr lang="en-GB"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Boas </a:t>
            </a:r>
            <a:r>
              <a:rPr lang="en-US" sz="2000" spc="600" dirty="0" err="1">
                <a:solidFill>
                  <a:srgbClr val="000000"/>
                </a:solidFill>
                <a:latin typeface="Inter"/>
              </a:rPr>
              <a:t>práticas</a:t>
            </a:r>
            <a:r>
              <a:rPr lang="en-US" sz="2000" spc="600" dirty="0">
                <a:solidFill>
                  <a:srgbClr val="000000"/>
                </a:solidFill>
                <a:latin typeface="Inter"/>
              </a:rPr>
              <a:t> </a:t>
            </a:r>
            <a:r>
              <a:rPr lang="en-US" sz="2000" spc="600" dirty="0" err="1">
                <a:solidFill>
                  <a:srgbClr val="000000"/>
                </a:solidFill>
                <a:latin typeface="Inter"/>
              </a:rPr>
              <a:t>em</a:t>
            </a:r>
            <a:r>
              <a:rPr lang="en-US" sz="2000" spc="600" dirty="0">
                <a:solidFill>
                  <a:srgbClr val="000000"/>
                </a:solidFill>
                <a:latin typeface="Inter"/>
              </a:rPr>
              <a:t> R</a:t>
            </a:r>
          </a:p>
        </p:txBody>
      </p:sp>
    </p:spTree>
    <p:extLst>
      <p:ext uri="{BB962C8B-B14F-4D97-AF65-F5344CB8AC3E}">
        <p14:creationId xmlns:p14="http://schemas.microsoft.com/office/powerpoint/2010/main" val="3678568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Boas práticas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1035584" y="3083471"/>
            <a:ext cx="16447479" cy="5793829"/>
          </a:xfrm>
        </p:spPr>
        <p:txBody>
          <a:bodyPr>
            <a:normAutofit/>
          </a:bodyPr>
          <a:lstStyle/>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nomes</a:t>
            </a:r>
            <a:r>
              <a:rPr lang="en-GB" dirty="0">
                <a:latin typeface="Inter" panose="020B0604020202020204" charset="0"/>
                <a:ea typeface="Inter" panose="020B0604020202020204" charset="0"/>
                <a:cs typeface="Segoe UI" panose="020B0502040204020203" pitchFamily="34" charset="0"/>
              </a:rPr>
              <a:t> dos </a:t>
            </a:r>
            <a:r>
              <a:rPr lang="en-GB" dirty="0" err="1">
                <a:latin typeface="Inter" panose="020B0604020202020204" charset="0"/>
                <a:ea typeface="Inter" panose="020B0604020202020204" charset="0"/>
                <a:cs typeface="Segoe UI" panose="020B0502040204020203" pitchFamily="34" charset="0"/>
              </a:rPr>
              <a:t>seus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objetos</a:t>
            </a:r>
            <a:r>
              <a:rPr lang="en-GB" dirty="0">
                <a:latin typeface="Inter" panose="020B0604020202020204" charset="0"/>
                <a:ea typeface="Inter" panose="020B0604020202020204" charset="0"/>
                <a:cs typeface="Segoe UI" panose="020B0502040204020203" pitchFamily="34" charset="0"/>
              </a:rPr>
              <a:t> e </a:t>
            </a:r>
            <a:r>
              <a:rPr lang="en-GB" dirty="0" err="1">
                <a:latin typeface="Inter" panose="020B0604020202020204" charset="0"/>
                <a:ea typeface="Inter" panose="020B0604020202020204" charset="0"/>
                <a:cs typeface="Segoe UI" panose="020B0502040204020203" pitchFamily="34" charset="0"/>
              </a:rPr>
              <a:t>variáveis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devem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fazer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sentido</a:t>
            </a:r>
            <a:endParaRPr lang="en-GB" dirty="0">
              <a:latin typeface="Inter" panose="020B0604020202020204" charset="0"/>
              <a:ea typeface="Inter" panose="020B0604020202020204" charset="0"/>
              <a:cs typeface="Segoe UI" panose="020B0502040204020203" pitchFamily="34" charset="0"/>
            </a:endParaRPr>
          </a:p>
          <a:p>
            <a:pPr lvl="1">
              <a:lnSpc>
                <a:spcPct val="100000"/>
              </a:lnSpc>
              <a:buClr>
                <a:srgbClr val="AD6237"/>
              </a:buClr>
              <a:buFont typeface="Arial" panose="020B0604020202020204" pitchFamily="34" charset="0"/>
              <a:buChar char="•"/>
            </a:pPr>
            <a:r>
              <a:rPr lang="en-GB" dirty="0" err="1">
                <a:latin typeface="Inter" panose="020B0604020202020204" charset="0"/>
                <a:ea typeface="Inter" panose="020B0604020202020204" charset="0"/>
                <a:cs typeface="Segoe UI" panose="020B0502040204020203" pitchFamily="34" charset="0"/>
              </a:rPr>
              <a:t>Dê</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nomes</a:t>
            </a:r>
            <a:r>
              <a:rPr lang="en-GB" dirty="0">
                <a:latin typeface="Inter" panose="020B0604020202020204" charset="0"/>
                <a:ea typeface="Inter" panose="020B0604020202020204" charset="0"/>
                <a:cs typeface="Segoe UI" panose="020B0502040204020203" pitchFamily="34" charset="0"/>
              </a:rPr>
              <a:t> que </a:t>
            </a:r>
            <a:r>
              <a:rPr lang="en-GB" dirty="0" err="1">
                <a:latin typeface="Inter" panose="020B0604020202020204" charset="0"/>
                <a:ea typeface="Inter" panose="020B0604020202020204" charset="0"/>
                <a:cs typeface="Segoe UI" panose="020B0502040204020203" pitchFamily="34" charset="0"/>
              </a:rPr>
              <a:t>tenham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sentido</a:t>
            </a:r>
            <a:r>
              <a:rPr lang="en-GB" dirty="0">
                <a:latin typeface="Inter" panose="020B0604020202020204" charset="0"/>
                <a:ea typeface="Inter" panose="020B0604020202020204" charset="0"/>
                <a:cs typeface="Segoe UI" panose="020B0502040204020203" pitchFamily="34" charset="0"/>
              </a:rPr>
              <a:t> e que </a:t>
            </a:r>
            <a:r>
              <a:rPr lang="en-GB" dirty="0" err="1">
                <a:latin typeface="Inter" panose="020B0604020202020204" charset="0"/>
                <a:ea typeface="Inter" panose="020B0604020202020204" charset="0"/>
                <a:cs typeface="Segoe UI" panose="020B0502040204020203" pitchFamily="34" charset="0"/>
              </a:rPr>
              <a:t>não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possam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ser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facilmente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confundidos</a:t>
            </a:r>
            <a:r>
              <a:rPr lang="en-GB" dirty="0">
                <a:latin typeface="Inter" panose="020B0604020202020204" charset="0"/>
                <a:ea typeface="Inter" panose="020B0604020202020204" charset="0"/>
                <a:cs typeface="Segoe UI" panose="020B0502040204020203" pitchFamily="34" charset="0"/>
              </a:rPr>
              <a:t> </a:t>
            </a:r>
          </a:p>
          <a:p>
            <a:pPr lvl="1">
              <a:lnSpc>
                <a:spcPct val="100000"/>
              </a:lnSpc>
              <a:buClr>
                <a:srgbClr val="AD6237"/>
              </a:buClr>
              <a:buFont typeface="Arial" panose="020B0604020202020204" pitchFamily="34" charset="0"/>
              <a:buChar char="•"/>
            </a:pPr>
            <a:r>
              <a:rPr lang="en-GB" dirty="0" err="1">
                <a:latin typeface="Inter" panose="020B0604020202020204" charset="0"/>
                <a:ea typeface="Inter" panose="020B0604020202020204" charset="0"/>
                <a:cs typeface="Segoe UI" panose="020B0502040204020203" pitchFamily="34" charset="0"/>
              </a:rPr>
              <a:t>Exemplo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positivo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lista_de_mercado</a:t>
            </a:r>
            <a:r>
              <a:rPr lang="en-GB" dirty="0">
                <a:latin typeface="Inter" panose="020B0604020202020204" charset="0"/>
                <a:ea typeface="Inter" panose="020B0604020202020204" charset="0"/>
                <a:cs typeface="Segoe UI" panose="020B0502040204020203" pitchFamily="34" charset="0"/>
              </a:rPr>
              <a:t> &lt;- c(“chocolate”, “</a:t>
            </a:r>
            <a:r>
              <a:rPr lang="en-GB" dirty="0" err="1">
                <a:latin typeface="Inter" panose="020B0604020202020204" charset="0"/>
                <a:ea typeface="Inter" panose="020B0604020202020204" charset="0"/>
                <a:cs typeface="Segoe UI" panose="020B0502040204020203" pitchFamily="34" charset="0"/>
              </a:rPr>
              <a:t>pao</a:t>
            </a:r>
            <a:r>
              <a:rPr lang="en-GB" dirty="0">
                <a:latin typeface="Inter" panose="020B0604020202020204" charset="0"/>
                <a:ea typeface="Inter" panose="020B0604020202020204" charset="0"/>
                <a:cs typeface="Segoe UI" panose="020B0502040204020203" pitchFamily="34" charset="0"/>
              </a:rPr>
              <a:t>”, “café”)</a:t>
            </a:r>
          </a:p>
          <a:p>
            <a:pPr lvl="1">
              <a:lnSpc>
                <a:spcPct val="100000"/>
              </a:lnSpc>
              <a:buClr>
                <a:srgbClr val="AD6237"/>
              </a:buClr>
              <a:buFont typeface="Arial" panose="020B0604020202020204" pitchFamily="34" charset="0"/>
              <a:buChar char="•"/>
            </a:pPr>
            <a:r>
              <a:rPr lang="en-GB" dirty="0" err="1">
                <a:latin typeface="Inter" panose="020B0604020202020204" charset="0"/>
                <a:ea typeface="Inter" panose="020B0604020202020204" charset="0"/>
                <a:cs typeface="Segoe UI" panose="020B0502040204020203" pitchFamily="34" charset="0"/>
              </a:rPr>
              <a:t>Exemplo</a:t>
            </a:r>
            <a:r>
              <a:rPr lang="en-GB" dirty="0">
                <a:latin typeface="Inter" panose="020B0604020202020204" charset="0"/>
                <a:ea typeface="Inter" panose="020B0604020202020204" charset="0"/>
                <a:cs typeface="Segoe UI" panose="020B0502040204020203" pitchFamily="34" charset="0"/>
              </a:rPr>
              <a:t> negative: </a:t>
            </a:r>
            <a:r>
              <a:rPr lang="en-GB" dirty="0" err="1">
                <a:latin typeface="Inter" panose="020B0604020202020204" charset="0"/>
                <a:ea typeface="Inter" panose="020B0604020202020204" charset="0"/>
                <a:cs typeface="Segoe UI" panose="020B0502040204020203" pitchFamily="34" charset="0"/>
              </a:rPr>
              <a:t>lista</a:t>
            </a:r>
            <a:r>
              <a:rPr lang="en-GB" dirty="0">
                <a:latin typeface="Inter" panose="020B0604020202020204" charset="0"/>
                <a:ea typeface="Inter" panose="020B0604020202020204" charset="0"/>
                <a:cs typeface="Segoe UI" panose="020B0502040204020203" pitchFamily="34" charset="0"/>
              </a:rPr>
              <a:t> &lt;- c(“chocolate”, “</a:t>
            </a:r>
            <a:r>
              <a:rPr lang="en-GB" dirty="0" err="1">
                <a:latin typeface="Inter" panose="020B0604020202020204" charset="0"/>
                <a:ea typeface="Inter" panose="020B0604020202020204" charset="0"/>
                <a:cs typeface="Segoe UI" panose="020B0502040204020203" pitchFamily="34" charset="0"/>
              </a:rPr>
              <a:t>pao</a:t>
            </a:r>
            <a:r>
              <a:rPr lang="en-GB" dirty="0">
                <a:latin typeface="Inter" panose="020B0604020202020204" charset="0"/>
                <a:ea typeface="Inter" panose="020B0604020202020204" charset="0"/>
                <a:cs typeface="Segoe UI" panose="020B0502040204020203" pitchFamily="34" charset="0"/>
              </a:rPr>
              <a:t>”, “café”)</a:t>
            </a: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Comente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bem</a:t>
            </a:r>
            <a:r>
              <a:rPr lang="en-GB" dirty="0">
                <a:latin typeface="Inter" panose="020B0604020202020204" charset="0"/>
                <a:ea typeface="Inter" panose="020B0604020202020204" charset="0"/>
                <a:cs typeface="Segoe UI" panose="020B0502040204020203" pitchFamily="34" charset="0"/>
              </a:rPr>
              <a:t> o </a:t>
            </a:r>
            <a:r>
              <a:rPr lang="en-GB" dirty="0" err="1">
                <a:latin typeface="Inter" panose="020B0604020202020204" charset="0"/>
                <a:ea typeface="Inter" panose="020B0604020202020204" charset="0"/>
                <a:cs typeface="Segoe UI" panose="020B0502040204020203" pitchFamily="34" charset="0"/>
              </a:rPr>
              <a:t>seu</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código</a:t>
            </a:r>
            <a:endParaRPr lang="en-GB"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Evite </a:t>
            </a:r>
            <a:r>
              <a:rPr lang="en-GB" dirty="0" err="1">
                <a:latin typeface="Inter" panose="020B0604020202020204" charset="0"/>
                <a:ea typeface="Inter" panose="020B0604020202020204" charset="0"/>
                <a:cs typeface="Segoe UI" panose="020B0502040204020203" pitchFamily="34" charset="0"/>
              </a:rPr>
              <a:t>linhas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muito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longas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Você</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pode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dar</a:t>
            </a:r>
            <a:r>
              <a:rPr lang="en-GB" dirty="0">
                <a:latin typeface="Inter" panose="020B0604020202020204" charset="0"/>
                <a:ea typeface="Inter" panose="020B0604020202020204" charset="0"/>
                <a:cs typeface="Segoe UI" panose="020B0502040204020203" pitchFamily="34" charset="0"/>
              </a:rPr>
              <a:t> ENTER para </a:t>
            </a:r>
            <a:r>
              <a:rPr lang="en-GB" dirty="0" err="1">
                <a:latin typeface="Inter" panose="020B0604020202020204" charset="0"/>
                <a:ea typeface="Inter" panose="020B0604020202020204" charset="0"/>
                <a:cs typeface="Segoe UI" panose="020B0502040204020203" pitchFamily="34" charset="0"/>
              </a:rPr>
              <a:t>quebrar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linhas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ou</a:t>
            </a:r>
            <a:r>
              <a:rPr lang="en-GB" dirty="0">
                <a:latin typeface="Inter" panose="020B0604020202020204" charset="0"/>
                <a:ea typeface="Inter" panose="020B0604020202020204" charset="0"/>
                <a:cs typeface="Segoe UI" panose="020B0502040204020203" pitchFamily="34" charset="0"/>
              </a:rPr>
              <a:t> ctrl + shift + A para </a:t>
            </a:r>
            <a:r>
              <a:rPr lang="en-GB" dirty="0" err="1">
                <a:latin typeface="Inter" panose="020B0604020202020204" charset="0"/>
                <a:ea typeface="Inter" panose="020B0604020202020204" charset="0"/>
                <a:cs typeface="Segoe UI" panose="020B0502040204020203" pitchFamily="34" charset="0"/>
              </a:rPr>
              <a:t>identar</a:t>
            </a:r>
            <a:r>
              <a:rPr lang="en-GB" dirty="0">
                <a:latin typeface="Inter" panose="020B0604020202020204" charset="0"/>
                <a:ea typeface="Inter" panose="020B0604020202020204" charset="0"/>
                <a:cs typeface="Segoe UI" panose="020B0502040204020203" pitchFamily="34" charset="0"/>
              </a:rPr>
              <a:t> o </a:t>
            </a:r>
            <a:r>
              <a:rPr lang="en-GB" dirty="0" err="1">
                <a:latin typeface="Inter" panose="020B0604020202020204" charset="0"/>
                <a:ea typeface="Inter" panose="020B0604020202020204" charset="0"/>
                <a:cs typeface="Segoe UI" panose="020B0502040204020203" pitchFamily="34" charset="0"/>
              </a:rPr>
              <a:t>código</a:t>
            </a: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Mantenha</a:t>
            </a:r>
            <a:r>
              <a:rPr lang="en-GB" dirty="0">
                <a:latin typeface="Inter" panose="020B0604020202020204" charset="0"/>
                <a:ea typeface="Inter" panose="020B0604020202020204" charset="0"/>
                <a:cs typeface="Segoe UI" panose="020B0502040204020203" pitchFamily="34" charset="0"/>
              </a:rPr>
              <a:t> o </a:t>
            </a:r>
            <a:r>
              <a:rPr lang="en-GB" dirty="0" err="1">
                <a:latin typeface="Inter" panose="020B0604020202020204" charset="0"/>
                <a:ea typeface="Inter" panose="020B0604020202020204" charset="0"/>
                <a:cs typeface="Segoe UI" panose="020B0502040204020203" pitchFamily="34" charset="0"/>
              </a:rPr>
              <a:t>seu</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código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organizado</a:t>
            </a:r>
            <a:r>
              <a:rPr lang="en-GB" dirty="0">
                <a:latin typeface="Inter" panose="020B0604020202020204" charset="0"/>
                <a:ea typeface="Inter" panose="020B0604020202020204" charset="0"/>
                <a:cs typeface="Segoe UI" panose="020B0502040204020203" pitchFamily="34" charset="0"/>
              </a:rPr>
              <a:t> e com </a:t>
            </a:r>
            <a:r>
              <a:rPr lang="en-GB" dirty="0" err="1">
                <a:latin typeface="Inter" panose="020B0604020202020204" charset="0"/>
                <a:ea typeface="Inter" panose="020B0604020202020204" charset="0"/>
                <a:cs typeface="Segoe UI" panose="020B0502040204020203" pitchFamily="34" charset="0"/>
              </a:rPr>
              <a:t>padrões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dentro</a:t>
            </a:r>
            <a:r>
              <a:rPr lang="en-GB" dirty="0">
                <a:latin typeface="Inter" panose="020B0604020202020204" charset="0"/>
                <a:ea typeface="Inter" panose="020B0604020202020204" charset="0"/>
                <a:cs typeface="Segoe UI" panose="020B0502040204020203" pitchFamily="34" charset="0"/>
              </a:rPr>
              <a:t> do </a:t>
            </a:r>
            <a:r>
              <a:rPr lang="en-GB" dirty="0" err="1">
                <a:latin typeface="Inter" panose="020B0604020202020204" charset="0"/>
                <a:ea typeface="Inter" panose="020B0604020202020204" charset="0"/>
                <a:cs typeface="Segoe UI" panose="020B0502040204020203" pitchFamily="34" charset="0"/>
              </a:rPr>
              <a:t>possível</a:t>
            </a:r>
            <a:r>
              <a:rPr lang="en-GB" dirty="0">
                <a:latin typeface="Inter" panose="020B0604020202020204" charset="0"/>
                <a:ea typeface="Inter" panose="020B0604020202020204" charset="0"/>
                <a:cs typeface="Segoe UI" panose="020B0502040204020203" pitchFamily="34" charset="0"/>
              </a:rPr>
              <a:t>)</a:t>
            </a:r>
          </a:p>
          <a:p>
            <a:pPr lvl="1">
              <a:lnSpc>
                <a:spcPct val="100000"/>
              </a:lnSpc>
              <a:buClr>
                <a:srgbClr val="AD6237"/>
              </a:buClr>
              <a:buFont typeface="Arial" panose="020B0604020202020204" pitchFamily="34" charset="0"/>
              <a:buChar char="•"/>
            </a:pPr>
            <a:r>
              <a:rPr lang="pt-BR" dirty="0">
                <a:latin typeface="Inter" panose="020B0604020202020204" charset="0"/>
                <a:ea typeface="Inter" panose="020B0604020202020204" charset="0"/>
                <a:cs typeface="Segoe UI" panose="020B0502040204020203" pitchFamily="34" charset="0"/>
              </a:rPr>
              <a:t>Exemplo: use </a:t>
            </a:r>
            <a:r>
              <a:rPr lang="pt-BR" dirty="0" err="1">
                <a:latin typeface="Inter" panose="020B0604020202020204" charset="0"/>
                <a:ea typeface="Inter" panose="020B0604020202020204" charset="0"/>
                <a:cs typeface="Segoe UI" panose="020B0502040204020203" pitchFamily="34" charset="0"/>
              </a:rPr>
              <a:t>snake_case</a:t>
            </a:r>
            <a:r>
              <a:rPr lang="pt-BR" dirty="0">
                <a:latin typeface="Inter" panose="020B0604020202020204" charset="0"/>
                <a:ea typeface="Inter" panose="020B0604020202020204" charset="0"/>
                <a:cs typeface="Segoe UI" panose="020B0502040204020203" pitchFamily="34" charset="0"/>
              </a:rPr>
              <a:t> (palavras em minúsculas, separados por um </a:t>
            </a:r>
            <a:r>
              <a:rPr lang="pt-BR" dirty="0" err="1">
                <a:latin typeface="Inter" panose="020B0604020202020204" charset="0"/>
                <a:ea typeface="Inter" panose="020B0604020202020204" charset="0"/>
                <a:cs typeface="Segoe UI" panose="020B0502040204020203" pitchFamily="34" charset="0"/>
              </a:rPr>
              <a:t>underscore</a:t>
            </a:r>
            <a:r>
              <a:rPr lang="pt-BR" dirty="0">
                <a:latin typeface="Inter" panose="020B0604020202020204" charset="0"/>
                <a:ea typeface="Inter" panose="020B0604020202020204" charset="0"/>
                <a:cs typeface="Segoe UI" panose="020B0502040204020203" pitchFamily="34" charset="0"/>
              </a:rPr>
              <a:t>) em todas as variáveis e funções do seu projeto.</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Boas </a:t>
            </a:r>
            <a:r>
              <a:rPr lang="en-US" sz="2000" spc="600" dirty="0" err="1">
                <a:solidFill>
                  <a:srgbClr val="000000"/>
                </a:solidFill>
                <a:latin typeface="Inter"/>
              </a:rPr>
              <a:t>práticas</a:t>
            </a:r>
            <a:r>
              <a:rPr lang="en-US" sz="2000" spc="600" dirty="0">
                <a:solidFill>
                  <a:srgbClr val="000000"/>
                </a:solidFill>
                <a:latin typeface="Inter"/>
              </a:rPr>
              <a:t> </a:t>
            </a:r>
            <a:r>
              <a:rPr lang="en-US" sz="2000" spc="600" dirty="0" err="1">
                <a:solidFill>
                  <a:srgbClr val="000000"/>
                </a:solidFill>
                <a:latin typeface="Inter"/>
              </a:rPr>
              <a:t>em</a:t>
            </a:r>
            <a:r>
              <a:rPr lang="en-US" sz="2000" spc="600" dirty="0">
                <a:solidFill>
                  <a:srgbClr val="000000"/>
                </a:solidFill>
                <a:latin typeface="Inter"/>
              </a:rPr>
              <a:t> R</a:t>
            </a:r>
          </a:p>
        </p:txBody>
      </p:sp>
    </p:spTree>
    <p:extLst>
      <p:ext uri="{BB962C8B-B14F-4D97-AF65-F5344CB8AC3E}">
        <p14:creationId xmlns:p14="http://schemas.microsoft.com/office/powerpoint/2010/main" val="4060272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Boas práticas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996043" y="3192035"/>
            <a:ext cx="16447479" cy="5926545"/>
          </a:xfrm>
        </p:spPr>
        <p:txBody>
          <a:bodyPr>
            <a:normAutofit/>
          </a:bodyPr>
          <a:lstStyle/>
          <a:p>
            <a:pPr>
              <a:lnSpc>
                <a:spcPct val="150000"/>
              </a:lnSpc>
              <a:buClr>
                <a:srgbClr val="AD6237"/>
              </a:buClr>
              <a:buFont typeface="Arial" panose="020B0604020202020204" pitchFamily="34" charset="0"/>
              <a:buChar char="•"/>
            </a:pPr>
            <a:r>
              <a:rPr lang="pt-BR" dirty="0">
                <a:latin typeface="Inter" panose="020B0604020202020204" charset="0"/>
                <a:ea typeface="Inter" panose="020B0604020202020204" charset="0"/>
              </a:rPr>
              <a:t> </a:t>
            </a:r>
            <a:r>
              <a:rPr lang="pt-BR" sz="3600" dirty="0">
                <a:latin typeface="Inter" panose="020B0604020202020204" charset="0"/>
                <a:ea typeface="Inter" panose="020B0604020202020204" charset="0"/>
                <a:cs typeface="Segoe UI" panose="020B0502040204020203" pitchFamily="34" charset="0"/>
              </a:rPr>
              <a:t>Carregue os pacotes no início do arquivo</a:t>
            </a:r>
          </a:p>
          <a:p>
            <a:pPr lvl="1">
              <a:lnSpc>
                <a:spcPct val="150000"/>
              </a:lnSpc>
              <a:buClr>
                <a:srgbClr val="AD6237"/>
              </a:buClr>
              <a:buFont typeface="Arial" panose="020B0604020202020204" pitchFamily="34" charset="0"/>
              <a:buChar char="•"/>
            </a:pPr>
            <a:r>
              <a:rPr lang="pt-BR" sz="3000" dirty="0">
                <a:latin typeface="Inter" panose="020B0604020202020204" charset="0"/>
                <a:ea typeface="Inter" panose="020B0604020202020204" charset="0"/>
                <a:cs typeface="Segoe UI" panose="020B0502040204020203" pitchFamily="34" charset="0"/>
              </a:rPr>
              <a:t>Isso facilita para identificar os pacotes a serem usados e instalar os pacotes que você ou outra pessoa não possuem</a:t>
            </a:r>
          </a:p>
          <a:p>
            <a:pPr>
              <a:lnSpc>
                <a:spcPct val="15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Evite referências de caminho que tenha o seu computador como raiz</a:t>
            </a:r>
          </a:p>
          <a:p>
            <a:pPr lvl="1">
              <a:lnSpc>
                <a:spcPct val="150000"/>
              </a:lnSpc>
              <a:buClr>
                <a:srgbClr val="AD6237"/>
              </a:buClr>
              <a:buFont typeface="Arial" panose="020B0604020202020204" pitchFamily="34" charset="0"/>
              <a:buChar char="•"/>
            </a:pPr>
            <a:r>
              <a:rPr lang="pt-BR" sz="3000" dirty="0">
                <a:latin typeface="Inter" panose="020B0604020202020204" charset="0"/>
                <a:ea typeface="Inter" panose="020B0604020202020204" charset="0"/>
                <a:cs typeface="Segoe UI" panose="020B0502040204020203" pitchFamily="34" charset="0"/>
              </a:rPr>
              <a:t>Exemplo positivo: </a:t>
            </a:r>
            <a:r>
              <a:rPr lang="pt-BR" sz="3000" dirty="0" err="1">
                <a:latin typeface="Inter" panose="020B0604020202020204" charset="0"/>
                <a:ea typeface="Inter" panose="020B0604020202020204" charset="0"/>
                <a:cs typeface="Segoe UI" panose="020B0502040204020203" pitchFamily="34" charset="0"/>
              </a:rPr>
              <a:t>df_titanic</a:t>
            </a:r>
            <a:r>
              <a:rPr lang="pt-BR" sz="3000" dirty="0">
                <a:latin typeface="Inter" panose="020B0604020202020204" charset="0"/>
                <a:ea typeface="Inter" panose="020B0604020202020204" charset="0"/>
                <a:cs typeface="Segoe UI" panose="020B0502040204020203" pitchFamily="34" charset="0"/>
              </a:rPr>
              <a:t> &lt;- </a:t>
            </a:r>
            <a:r>
              <a:rPr lang="pt-BR" sz="3000" dirty="0" err="1">
                <a:latin typeface="Inter" panose="020B0604020202020204" charset="0"/>
                <a:ea typeface="Inter" panose="020B0604020202020204" charset="0"/>
                <a:cs typeface="Segoe UI" panose="020B0502040204020203" pitchFamily="34" charset="0"/>
              </a:rPr>
              <a:t>read_csv</a:t>
            </a:r>
            <a:r>
              <a:rPr lang="pt-BR" sz="3000" dirty="0">
                <a:latin typeface="Inter" panose="020B0604020202020204" charset="0"/>
                <a:ea typeface="Inter" panose="020B0604020202020204" charset="0"/>
                <a:cs typeface="Segoe UI" panose="020B0502040204020203" pitchFamily="34" charset="0"/>
              </a:rPr>
              <a:t>("data/titanic.csv")</a:t>
            </a:r>
          </a:p>
          <a:p>
            <a:pPr lvl="1">
              <a:lnSpc>
                <a:spcPct val="150000"/>
              </a:lnSpc>
              <a:buClr>
                <a:srgbClr val="AD6237"/>
              </a:buClr>
              <a:buFont typeface="Arial" panose="020B0604020202020204" pitchFamily="34" charset="0"/>
              <a:buChar char="•"/>
            </a:pPr>
            <a:r>
              <a:rPr lang="pt-BR" sz="3000" dirty="0">
                <a:latin typeface="Inter" panose="020B0604020202020204" charset="0"/>
                <a:ea typeface="Inter" panose="020B0604020202020204" charset="0"/>
                <a:cs typeface="Segoe UI" panose="020B0502040204020203" pitchFamily="34" charset="0"/>
              </a:rPr>
              <a:t>Exemplo negativo: </a:t>
            </a:r>
            <a:r>
              <a:rPr lang="pt-BR" sz="3000" dirty="0" err="1">
                <a:latin typeface="Inter" panose="020B0604020202020204" charset="0"/>
                <a:ea typeface="Inter" panose="020B0604020202020204" charset="0"/>
                <a:cs typeface="Segoe UI" panose="020B0502040204020203" pitchFamily="34" charset="0"/>
              </a:rPr>
              <a:t>df_titanic</a:t>
            </a:r>
            <a:r>
              <a:rPr lang="pt-BR" sz="3000" dirty="0">
                <a:latin typeface="Inter" panose="020B0604020202020204" charset="0"/>
                <a:ea typeface="Inter" panose="020B0604020202020204" charset="0"/>
                <a:cs typeface="Segoe UI" panose="020B0502040204020203" pitchFamily="34" charset="0"/>
              </a:rPr>
              <a:t> &lt;- </a:t>
            </a:r>
            <a:r>
              <a:rPr lang="pt-BR" sz="3000" dirty="0" err="1">
                <a:latin typeface="Inter" panose="020B0604020202020204" charset="0"/>
                <a:ea typeface="Inter" panose="020B0604020202020204" charset="0"/>
                <a:cs typeface="Segoe UI" panose="020B0502040204020203" pitchFamily="34" charset="0"/>
              </a:rPr>
              <a:t>read_csv</a:t>
            </a:r>
            <a:r>
              <a:rPr lang="pt-BR" sz="3000" dirty="0">
                <a:latin typeface="Inter" panose="020B0604020202020204" charset="0"/>
                <a:ea typeface="Inter" panose="020B0604020202020204" charset="0"/>
                <a:cs typeface="Segoe UI" panose="020B0502040204020203" pitchFamily="34" charset="0"/>
              </a:rPr>
              <a:t>("C:\Users\beatr\Documents\GitHub\2020-R-Ladies-SP-Basico\data/titanic.csv")</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Boas </a:t>
            </a:r>
            <a:r>
              <a:rPr lang="en-US" sz="2000" spc="600" dirty="0" err="1">
                <a:solidFill>
                  <a:srgbClr val="000000"/>
                </a:solidFill>
                <a:latin typeface="Inter"/>
              </a:rPr>
              <a:t>práticas</a:t>
            </a:r>
            <a:r>
              <a:rPr lang="en-US" sz="2000" spc="600" dirty="0">
                <a:solidFill>
                  <a:srgbClr val="000000"/>
                </a:solidFill>
                <a:latin typeface="Inter"/>
              </a:rPr>
              <a:t> </a:t>
            </a:r>
            <a:r>
              <a:rPr lang="en-US" sz="2000" spc="600" dirty="0" err="1">
                <a:solidFill>
                  <a:srgbClr val="000000"/>
                </a:solidFill>
                <a:latin typeface="Inter"/>
              </a:rPr>
              <a:t>em</a:t>
            </a:r>
            <a:r>
              <a:rPr lang="en-US" sz="2000" spc="600" dirty="0">
                <a:solidFill>
                  <a:srgbClr val="000000"/>
                </a:solidFill>
                <a:latin typeface="Inter"/>
              </a:rPr>
              <a:t> R</a:t>
            </a:r>
          </a:p>
        </p:txBody>
      </p:sp>
    </p:spTree>
    <p:extLst>
      <p:ext uri="{BB962C8B-B14F-4D97-AF65-F5344CB8AC3E}">
        <p14:creationId xmlns:p14="http://schemas.microsoft.com/office/powerpoint/2010/main" val="1814895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63867" y="3796908"/>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618638" y="4544483"/>
            <a:ext cx="14192250" cy="1231106"/>
          </a:xfrm>
          <a:prstGeom prst="rect">
            <a:avLst/>
          </a:prstGeom>
        </p:spPr>
        <p:txBody>
          <a:bodyPr wrap="square" lIns="0" tIns="0" rIns="0" bIns="0" rtlCol="0" anchor="t">
            <a:spAutoFit/>
          </a:bodyPr>
          <a:lstStyle/>
          <a:p>
            <a:r>
              <a:rPr lang="en-US" sz="8000" dirty="0">
                <a:solidFill>
                  <a:srgbClr val="000000"/>
                </a:solidFill>
                <a:latin typeface="Inter"/>
              </a:rPr>
              <a:t>O que </a:t>
            </a:r>
            <a:r>
              <a:rPr lang="en-US" sz="8000" dirty="0" err="1">
                <a:solidFill>
                  <a:srgbClr val="000000"/>
                </a:solidFill>
                <a:latin typeface="Inter"/>
              </a:rPr>
              <a:t>vocês</a:t>
            </a:r>
            <a:r>
              <a:rPr lang="en-US" sz="8000" dirty="0">
                <a:solidFill>
                  <a:srgbClr val="000000"/>
                </a:solidFill>
                <a:latin typeface="Inter"/>
              </a:rPr>
              <a:t> me </a:t>
            </a:r>
            <a:r>
              <a:rPr lang="en-US" sz="8000" dirty="0" err="1">
                <a:solidFill>
                  <a:srgbClr val="000000"/>
                </a:solidFill>
                <a:latin typeface="Inter"/>
              </a:rPr>
              <a:t>contaram</a:t>
            </a:r>
            <a:r>
              <a:rPr lang="en-US" sz="8000" dirty="0">
                <a:solidFill>
                  <a:srgbClr val="000000"/>
                </a:solidFill>
                <a:latin typeface="Inter"/>
              </a:rPr>
              <a:t>?</a:t>
            </a:r>
          </a:p>
        </p:txBody>
      </p:sp>
    </p:spTree>
    <p:extLst>
      <p:ext uri="{BB962C8B-B14F-4D97-AF65-F5344CB8AC3E}">
        <p14:creationId xmlns:p14="http://schemas.microsoft.com/office/powerpoint/2010/main" val="3066461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a:blip r:embed="rId2"/>
          <a:stretch>
            <a:fillRect/>
          </a:stretch>
        </p:blipFill>
        <p:spPr>
          <a:xfrm>
            <a:off x="1028701" y="2163276"/>
            <a:ext cx="15430500" cy="6788587"/>
          </a:xfrm>
          <a:prstGeom prst="rect">
            <a:avLst/>
          </a:prstGeom>
        </p:spPr>
      </p:pic>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533400" y="352425"/>
            <a:ext cx="1600200" cy="145732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8" name="Retângulo 7"/>
          <p:cNvSpPr/>
          <p:nvPr/>
        </p:nvSpPr>
        <p:spPr>
          <a:xfrm>
            <a:off x="12374441" y="2365461"/>
            <a:ext cx="2590800" cy="107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exto Explicativo 1 (Borda e Ênfase) 9"/>
          <p:cNvSpPr/>
          <p:nvPr/>
        </p:nvSpPr>
        <p:spPr>
          <a:xfrm>
            <a:off x="13084927" y="1447152"/>
            <a:ext cx="4283770" cy="1992592"/>
          </a:xfrm>
          <a:prstGeom prst="accentBorderCallout1">
            <a:avLst/>
          </a:prstGeom>
          <a:solidFill>
            <a:srgbClr val="E1DAD6"/>
          </a:solidFill>
          <a:ln>
            <a:solidFill>
              <a:srgbClr val="E1DA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dirty="0">
                <a:solidFill>
                  <a:schemeClr val="tx1">
                    <a:lumMod val="75000"/>
                    <a:lumOff val="25000"/>
                  </a:schemeClr>
                </a:solidFill>
                <a:latin typeface="Inter" panose="020B0604020202020204" charset="0"/>
                <a:ea typeface="Inter" panose="020B0604020202020204" charset="0"/>
              </a:rPr>
              <a:t>Vocês também indicaram experiência com </a:t>
            </a:r>
            <a:r>
              <a:rPr lang="pt-BR" sz="2400" dirty="0" err="1">
                <a:solidFill>
                  <a:schemeClr val="tx1">
                    <a:lumMod val="75000"/>
                    <a:lumOff val="25000"/>
                  </a:schemeClr>
                </a:solidFill>
                <a:latin typeface="Inter" panose="020B0604020202020204" charset="0"/>
                <a:ea typeface="Inter" panose="020B0604020202020204" charset="0"/>
              </a:rPr>
              <a:t>PowerBI</a:t>
            </a:r>
            <a:r>
              <a:rPr lang="pt-BR" sz="2400" dirty="0">
                <a:solidFill>
                  <a:schemeClr val="tx1">
                    <a:lumMod val="75000"/>
                    <a:lumOff val="25000"/>
                  </a:schemeClr>
                </a:solidFill>
                <a:latin typeface="Inter" panose="020B0604020202020204" charset="0"/>
                <a:ea typeface="Inter" panose="020B0604020202020204" charset="0"/>
              </a:rPr>
              <a:t>, Python, Excel, R...</a:t>
            </a:r>
          </a:p>
        </p:txBody>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vocês</a:t>
            </a:r>
            <a:r>
              <a:rPr lang="en-US" sz="2000" spc="600" dirty="0">
                <a:solidFill>
                  <a:srgbClr val="000000"/>
                </a:solidFill>
                <a:latin typeface="Inter"/>
              </a:rPr>
              <a:t> me </a:t>
            </a:r>
            <a:r>
              <a:rPr lang="en-US" sz="2000" spc="600" dirty="0" err="1">
                <a:solidFill>
                  <a:srgbClr val="000000"/>
                </a:solidFill>
                <a:latin typeface="Inter"/>
              </a:rPr>
              <a:t>contaram</a:t>
            </a:r>
            <a:r>
              <a:rPr lang="en-US" sz="2000" spc="600" dirty="0">
                <a:solidFill>
                  <a:srgbClr val="000000"/>
                </a:solidFill>
                <a:latin typeface="Inter"/>
              </a:rPr>
              <a:t>?</a:t>
            </a:r>
          </a:p>
        </p:txBody>
      </p:sp>
    </p:spTree>
    <p:extLst>
      <p:ext uri="{BB962C8B-B14F-4D97-AF65-F5344CB8AC3E}">
        <p14:creationId xmlns:p14="http://schemas.microsoft.com/office/powerpoint/2010/main" val="2828975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943924" y="2947988"/>
            <a:ext cx="1600200" cy="145732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8" name="Retângulo 7"/>
          <p:cNvSpPr/>
          <p:nvPr/>
        </p:nvSpPr>
        <p:spPr>
          <a:xfrm>
            <a:off x="12374441" y="2365461"/>
            <a:ext cx="2590800" cy="107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9"/>
          <p:cNvSpPr txBox="1"/>
          <p:nvPr/>
        </p:nvSpPr>
        <p:spPr>
          <a:xfrm>
            <a:off x="1351083" y="1513822"/>
            <a:ext cx="14623571" cy="1354217"/>
          </a:xfrm>
          <a:prstGeom prst="rect">
            <a:avLst/>
          </a:prstGeom>
        </p:spPr>
        <p:txBody>
          <a:bodyPr wrap="square" lIns="0" tIns="0" rIns="0" bIns="0" rtlCol="0" anchor="t">
            <a:spAutoFit/>
          </a:bodyPr>
          <a:lstStyle/>
          <a:p>
            <a:r>
              <a:rPr lang="en-US" sz="4800" b="1" dirty="0" err="1">
                <a:solidFill>
                  <a:srgbClr val="000000"/>
                </a:solidFill>
                <a:latin typeface="Inter"/>
              </a:rPr>
              <a:t>Vocês</a:t>
            </a:r>
            <a:r>
              <a:rPr lang="en-US" sz="4800" b="1" dirty="0">
                <a:solidFill>
                  <a:srgbClr val="000000"/>
                </a:solidFill>
                <a:latin typeface="Inter"/>
              </a:rPr>
              <a:t> </a:t>
            </a:r>
            <a:r>
              <a:rPr lang="en-US" sz="4800" b="1" dirty="0" err="1">
                <a:solidFill>
                  <a:srgbClr val="000000"/>
                </a:solidFill>
                <a:latin typeface="Inter"/>
              </a:rPr>
              <a:t>querem</a:t>
            </a:r>
            <a:r>
              <a:rPr lang="en-US" sz="4800" b="1" dirty="0">
                <a:solidFill>
                  <a:srgbClr val="000000"/>
                </a:solidFill>
                <a:latin typeface="Inter"/>
              </a:rPr>
              <a:t> saber </a:t>
            </a:r>
            <a:r>
              <a:rPr lang="en-US" sz="4800" b="1" dirty="0" err="1">
                <a:solidFill>
                  <a:srgbClr val="000000"/>
                </a:solidFill>
                <a:latin typeface="Inter"/>
              </a:rPr>
              <a:t>fazer</a:t>
            </a:r>
            <a:r>
              <a:rPr lang="en-US" sz="4800" b="1" dirty="0">
                <a:solidFill>
                  <a:srgbClr val="000000"/>
                </a:solidFill>
                <a:latin typeface="Inter"/>
              </a:rPr>
              <a:t>:</a:t>
            </a:r>
          </a:p>
          <a:p>
            <a:endParaRPr lang="en-US" sz="4000" dirty="0">
              <a:solidFill>
                <a:srgbClr val="000000"/>
              </a:solidFill>
              <a:latin typeface="Inter"/>
            </a:endParaRPr>
          </a:p>
        </p:txBody>
      </p:sp>
      <p:sp>
        <p:nvSpPr>
          <p:cNvPr id="12" name="TextBox 9"/>
          <p:cNvSpPr txBox="1"/>
          <p:nvPr/>
        </p:nvSpPr>
        <p:spPr>
          <a:xfrm>
            <a:off x="2887878" y="5123796"/>
            <a:ext cx="14371422" cy="492443"/>
          </a:xfrm>
          <a:prstGeom prst="rect">
            <a:avLst/>
          </a:prstGeom>
        </p:spPr>
        <p:txBody>
          <a:bodyPr wrap="square" lIns="0" tIns="0" rIns="0" bIns="0" rtlCol="0" anchor="t">
            <a:spAutoFit/>
          </a:bodyPr>
          <a:lstStyle/>
          <a:p>
            <a:r>
              <a:rPr lang="en-US" sz="3200" dirty="0" err="1">
                <a:solidFill>
                  <a:srgbClr val="000000"/>
                </a:solidFill>
                <a:latin typeface="Inter"/>
              </a:rPr>
              <a:t>Análises</a:t>
            </a:r>
            <a:r>
              <a:rPr lang="en-US" sz="3200" dirty="0">
                <a:solidFill>
                  <a:srgbClr val="000000"/>
                </a:solidFill>
                <a:latin typeface="Inter"/>
              </a:rPr>
              <a:t> </a:t>
            </a:r>
            <a:r>
              <a:rPr lang="en-US" sz="3200" dirty="0" err="1">
                <a:solidFill>
                  <a:srgbClr val="000000"/>
                </a:solidFill>
                <a:latin typeface="Inter"/>
              </a:rPr>
              <a:t>psicométricas</a:t>
            </a:r>
            <a:r>
              <a:rPr lang="en-US" sz="3200" dirty="0">
                <a:solidFill>
                  <a:srgbClr val="000000"/>
                </a:solidFill>
                <a:latin typeface="Inter"/>
              </a:rPr>
              <a:t> e </a:t>
            </a:r>
            <a:r>
              <a:rPr lang="en-US" sz="3200" dirty="0" err="1">
                <a:solidFill>
                  <a:srgbClr val="000000"/>
                </a:solidFill>
                <a:latin typeface="Inter"/>
              </a:rPr>
              <a:t>fatoriais</a:t>
            </a:r>
            <a:endParaRPr lang="en-US" sz="3200" dirty="0">
              <a:solidFill>
                <a:srgbClr val="000000"/>
              </a:solidFill>
              <a:latin typeface="Inter"/>
            </a:endParaRPr>
          </a:p>
        </p:txBody>
      </p:sp>
      <p:sp>
        <p:nvSpPr>
          <p:cNvPr id="13" name="TextBox 9"/>
          <p:cNvSpPr txBox="1"/>
          <p:nvPr/>
        </p:nvSpPr>
        <p:spPr>
          <a:xfrm>
            <a:off x="2887878" y="7186771"/>
            <a:ext cx="14371422" cy="492443"/>
          </a:xfrm>
          <a:prstGeom prst="rect">
            <a:avLst/>
          </a:prstGeom>
        </p:spPr>
        <p:txBody>
          <a:bodyPr wrap="square" lIns="0" tIns="0" rIns="0" bIns="0" rtlCol="0" anchor="t">
            <a:spAutoFit/>
          </a:bodyPr>
          <a:lstStyle/>
          <a:p>
            <a:r>
              <a:rPr lang="en-US" sz="3200" dirty="0" err="1">
                <a:solidFill>
                  <a:srgbClr val="000000"/>
                </a:solidFill>
                <a:latin typeface="Inter"/>
              </a:rPr>
              <a:t>Modelos</a:t>
            </a:r>
            <a:r>
              <a:rPr lang="en-US" sz="3200" dirty="0">
                <a:solidFill>
                  <a:srgbClr val="000000"/>
                </a:solidFill>
                <a:latin typeface="Inter"/>
              </a:rPr>
              <a:t> </a:t>
            </a:r>
            <a:r>
              <a:rPr lang="en-US" sz="3200" dirty="0" err="1">
                <a:solidFill>
                  <a:srgbClr val="000000"/>
                </a:solidFill>
                <a:latin typeface="Inter"/>
              </a:rPr>
              <a:t>matemáticos</a:t>
            </a:r>
            <a:r>
              <a:rPr lang="en-US" sz="3200" dirty="0">
                <a:solidFill>
                  <a:srgbClr val="000000"/>
                </a:solidFill>
                <a:latin typeface="Inter"/>
              </a:rPr>
              <a:t> e um </a:t>
            </a:r>
            <a:r>
              <a:rPr lang="en-US" sz="3200" dirty="0" err="1">
                <a:solidFill>
                  <a:srgbClr val="000000"/>
                </a:solidFill>
                <a:latin typeface="Inter"/>
              </a:rPr>
              <a:t>pouco</a:t>
            </a:r>
            <a:r>
              <a:rPr lang="en-US" sz="3200" dirty="0">
                <a:solidFill>
                  <a:srgbClr val="000000"/>
                </a:solidFill>
                <a:latin typeface="Inter"/>
              </a:rPr>
              <a:t> </a:t>
            </a:r>
            <a:r>
              <a:rPr lang="en-US" sz="3200" dirty="0" err="1">
                <a:solidFill>
                  <a:srgbClr val="000000"/>
                </a:solidFill>
                <a:latin typeface="Inter"/>
              </a:rPr>
              <a:t>mais</a:t>
            </a:r>
            <a:r>
              <a:rPr lang="en-US" sz="3200" dirty="0">
                <a:solidFill>
                  <a:srgbClr val="000000"/>
                </a:solidFill>
                <a:latin typeface="Inter"/>
              </a:rPr>
              <a:t> </a:t>
            </a:r>
            <a:r>
              <a:rPr lang="en-US" sz="3200" dirty="0" err="1">
                <a:solidFill>
                  <a:srgbClr val="000000"/>
                </a:solidFill>
                <a:latin typeface="Inter"/>
              </a:rPr>
              <a:t>sobre</a:t>
            </a:r>
            <a:r>
              <a:rPr lang="en-US" sz="3200" dirty="0">
                <a:solidFill>
                  <a:srgbClr val="000000"/>
                </a:solidFill>
                <a:latin typeface="Inter"/>
              </a:rPr>
              <a:t> </a:t>
            </a:r>
            <a:r>
              <a:rPr lang="en-US" sz="3200" dirty="0" err="1">
                <a:solidFill>
                  <a:srgbClr val="000000"/>
                </a:solidFill>
                <a:latin typeface="Inter"/>
              </a:rPr>
              <a:t>resultados</a:t>
            </a:r>
            <a:r>
              <a:rPr lang="en-US" sz="3200" dirty="0">
                <a:solidFill>
                  <a:srgbClr val="000000"/>
                </a:solidFill>
                <a:latin typeface="Inter"/>
              </a:rPr>
              <a:t> </a:t>
            </a:r>
            <a:r>
              <a:rPr lang="en-US" sz="3200" dirty="0" err="1">
                <a:solidFill>
                  <a:srgbClr val="000000"/>
                </a:solidFill>
                <a:latin typeface="Inter"/>
              </a:rPr>
              <a:t>descritivos</a:t>
            </a:r>
            <a:endParaRPr lang="en-US" sz="3200" dirty="0">
              <a:solidFill>
                <a:srgbClr val="000000"/>
              </a:solidFill>
              <a:latin typeface="Inter"/>
            </a:endParaRPr>
          </a:p>
        </p:txBody>
      </p:sp>
      <p:sp>
        <p:nvSpPr>
          <p:cNvPr id="7" name="CaixaDeTexto 6"/>
          <p:cNvSpPr txBox="1"/>
          <p:nvPr/>
        </p:nvSpPr>
        <p:spPr>
          <a:xfrm>
            <a:off x="1441269" y="3180829"/>
            <a:ext cx="723902" cy="923330"/>
          </a:xfrm>
          <a:prstGeom prst="rect">
            <a:avLst/>
          </a:prstGeom>
          <a:noFill/>
        </p:spPr>
        <p:txBody>
          <a:bodyPr wrap="square" rtlCol="0">
            <a:spAutoFit/>
          </a:bodyPr>
          <a:lstStyle/>
          <a:p>
            <a:r>
              <a:rPr lang="pt-BR" sz="5400" dirty="0">
                <a:latin typeface="Gadugi" panose="020B0502040204020203" pitchFamily="34" charset="0"/>
                <a:ea typeface="Gadugi" panose="020B0502040204020203" pitchFamily="34" charset="0"/>
                <a:cs typeface="Tahoma" panose="020B0604030504040204" pitchFamily="34" charset="0"/>
              </a:rPr>
              <a:t>1</a:t>
            </a:r>
          </a:p>
        </p:txBody>
      </p:sp>
      <p:sp>
        <p:nvSpPr>
          <p:cNvPr id="15" name="TextBox 9"/>
          <p:cNvSpPr txBox="1"/>
          <p:nvPr/>
        </p:nvSpPr>
        <p:spPr>
          <a:xfrm>
            <a:off x="2887878" y="3155363"/>
            <a:ext cx="14371422" cy="492443"/>
          </a:xfrm>
          <a:prstGeom prst="rect">
            <a:avLst/>
          </a:prstGeom>
        </p:spPr>
        <p:txBody>
          <a:bodyPr wrap="square" lIns="0" tIns="0" rIns="0" bIns="0" rtlCol="0" anchor="t">
            <a:spAutoFit/>
          </a:bodyPr>
          <a:lstStyle/>
          <a:p>
            <a:r>
              <a:rPr lang="en-US" sz="3200" dirty="0" err="1">
                <a:solidFill>
                  <a:srgbClr val="000000"/>
                </a:solidFill>
                <a:latin typeface="Inter"/>
              </a:rPr>
              <a:t>Gráficos</a:t>
            </a:r>
            <a:r>
              <a:rPr lang="en-US" sz="3200" dirty="0">
                <a:solidFill>
                  <a:srgbClr val="000000"/>
                </a:solidFill>
                <a:latin typeface="Inter"/>
              </a:rPr>
              <a:t> e </a:t>
            </a:r>
            <a:r>
              <a:rPr lang="en-US" sz="3200" dirty="0" err="1">
                <a:solidFill>
                  <a:srgbClr val="000000"/>
                </a:solidFill>
                <a:latin typeface="Inter"/>
              </a:rPr>
              <a:t>métodos</a:t>
            </a:r>
            <a:r>
              <a:rPr lang="en-US" sz="3200" dirty="0">
                <a:solidFill>
                  <a:srgbClr val="000000"/>
                </a:solidFill>
                <a:latin typeface="Inter"/>
              </a:rPr>
              <a:t> </a:t>
            </a:r>
            <a:r>
              <a:rPr lang="en-US" sz="3200" dirty="0" err="1">
                <a:solidFill>
                  <a:srgbClr val="000000"/>
                </a:solidFill>
                <a:latin typeface="Inter"/>
              </a:rPr>
              <a:t>paramétricos</a:t>
            </a:r>
            <a:r>
              <a:rPr lang="en-US" sz="3200" dirty="0">
                <a:solidFill>
                  <a:srgbClr val="000000"/>
                </a:solidFill>
                <a:latin typeface="Inter"/>
              </a:rPr>
              <a:t> e </a:t>
            </a:r>
            <a:r>
              <a:rPr lang="en-US" sz="3200" dirty="0" err="1">
                <a:solidFill>
                  <a:srgbClr val="000000"/>
                </a:solidFill>
                <a:latin typeface="Inter"/>
              </a:rPr>
              <a:t>não</a:t>
            </a:r>
            <a:r>
              <a:rPr lang="en-US" sz="3200" dirty="0">
                <a:solidFill>
                  <a:srgbClr val="000000"/>
                </a:solidFill>
                <a:latin typeface="Inter"/>
              </a:rPr>
              <a:t> </a:t>
            </a:r>
            <a:r>
              <a:rPr lang="en-US" sz="3200" dirty="0" err="1">
                <a:solidFill>
                  <a:srgbClr val="000000"/>
                </a:solidFill>
                <a:latin typeface="Inter"/>
              </a:rPr>
              <a:t>paramétricos</a:t>
            </a:r>
            <a:endParaRPr lang="en-US" sz="3200" dirty="0">
              <a:solidFill>
                <a:srgbClr val="000000"/>
              </a:solidFill>
              <a:latin typeface="Inter"/>
            </a:endParaRPr>
          </a:p>
        </p:txBody>
      </p:sp>
      <p:grpSp>
        <p:nvGrpSpPr>
          <p:cNvPr id="16" name="Group 4"/>
          <p:cNvGrpSpPr/>
          <p:nvPr/>
        </p:nvGrpSpPr>
        <p:grpSpPr>
          <a:xfrm>
            <a:off x="947493" y="4939581"/>
            <a:ext cx="1600200" cy="1457325"/>
            <a:chOff x="0" y="0"/>
            <a:chExt cx="812800" cy="812800"/>
          </a:xfrm>
        </p:grpSpPr>
        <p:sp>
          <p:nvSpPr>
            <p:cNvPr id="17"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8"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9" name="CaixaDeTexto 18"/>
          <p:cNvSpPr txBox="1"/>
          <p:nvPr/>
        </p:nvSpPr>
        <p:spPr>
          <a:xfrm>
            <a:off x="1531491" y="5172422"/>
            <a:ext cx="723902" cy="923330"/>
          </a:xfrm>
          <a:prstGeom prst="rect">
            <a:avLst/>
          </a:prstGeom>
          <a:noFill/>
        </p:spPr>
        <p:txBody>
          <a:bodyPr wrap="square" rtlCol="0">
            <a:spAutoFit/>
          </a:bodyPr>
          <a:lstStyle/>
          <a:p>
            <a:r>
              <a:rPr lang="pt-BR" sz="5400" dirty="0">
                <a:latin typeface="Gadugi" panose="020B0502040204020203" pitchFamily="34" charset="0"/>
                <a:ea typeface="Gadugi" panose="020B0502040204020203" pitchFamily="34" charset="0"/>
                <a:cs typeface="Tahoma" panose="020B0604030504040204" pitchFamily="34" charset="0"/>
              </a:rPr>
              <a:t>2</a:t>
            </a:r>
          </a:p>
        </p:txBody>
      </p:sp>
      <p:grpSp>
        <p:nvGrpSpPr>
          <p:cNvPr id="20" name="Group 4"/>
          <p:cNvGrpSpPr/>
          <p:nvPr/>
        </p:nvGrpSpPr>
        <p:grpSpPr>
          <a:xfrm>
            <a:off x="947493" y="7050080"/>
            <a:ext cx="1600200" cy="1457325"/>
            <a:chOff x="0" y="0"/>
            <a:chExt cx="812800" cy="812800"/>
          </a:xfrm>
        </p:grpSpPr>
        <p:sp>
          <p:nvSpPr>
            <p:cNvPr id="21"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22"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3" name="CaixaDeTexto 22"/>
          <p:cNvSpPr txBox="1"/>
          <p:nvPr/>
        </p:nvSpPr>
        <p:spPr>
          <a:xfrm>
            <a:off x="1531491" y="7282921"/>
            <a:ext cx="723902" cy="923330"/>
          </a:xfrm>
          <a:prstGeom prst="rect">
            <a:avLst/>
          </a:prstGeom>
          <a:noFill/>
        </p:spPr>
        <p:txBody>
          <a:bodyPr wrap="square" rtlCol="0">
            <a:spAutoFit/>
          </a:bodyPr>
          <a:lstStyle/>
          <a:p>
            <a:r>
              <a:rPr lang="pt-BR" sz="5400" dirty="0">
                <a:latin typeface="Gadugi" panose="020B0502040204020203" pitchFamily="34" charset="0"/>
                <a:ea typeface="Gadugi" panose="020B0502040204020203" pitchFamily="34" charset="0"/>
                <a:cs typeface="Tahoma" panose="020B0604030504040204" pitchFamily="34" charset="0"/>
              </a:rPr>
              <a:t>3</a:t>
            </a:r>
          </a:p>
        </p:txBody>
      </p:sp>
      <p:sp>
        <p:nvSpPr>
          <p:cNvPr id="24"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vocês</a:t>
            </a:r>
            <a:r>
              <a:rPr lang="en-US" sz="2000" spc="600" dirty="0">
                <a:solidFill>
                  <a:srgbClr val="000000"/>
                </a:solidFill>
                <a:latin typeface="Inter"/>
              </a:rPr>
              <a:t> me </a:t>
            </a:r>
            <a:r>
              <a:rPr lang="en-US" sz="2000" spc="600" dirty="0" err="1">
                <a:solidFill>
                  <a:srgbClr val="000000"/>
                </a:solidFill>
                <a:latin typeface="Inter"/>
              </a:rPr>
              <a:t>contaram</a:t>
            </a:r>
            <a:r>
              <a:rPr lang="en-US" sz="2000" spc="600" dirty="0">
                <a:solidFill>
                  <a:srgbClr val="000000"/>
                </a:solidFill>
                <a:latin typeface="Inter"/>
              </a:rPr>
              <a:t>?</a:t>
            </a:r>
          </a:p>
        </p:txBody>
      </p:sp>
    </p:spTree>
    <p:extLst>
      <p:ext uri="{BB962C8B-B14F-4D97-AF65-F5344CB8AC3E}">
        <p14:creationId xmlns:p14="http://schemas.microsoft.com/office/powerpoint/2010/main" val="15750694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618638" y="4108851"/>
            <a:ext cx="14192250" cy="2154436"/>
          </a:xfrm>
          <a:prstGeom prst="rect">
            <a:avLst/>
          </a:prstGeom>
        </p:spPr>
        <p:txBody>
          <a:bodyPr wrap="square" lIns="0" tIns="0" rIns="0" bIns="0" rtlCol="0" anchor="t">
            <a:spAutoFit/>
          </a:bodyPr>
          <a:lstStyle/>
          <a:p>
            <a:r>
              <a:rPr lang="en-US" sz="8000" dirty="0">
                <a:solidFill>
                  <a:srgbClr val="000000"/>
                </a:solidFill>
                <a:latin typeface="Inter"/>
              </a:rPr>
              <a:t>O que </a:t>
            </a:r>
            <a:r>
              <a:rPr lang="en-US" sz="8000" dirty="0" err="1">
                <a:solidFill>
                  <a:srgbClr val="000000"/>
                </a:solidFill>
                <a:latin typeface="Inter"/>
              </a:rPr>
              <a:t>são</a:t>
            </a:r>
            <a:r>
              <a:rPr lang="en-US" sz="8000" dirty="0">
                <a:solidFill>
                  <a:srgbClr val="000000"/>
                </a:solidFill>
                <a:latin typeface="Inter"/>
              </a:rPr>
              <a:t> dados?</a:t>
            </a:r>
          </a:p>
          <a:p>
            <a:pPr>
              <a:lnSpc>
                <a:spcPct val="150000"/>
              </a:lnSpc>
            </a:pPr>
            <a:r>
              <a:rPr lang="en-US" sz="4000" dirty="0" err="1">
                <a:solidFill>
                  <a:srgbClr val="000000"/>
                </a:solidFill>
                <a:latin typeface="Inter"/>
              </a:rPr>
              <a:t>Conceitos</a:t>
            </a:r>
            <a:r>
              <a:rPr lang="en-US" sz="4000" dirty="0">
                <a:solidFill>
                  <a:srgbClr val="000000"/>
                </a:solidFill>
                <a:latin typeface="Inter"/>
              </a:rPr>
              <a:t> </a:t>
            </a:r>
            <a:r>
              <a:rPr lang="en-US" sz="4000" dirty="0" err="1">
                <a:solidFill>
                  <a:srgbClr val="000000"/>
                </a:solidFill>
                <a:latin typeface="Inter"/>
              </a:rPr>
              <a:t>teóricos</a:t>
            </a:r>
            <a:endParaRPr lang="en-US" sz="4000" dirty="0">
              <a:solidFill>
                <a:srgbClr val="000000"/>
              </a:solidFill>
              <a:latin typeface="Inter"/>
            </a:endParaRPr>
          </a:p>
        </p:txBody>
      </p:sp>
    </p:spTree>
    <p:extLst>
      <p:ext uri="{BB962C8B-B14F-4D97-AF65-F5344CB8AC3E}">
        <p14:creationId xmlns:p14="http://schemas.microsoft.com/office/powerpoint/2010/main" val="2108504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09800" y="2324100"/>
            <a:ext cx="13868400" cy="5078313"/>
          </a:xfrm>
          <a:prstGeom prst="rect">
            <a:avLst/>
          </a:prstGeom>
        </p:spPr>
        <p:txBody>
          <a:bodyPr wrap="square" lIns="0" tIns="0" rIns="0" bIns="0" rtlCol="0" anchor="t">
            <a:spAutoFit/>
          </a:bodyPr>
          <a:lstStyle/>
          <a:p>
            <a:pPr algn="ctr">
              <a:lnSpc>
                <a:spcPct val="150000"/>
              </a:lnSpc>
            </a:pPr>
            <a:r>
              <a:rPr lang="en-GB" sz="4400" dirty="0">
                <a:latin typeface="Inter" panose="020B0604020202020204" charset="0"/>
                <a:ea typeface="Inter" panose="020B0604020202020204" charset="0"/>
              </a:rPr>
              <a:t>“</a:t>
            </a:r>
            <a:r>
              <a:rPr lang="en-GB" sz="4400" dirty="0" err="1">
                <a:latin typeface="Inter" panose="020B0604020202020204" charset="0"/>
                <a:ea typeface="Inter" panose="020B0604020202020204" charset="0"/>
              </a:rPr>
              <a:t>Por</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mais</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desafiador</a:t>
            </a:r>
            <a:r>
              <a:rPr lang="en-GB" sz="4400" dirty="0">
                <a:latin typeface="Inter" panose="020B0604020202020204" charset="0"/>
                <a:ea typeface="Inter" panose="020B0604020202020204" charset="0"/>
              </a:rPr>
              <a:t> que </a:t>
            </a:r>
            <a:r>
              <a:rPr lang="en-GB" sz="4400" dirty="0" err="1">
                <a:latin typeface="Inter" panose="020B0604020202020204" charset="0"/>
                <a:ea typeface="Inter" panose="020B0604020202020204" charset="0"/>
              </a:rPr>
              <a:t>seja</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definir</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contar</a:t>
            </a:r>
            <a:r>
              <a:rPr lang="en-GB" sz="4400" dirty="0">
                <a:latin typeface="Inter" panose="020B0604020202020204" charset="0"/>
                <a:ea typeface="Inter" panose="020B0604020202020204" charset="0"/>
              </a:rPr>
              <a:t> e </a:t>
            </a:r>
            <a:r>
              <a:rPr lang="en-GB" sz="4400" dirty="0" err="1">
                <a:latin typeface="Inter" panose="020B0604020202020204" charset="0"/>
                <a:ea typeface="Inter" panose="020B0604020202020204" charset="0"/>
              </a:rPr>
              <a:t>mensurar</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características</a:t>
            </a:r>
            <a:r>
              <a:rPr lang="en-GB" sz="4400" dirty="0">
                <a:latin typeface="Inter" panose="020B0604020202020204" charset="0"/>
                <a:ea typeface="Inter" panose="020B0604020202020204" charset="0"/>
              </a:rPr>
              <a:t> de </a:t>
            </a:r>
            <a:r>
              <a:rPr lang="en-GB" sz="4400" dirty="0" err="1">
                <a:latin typeface="Inter" panose="020B0604020202020204" charset="0"/>
                <a:ea typeface="Inter" panose="020B0604020202020204" charset="0"/>
              </a:rPr>
              <a:t>nós</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mesmos</a:t>
            </a:r>
            <a:r>
              <a:rPr lang="en-GB" sz="4400" dirty="0">
                <a:latin typeface="Inter" panose="020B0604020202020204" charset="0"/>
                <a:ea typeface="Inter" panose="020B0604020202020204" charset="0"/>
              </a:rPr>
              <a:t> e do </a:t>
            </a:r>
            <a:r>
              <a:rPr lang="en-GB" sz="4400" dirty="0" err="1">
                <a:latin typeface="Inter" panose="020B0604020202020204" charset="0"/>
                <a:ea typeface="Inter" panose="020B0604020202020204" charset="0"/>
              </a:rPr>
              <a:t>mundo</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ao</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nosso</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redor</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isso</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tudo</a:t>
            </a:r>
            <a:r>
              <a:rPr lang="en-GB" sz="4400" dirty="0">
                <a:latin typeface="Inter" panose="020B0604020202020204" charset="0"/>
                <a:ea typeface="Inter" panose="020B0604020202020204" charset="0"/>
              </a:rPr>
              <a:t> continua </a:t>
            </a:r>
            <a:r>
              <a:rPr lang="en-GB" sz="4400" dirty="0" err="1">
                <a:latin typeface="Inter" panose="020B0604020202020204" charset="0"/>
                <a:ea typeface="Inter" panose="020B0604020202020204" charset="0"/>
              </a:rPr>
              <a:t>sendo</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simplesmente</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informação</a:t>
            </a:r>
            <a:r>
              <a:rPr lang="en-GB" sz="4400" dirty="0">
                <a:latin typeface="Inter" panose="020B0604020202020204" charset="0"/>
                <a:ea typeface="Inter" panose="020B0604020202020204" charset="0"/>
              </a:rPr>
              <a:t>, e </a:t>
            </a:r>
            <a:r>
              <a:rPr lang="en-GB" sz="4400" dirty="0" err="1">
                <a:latin typeface="Inter" panose="020B0604020202020204" charset="0"/>
                <a:ea typeface="Inter" panose="020B0604020202020204" charset="0"/>
              </a:rPr>
              <a:t>apenas</a:t>
            </a:r>
            <a:r>
              <a:rPr lang="en-GB" sz="4400" dirty="0">
                <a:latin typeface="Inter" panose="020B0604020202020204" charset="0"/>
                <a:ea typeface="Inter" panose="020B0604020202020204" charset="0"/>
              </a:rPr>
              <a:t> o </a:t>
            </a:r>
            <a:r>
              <a:rPr lang="en-GB" sz="4400" dirty="0" err="1">
                <a:latin typeface="Inter" panose="020B0604020202020204" charset="0"/>
                <a:ea typeface="Inter" panose="020B0604020202020204" charset="0"/>
              </a:rPr>
              <a:t>ponto</a:t>
            </a:r>
            <a:r>
              <a:rPr lang="en-GB" sz="4400" dirty="0">
                <a:latin typeface="Inter" panose="020B0604020202020204" charset="0"/>
                <a:ea typeface="Inter" panose="020B0604020202020204" charset="0"/>
              </a:rPr>
              <a:t> de </a:t>
            </a:r>
            <a:r>
              <a:rPr lang="en-GB" sz="4400" dirty="0" err="1">
                <a:latin typeface="Inter" panose="020B0604020202020204" charset="0"/>
                <a:ea typeface="Inter" panose="020B0604020202020204" charset="0"/>
              </a:rPr>
              <a:t>partida</a:t>
            </a:r>
            <a:r>
              <a:rPr lang="en-GB" sz="4400" dirty="0">
                <a:latin typeface="Inter" panose="020B0604020202020204" charset="0"/>
                <a:ea typeface="Inter" panose="020B0604020202020204" charset="0"/>
              </a:rPr>
              <a:t> para </a:t>
            </a:r>
            <a:r>
              <a:rPr lang="en-GB" sz="4400" dirty="0" err="1">
                <a:latin typeface="Inter" panose="020B0604020202020204" charset="0"/>
                <a:ea typeface="Inter" panose="020B0604020202020204" charset="0"/>
              </a:rPr>
              <a:t>uma</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compreensão</a:t>
            </a:r>
            <a:r>
              <a:rPr lang="en-GB" sz="4400" dirty="0">
                <a:latin typeface="Inter" panose="020B0604020202020204" charset="0"/>
                <a:ea typeface="Inter" panose="020B0604020202020204" charset="0"/>
              </a:rPr>
              <a:t> real do </a:t>
            </a:r>
            <a:r>
              <a:rPr lang="en-GB" sz="4400" dirty="0" err="1">
                <a:latin typeface="Inter" panose="020B0604020202020204" charset="0"/>
                <a:ea typeface="Inter" panose="020B0604020202020204" charset="0"/>
              </a:rPr>
              <a:t>mundo</a:t>
            </a:r>
            <a:r>
              <a:rPr lang="en-GB" sz="4400" dirty="0">
                <a:latin typeface="Inter" panose="020B0604020202020204" charset="0"/>
                <a:ea typeface="Inter" panose="020B0604020202020204" charset="0"/>
              </a:rPr>
              <a:t>”</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11192" y="8860393"/>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Fonte: </a:t>
            </a:r>
            <a:r>
              <a:rPr lang="en-US" dirty="0" err="1">
                <a:latin typeface="Inter" panose="020B0604020202020204" charset="0"/>
                <a:ea typeface="Inter" panose="020B0604020202020204" charset="0"/>
              </a:rPr>
              <a:t>Spiegelhater</a:t>
            </a:r>
            <a:r>
              <a:rPr lang="en-US" dirty="0">
                <a:latin typeface="Inter" panose="020B0604020202020204" charset="0"/>
                <a:ea typeface="Inter" panose="020B0604020202020204" charset="0"/>
              </a:rPr>
              <a:t>, D. (2019) A arte da </a:t>
            </a:r>
            <a:r>
              <a:rPr lang="en-US" dirty="0" err="1">
                <a:latin typeface="Inter" panose="020B0604020202020204" charset="0"/>
                <a:ea typeface="Inter" panose="020B0604020202020204" charset="0"/>
              </a:rPr>
              <a:t>estatística</a:t>
            </a:r>
            <a:r>
              <a:rPr lang="en-US" dirty="0">
                <a:latin typeface="Inter" panose="020B0604020202020204" charset="0"/>
                <a:ea typeface="Inter" panose="020B0604020202020204" charset="0"/>
              </a:rPr>
              <a:t> </a:t>
            </a:r>
            <a:endParaRPr lang="pt-BR" dirty="0">
              <a:latin typeface="Inter" panose="020B0604020202020204" charset="0"/>
              <a:ea typeface="Inter" panose="020B0604020202020204" charset="0"/>
              <a:cs typeface="+mn-lt"/>
            </a:endParaRPr>
          </a:p>
        </p:txBody>
      </p:sp>
    </p:spTree>
    <p:extLst>
      <p:ext uri="{BB962C8B-B14F-4D97-AF65-F5344CB8AC3E}">
        <p14:creationId xmlns:p14="http://schemas.microsoft.com/office/powerpoint/2010/main" val="2616250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2694" y="6036100"/>
            <a:ext cx="16196606" cy="2492990"/>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en-GB" sz="3600" dirty="0">
                <a:latin typeface="Inter" panose="020B0604020202020204" charset="0"/>
                <a:ea typeface="Inter" panose="020B0604020202020204" charset="0"/>
              </a:rPr>
              <a:t>É </a:t>
            </a:r>
            <a:r>
              <a:rPr lang="en-GB" sz="3600" dirty="0" err="1">
                <a:latin typeface="Inter" panose="020B0604020202020204" charset="0"/>
                <a:ea typeface="Inter" panose="020B0604020202020204" charset="0"/>
              </a:rPr>
              <a:t>qualquer</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medição</a:t>
            </a:r>
            <a:r>
              <a:rPr lang="en-GB" sz="3600" dirty="0">
                <a:latin typeface="Inter" panose="020B0604020202020204" charset="0"/>
                <a:ea typeface="Inter" panose="020B0604020202020204" charset="0"/>
              </a:rPr>
              <a:t> que </a:t>
            </a:r>
            <a:r>
              <a:rPr lang="en-GB" sz="3600" dirty="0" err="1">
                <a:latin typeface="Inter" panose="020B0604020202020204" charset="0"/>
                <a:ea typeface="Inter" panose="020B0604020202020204" charset="0"/>
              </a:rPr>
              <a:t>pode</a:t>
            </a:r>
            <a:r>
              <a:rPr lang="en-GB" sz="3600" dirty="0">
                <a:latin typeface="Inter" panose="020B0604020202020204" charset="0"/>
                <a:ea typeface="Inter" panose="020B0604020202020204" charset="0"/>
              </a:rPr>
              <a:t> assumer </a:t>
            </a:r>
            <a:r>
              <a:rPr lang="en-GB" sz="3600" dirty="0" err="1">
                <a:latin typeface="Inter" panose="020B0604020202020204" charset="0"/>
                <a:ea typeface="Inter" panose="020B0604020202020204" charset="0"/>
              </a:rPr>
              <a:t>diferentes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valores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em</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diferentes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circunstâncias</a:t>
            </a:r>
            <a:r>
              <a:rPr lang="en-GB" sz="3600" dirty="0">
                <a:latin typeface="Inter" panose="020B0604020202020204" charset="0"/>
                <a:ea typeface="Inter" panose="020B0604020202020204" charset="0"/>
              </a:rPr>
              <a:t>. É um </a:t>
            </a:r>
            <a:r>
              <a:rPr lang="en-GB" sz="3600" dirty="0" err="1">
                <a:latin typeface="Inter" panose="020B0604020202020204" charset="0"/>
                <a:ea typeface="Inter" panose="020B0604020202020204" charset="0"/>
              </a:rPr>
              <a:t>termo</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abreviado</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útil</a:t>
            </a:r>
            <a:r>
              <a:rPr lang="en-GB" sz="3600" dirty="0">
                <a:latin typeface="Inter" panose="020B0604020202020204" charset="0"/>
                <a:ea typeface="Inter" panose="020B0604020202020204" charset="0"/>
              </a:rPr>
              <a:t> para </a:t>
            </a:r>
            <a:r>
              <a:rPr lang="en-GB" sz="3600" dirty="0" err="1">
                <a:latin typeface="Inter" panose="020B0604020202020204" charset="0"/>
                <a:ea typeface="Inter" panose="020B0604020202020204" charset="0"/>
              </a:rPr>
              <a:t>todos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os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tipos</a:t>
            </a:r>
            <a:r>
              <a:rPr lang="en-GB" sz="3600" dirty="0">
                <a:latin typeface="Inter" panose="020B0604020202020204" charset="0"/>
                <a:ea typeface="Inter" panose="020B0604020202020204" charset="0"/>
              </a:rPr>
              <a:t> de </a:t>
            </a:r>
            <a:r>
              <a:rPr lang="en-GB" sz="3600" dirty="0" err="1">
                <a:latin typeface="Inter" panose="020B0604020202020204" charset="0"/>
                <a:ea typeface="Inter" panose="020B0604020202020204" charset="0"/>
              </a:rPr>
              <a:t>observações</a:t>
            </a:r>
            <a:r>
              <a:rPr lang="en-GB" sz="3600" dirty="0">
                <a:latin typeface="Inter" panose="020B0604020202020204" charset="0"/>
                <a:ea typeface="Inter" panose="020B0604020202020204" charset="0"/>
              </a:rPr>
              <a:t> que </a:t>
            </a:r>
            <a:r>
              <a:rPr lang="en-GB" sz="3600" dirty="0" err="1">
                <a:latin typeface="Inter" panose="020B0604020202020204" charset="0"/>
                <a:ea typeface="Inter" panose="020B0604020202020204" charset="0"/>
              </a:rPr>
              <a:t>compreendem</a:t>
            </a:r>
            <a:r>
              <a:rPr lang="en-GB" sz="3600" dirty="0">
                <a:latin typeface="Inter" panose="020B0604020202020204" charset="0"/>
                <a:ea typeface="Inter" panose="020B0604020202020204" charset="0"/>
              </a:rPr>
              <a:t>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11192" y="8860393"/>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Fonte: </a:t>
            </a:r>
            <a:r>
              <a:rPr lang="en-US" dirty="0" err="1">
                <a:latin typeface="Inter" panose="020B0604020202020204" charset="0"/>
                <a:ea typeface="Inter" panose="020B0604020202020204" charset="0"/>
              </a:rPr>
              <a:t>Spiegelhater</a:t>
            </a:r>
            <a:r>
              <a:rPr lang="en-US" dirty="0">
                <a:latin typeface="Inter" panose="020B0604020202020204" charset="0"/>
                <a:ea typeface="Inter" panose="020B0604020202020204" charset="0"/>
              </a:rPr>
              <a:t>, D. (2019) A arte da </a:t>
            </a:r>
            <a:r>
              <a:rPr lang="en-US" dirty="0" err="1">
                <a:latin typeface="Inter" panose="020B0604020202020204" charset="0"/>
                <a:ea typeface="Inter" panose="020B0604020202020204" charset="0"/>
              </a:rPr>
              <a:t>estatística</a:t>
            </a:r>
            <a:r>
              <a:rPr lang="en-US" dirty="0">
                <a:latin typeface="Inter" panose="020B0604020202020204" charset="0"/>
                <a:ea typeface="Inter" panose="020B0604020202020204" charset="0"/>
              </a:rPr>
              <a:t> </a:t>
            </a:r>
            <a:endParaRPr lang="pt-BR" dirty="0">
              <a:latin typeface="Inter" panose="020B0604020202020204" charset="0"/>
              <a:ea typeface="Inter" panose="020B0604020202020204" charset="0"/>
              <a:cs typeface="+mn-lt"/>
            </a:endParaRPr>
          </a:p>
        </p:txBody>
      </p:sp>
      <p:sp>
        <p:nvSpPr>
          <p:cNvPr id="9" name="TextBox 9"/>
          <p:cNvSpPr txBox="1"/>
          <p:nvPr/>
        </p:nvSpPr>
        <p:spPr>
          <a:xfrm>
            <a:off x="1028700" y="4966134"/>
            <a:ext cx="16206131" cy="738664"/>
          </a:xfrm>
          <a:prstGeom prst="rect">
            <a:avLst/>
          </a:prstGeom>
        </p:spPr>
        <p:txBody>
          <a:bodyPr wrap="square" lIns="0" tIns="0" rIns="0" bIns="0" rtlCol="0" anchor="t">
            <a:spAutoFit/>
          </a:bodyPr>
          <a:lstStyle/>
          <a:p>
            <a:r>
              <a:rPr lang="en-US" sz="4800" b="1" dirty="0">
                <a:solidFill>
                  <a:schemeClr val="tx1">
                    <a:lumMod val="95000"/>
                    <a:lumOff val="5000"/>
                  </a:schemeClr>
                </a:solidFill>
                <a:latin typeface="Inter" panose="020B0604020202020204" charset="0"/>
                <a:ea typeface="Inter" panose="020B0604020202020204" charset="0"/>
              </a:rPr>
              <a:t>O que é </a:t>
            </a:r>
            <a:r>
              <a:rPr lang="en-US" sz="4800" b="1" dirty="0" err="1">
                <a:solidFill>
                  <a:schemeClr val="tx1">
                    <a:lumMod val="95000"/>
                    <a:lumOff val="5000"/>
                  </a:schemeClr>
                </a:solidFill>
                <a:latin typeface="Inter" panose="020B0604020202020204" charset="0"/>
                <a:ea typeface="Inter" panose="020B0604020202020204" charset="0"/>
              </a:rPr>
              <a:t>uma</a:t>
            </a:r>
            <a:r>
              <a:rPr lang="en-US" sz="4800" b="1" dirty="0">
                <a:solidFill>
                  <a:schemeClr val="tx1">
                    <a:lumMod val="95000"/>
                    <a:lumOff val="5000"/>
                  </a:schemeClr>
                </a:solidFill>
                <a:latin typeface="Inter" panose="020B0604020202020204" charset="0"/>
                <a:ea typeface="Inter" panose="020B0604020202020204" charset="0"/>
              </a:rPr>
              <a:t> </a:t>
            </a:r>
            <a:r>
              <a:rPr lang="en-US" sz="4800" b="1" dirty="0" err="1">
                <a:solidFill>
                  <a:schemeClr val="tx1">
                    <a:lumMod val="95000"/>
                    <a:lumOff val="5000"/>
                  </a:schemeClr>
                </a:solidFill>
                <a:latin typeface="Inter" panose="020B0604020202020204" charset="0"/>
                <a:ea typeface="Inter" panose="020B0604020202020204" charset="0"/>
              </a:rPr>
              <a:t>variável</a:t>
            </a:r>
            <a:r>
              <a:rPr lang="en-US" sz="4800" b="1" dirty="0">
                <a:solidFill>
                  <a:schemeClr val="tx1">
                    <a:lumMod val="95000"/>
                    <a:lumOff val="5000"/>
                  </a:schemeClr>
                </a:solidFill>
                <a:latin typeface="Inter" panose="020B0604020202020204" charset="0"/>
                <a:ea typeface="Inter" panose="020B0604020202020204" charset="0"/>
              </a:rPr>
              <a:t>?</a:t>
            </a:r>
            <a:endParaRPr lang="en-US" sz="4000" b="1" i="1" dirty="0">
              <a:solidFill>
                <a:schemeClr val="tx1">
                  <a:lumMod val="95000"/>
                  <a:lumOff val="5000"/>
                </a:schemeClr>
              </a:solidFill>
              <a:latin typeface="Inter"/>
            </a:endParaRPr>
          </a:p>
        </p:txBody>
      </p:sp>
      <p:sp>
        <p:nvSpPr>
          <p:cNvPr id="10" name="TextBox 9"/>
          <p:cNvSpPr txBox="1"/>
          <p:nvPr/>
        </p:nvSpPr>
        <p:spPr>
          <a:xfrm>
            <a:off x="1019175" y="1653440"/>
            <a:ext cx="16206131" cy="738664"/>
          </a:xfrm>
          <a:prstGeom prst="rect">
            <a:avLst/>
          </a:prstGeom>
        </p:spPr>
        <p:txBody>
          <a:bodyPr wrap="square" lIns="0" tIns="0" rIns="0" bIns="0" rtlCol="0" anchor="t">
            <a:spAutoFit/>
          </a:bodyPr>
          <a:lstStyle/>
          <a:p>
            <a:r>
              <a:rPr lang="en-US" sz="4800" b="1" dirty="0">
                <a:solidFill>
                  <a:schemeClr val="tx1">
                    <a:lumMod val="95000"/>
                    <a:lumOff val="5000"/>
                  </a:schemeClr>
                </a:solidFill>
                <a:latin typeface="Inter" panose="020B0604020202020204" charset="0"/>
                <a:ea typeface="Inter" panose="020B0604020202020204" charset="0"/>
              </a:rPr>
              <a:t>O que </a:t>
            </a:r>
            <a:r>
              <a:rPr lang="en-US" sz="4800" b="1" dirty="0" err="1">
                <a:solidFill>
                  <a:schemeClr val="tx1">
                    <a:lumMod val="95000"/>
                    <a:lumOff val="5000"/>
                  </a:schemeClr>
                </a:solidFill>
                <a:latin typeface="Inter" panose="020B0604020202020204" charset="0"/>
                <a:ea typeface="Inter" panose="020B0604020202020204" charset="0"/>
              </a:rPr>
              <a:t>são</a:t>
            </a:r>
            <a:r>
              <a:rPr lang="en-US" sz="4800" b="1" dirty="0">
                <a:solidFill>
                  <a:schemeClr val="tx1">
                    <a:lumMod val="95000"/>
                    <a:lumOff val="5000"/>
                  </a:schemeClr>
                </a:solidFill>
                <a:latin typeface="Inter" panose="020B0604020202020204" charset="0"/>
                <a:ea typeface="Inter" panose="020B0604020202020204" charset="0"/>
              </a:rPr>
              <a:t> dados?</a:t>
            </a:r>
            <a:endParaRPr lang="en-US" sz="4000" b="1" i="1" dirty="0">
              <a:solidFill>
                <a:schemeClr val="tx1">
                  <a:lumMod val="95000"/>
                  <a:lumOff val="5000"/>
                </a:schemeClr>
              </a:solidFill>
              <a:latin typeface="Inter"/>
            </a:endParaRPr>
          </a:p>
        </p:txBody>
      </p:sp>
      <p:sp>
        <p:nvSpPr>
          <p:cNvPr id="11" name="TextBox 2"/>
          <p:cNvSpPr txBox="1"/>
          <p:nvPr/>
        </p:nvSpPr>
        <p:spPr>
          <a:xfrm>
            <a:off x="1081744" y="2521793"/>
            <a:ext cx="16196606" cy="1661993"/>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en-GB" sz="3600" dirty="0">
                <a:latin typeface="Inter" panose="020B0604020202020204" charset="0"/>
                <a:ea typeface="Inter" panose="020B0604020202020204" charset="0"/>
              </a:rPr>
              <a:t>São </a:t>
            </a:r>
            <a:r>
              <a:rPr lang="en-GB" sz="3600" dirty="0" err="1">
                <a:latin typeface="Inter" panose="020B0604020202020204" charset="0"/>
                <a:ea typeface="Inter" panose="020B0604020202020204" charset="0"/>
              </a:rPr>
              <a:t>informações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sejam</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elas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números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fatos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categorias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observações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etc</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traduzidas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em</a:t>
            </a:r>
            <a:r>
              <a:rPr lang="en-GB" sz="3600" dirty="0">
                <a:latin typeface="Inter" panose="020B0604020202020204" charset="0"/>
                <a:ea typeface="Inter" panose="020B0604020202020204" charset="0"/>
              </a:rPr>
              <a:t> um format </a:t>
            </a:r>
            <a:r>
              <a:rPr lang="en-GB" sz="3600" dirty="0" err="1">
                <a:latin typeface="Inter" panose="020B0604020202020204" charset="0"/>
                <a:ea typeface="Inter" panose="020B0604020202020204" charset="0"/>
              </a:rPr>
              <a:t>eficiente</a:t>
            </a:r>
            <a:r>
              <a:rPr lang="en-GB" sz="3600" dirty="0">
                <a:latin typeface="Inter" panose="020B0604020202020204" charset="0"/>
                <a:ea typeface="Inter" panose="020B0604020202020204" charset="0"/>
              </a:rPr>
              <a:t>.</a:t>
            </a:r>
          </a:p>
        </p:txBody>
      </p:sp>
    </p:spTree>
    <p:extLst>
      <p:ext uri="{BB962C8B-B14F-4D97-AF65-F5344CB8AC3E}">
        <p14:creationId xmlns:p14="http://schemas.microsoft.com/office/powerpoint/2010/main" val="2816066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 que é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3" name="Espaço Reservado para Conteúdo 2"/>
          <p:cNvSpPr>
            <a:spLocks noGrp="1"/>
          </p:cNvSpPr>
          <p:nvPr>
            <p:ph idx="1"/>
          </p:nvPr>
        </p:nvSpPr>
        <p:spPr>
          <a:xfrm>
            <a:off x="1066962" y="3086908"/>
            <a:ext cx="8859093" cy="6639818"/>
          </a:xfrm>
        </p:spPr>
        <p:txBody>
          <a:bodyPr>
            <a:noAutofit/>
          </a:bodyPr>
          <a:lstStyle/>
          <a:p>
            <a:pPr>
              <a:lnSpc>
                <a:spcPct val="120000"/>
              </a:lnSpc>
              <a:buClr>
                <a:srgbClr val="04A07B"/>
              </a:buClr>
              <a:buFont typeface="Arial" panose="020B0604020202020204" pitchFamily="34" charset="0"/>
              <a:buChar char="•"/>
            </a:pPr>
            <a:r>
              <a:rPr lang="en-GB" sz="3600"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Vem</a:t>
            </a:r>
            <a:r>
              <a:rPr lang="en-GB" dirty="0">
                <a:latin typeface="Inter" panose="020B0604020202020204" charset="0"/>
                <a:ea typeface="Inter" panose="020B0604020202020204" charset="0"/>
                <a:cs typeface="Segoe UI" panose="020B0502040204020203" pitchFamily="34" charset="0"/>
              </a:rPr>
              <a:t> da </a:t>
            </a:r>
            <a:r>
              <a:rPr lang="en-GB" dirty="0" err="1">
                <a:latin typeface="Inter" panose="020B0604020202020204" charset="0"/>
                <a:ea typeface="Inter" panose="020B0604020202020204" charset="0"/>
                <a:cs typeface="Segoe UI" panose="020B0502040204020203" pitchFamily="34" charset="0"/>
              </a:rPr>
              <a:t>linguagem</a:t>
            </a:r>
            <a:r>
              <a:rPr lang="en-GB" dirty="0">
                <a:latin typeface="Inter" panose="020B0604020202020204" charset="0"/>
                <a:ea typeface="Inter" panose="020B0604020202020204" charset="0"/>
                <a:cs typeface="Segoe UI" panose="020B0502040204020203" pitchFamily="34" charset="0"/>
              </a:rPr>
              <a:t> S</a:t>
            </a:r>
          </a:p>
          <a:p>
            <a:pPr>
              <a:lnSpc>
                <a:spcPct val="120000"/>
              </a:lnSpc>
              <a:buClr>
                <a:srgbClr val="04A07B"/>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Nasceu</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em</a:t>
            </a:r>
            <a:r>
              <a:rPr lang="en-GB" dirty="0">
                <a:latin typeface="Inter" panose="020B0604020202020204" charset="0"/>
                <a:ea typeface="Inter" panose="020B0604020202020204" charset="0"/>
                <a:cs typeface="Segoe UI" panose="020B0502040204020203" pitchFamily="34" charset="0"/>
              </a:rPr>
              <a:t> 1995 </a:t>
            </a:r>
            <a:r>
              <a:rPr lang="en-GB" dirty="0" err="1">
                <a:latin typeface="Inter" panose="020B0604020202020204" charset="0"/>
                <a:ea typeface="Inter" panose="020B0604020202020204" charset="0"/>
                <a:cs typeface="Segoe UI" panose="020B0502040204020203" pitchFamily="34" charset="0"/>
              </a:rPr>
              <a:t>na</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Universidade</a:t>
            </a:r>
            <a:r>
              <a:rPr lang="en-GB" dirty="0">
                <a:latin typeface="Inter" panose="020B0604020202020204" charset="0"/>
                <a:ea typeface="Inter" panose="020B0604020202020204" charset="0"/>
                <a:cs typeface="Segoe UI" panose="020B0502040204020203" pitchFamily="34" charset="0"/>
              </a:rPr>
              <a:t> de Auckland (NZ) </a:t>
            </a:r>
          </a:p>
          <a:p>
            <a:pPr>
              <a:lnSpc>
                <a:spcPct val="120000"/>
              </a:lnSpc>
              <a:buClr>
                <a:srgbClr val="04A07B"/>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Mantido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pelo</a:t>
            </a:r>
            <a:r>
              <a:rPr lang="en-GB" dirty="0">
                <a:latin typeface="Inter" panose="020B0604020202020204" charset="0"/>
                <a:ea typeface="Inter" panose="020B0604020202020204" charset="0"/>
                <a:cs typeface="Segoe UI" panose="020B0502040204020203" pitchFamily="34" charset="0"/>
              </a:rPr>
              <a:t> </a:t>
            </a:r>
            <a:r>
              <a:rPr lang="en-GB" b="1" dirty="0">
                <a:solidFill>
                  <a:srgbClr val="AD6237"/>
                </a:solidFill>
                <a:latin typeface="Inter" panose="020B0604020202020204" charset="0"/>
                <a:ea typeface="Inter" panose="020B0604020202020204" charset="0"/>
                <a:cs typeface="Segoe UI" panose="020B0502040204020203" pitchFamily="34" charset="0"/>
              </a:rPr>
              <a:t>R Development Core Team</a:t>
            </a:r>
          </a:p>
          <a:p>
            <a:pPr>
              <a:lnSpc>
                <a:spcPct val="120000"/>
              </a:lnSpc>
              <a:buClr>
                <a:srgbClr val="04A07B"/>
              </a:buClr>
              <a:buFont typeface="Arial" panose="020B0604020202020204" pitchFamily="34" charset="0"/>
              <a:buChar char="•"/>
            </a:pPr>
            <a:r>
              <a:rPr lang="en-GB" b="1" dirty="0">
                <a:solidFill>
                  <a:srgbClr val="04A07B"/>
                </a:solidFill>
                <a:latin typeface="Inter" panose="020B0604020202020204" charset="0"/>
                <a:ea typeface="Inter" panose="020B0604020202020204" charset="0"/>
                <a:cs typeface="Segoe UI" panose="020B0502040204020203" pitchFamily="34" charset="0"/>
              </a:rPr>
              <a:t> </a:t>
            </a:r>
            <a:r>
              <a:rPr lang="en-GB" dirty="0">
                <a:latin typeface="Inter" panose="020B0604020202020204" charset="0"/>
                <a:ea typeface="Inter" panose="020B0604020202020204" charset="0"/>
                <a:cs typeface="Segoe UI" panose="020B0502040204020203" pitchFamily="34" charset="0"/>
              </a:rPr>
              <a:t>É um </a:t>
            </a:r>
            <a:r>
              <a:rPr lang="en-GB" dirty="0" err="1">
                <a:latin typeface="Inter" panose="020B0604020202020204" charset="0"/>
                <a:ea typeface="Inter" panose="020B0604020202020204" charset="0"/>
                <a:cs typeface="Segoe UI" panose="020B0502040204020203" pitchFamily="34" charset="0"/>
              </a:rPr>
              <a:t>ambiente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computacional</a:t>
            </a:r>
            <a:r>
              <a:rPr lang="en-GB" dirty="0">
                <a:latin typeface="Inter" panose="020B0604020202020204" charset="0"/>
                <a:ea typeface="Inter" panose="020B0604020202020204" charset="0"/>
                <a:cs typeface="Segoe UI" panose="020B0502040204020203" pitchFamily="34" charset="0"/>
              </a:rPr>
              <a:t> e </a:t>
            </a:r>
            <a:r>
              <a:rPr lang="en-GB" b="1" dirty="0" err="1">
                <a:solidFill>
                  <a:srgbClr val="AD6237"/>
                </a:solidFill>
                <a:latin typeface="Inter" panose="020B0604020202020204" charset="0"/>
                <a:ea typeface="Inter" panose="020B0604020202020204" charset="0"/>
                <a:cs typeface="Segoe UI" panose="020B0502040204020203" pitchFamily="34" charset="0"/>
              </a:rPr>
              <a:t>uma</a:t>
            </a:r>
            <a:r>
              <a:rPr lang="en-GB" b="1" dirty="0">
                <a:solidFill>
                  <a:srgbClr val="AD6237"/>
                </a:solidFill>
                <a:latin typeface="Inter" panose="020B0604020202020204" charset="0"/>
                <a:ea typeface="Inter" panose="020B0604020202020204" charset="0"/>
                <a:cs typeface="Segoe UI" panose="020B0502040204020203" pitchFamily="34" charset="0"/>
              </a:rPr>
              <a:t> </a:t>
            </a:r>
            <a:r>
              <a:rPr lang="en-GB" b="1" dirty="0" err="1">
                <a:solidFill>
                  <a:srgbClr val="AD6237"/>
                </a:solidFill>
                <a:latin typeface="Inter" panose="020B0604020202020204" charset="0"/>
                <a:ea typeface="Inter" panose="020B0604020202020204" charset="0"/>
                <a:cs typeface="Segoe UI" panose="020B0502040204020203" pitchFamily="34" charset="0"/>
              </a:rPr>
              <a:t>linguagem</a:t>
            </a:r>
            <a:r>
              <a:rPr lang="en-GB" b="1" dirty="0">
                <a:solidFill>
                  <a:srgbClr val="AD6237"/>
                </a:solidFill>
                <a:latin typeface="Inter" panose="020B0604020202020204" charset="0"/>
                <a:ea typeface="Inter" panose="020B0604020202020204" charset="0"/>
                <a:cs typeface="Segoe UI" panose="020B0502040204020203" pitchFamily="34" charset="0"/>
              </a:rPr>
              <a:t> de </a:t>
            </a:r>
            <a:r>
              <a:rPr lang="en-GB" b="1" dirty="0" err="1">
                <a:solidFill>
                  <a:srgbClr val="AD6237"/>
                </a:solidFill>
                <a:latin typeface="Inter" panose="020B0604020202020204" charset="0"/>
                <a:ea typeface="Inter" panose="020B0604020202020204" charset="0"/>
                <a:cs typeface="Segoe UI" panose="020B0502040204020203" pitchFamily="34" charset="0"/>
              </a:rPr>
              <a:t>programação</a:t>
            </a:r>
            <a:r>
              <a:rPr lang="en-GB" dirty="0">
                <a:latin typeface="Inter" panose="020B0604020202020204" charset="0"/>
                <a:ea typeface="Inter" panose="020B0604020202020204" charset="0"/>
                <a:cs typeface="Segoe UI" panose="020B0502040204020203" pitchFamily="34" charset="0"/>
              </a:rPr>
              <a:t> que </a:t>
            </a:r>
            <a:r>
              <a:rPr lang="en-GB" dirty="0" err="1">
                <a:latin typeface="Inter" panose="020B0604020202020204" charset="0"/>
                <a:ea typeface="Inter" panose="020B0604020202020204" charset="0"/>
                <a:cs typeface="Segoe UI" panose="020B0502040204020203" pitchFamily="34" charset="0"/>
              </a:rPr>
              <a:t>atualmente</a:t>
            </a:r>
            <a:r>
              <a:rPr lang="en-GB" dirty="0">
                <a:latin typeface="Inter" panose="020B0604020202020204" charset="0"/>
                <a:ea typeface="Inter" panose="020B0604020202020204" charset="0"/>
                <a:cs typeface="Segoe UI" panose="020B0502040204020203" pitchFamily="34" charset="0"/>
              </a:rPr>
              <a:t> é </a:t>
            </a:r>
            <a:r>
              <a:rPr lang="en-GB" dirty="0" err="1">
                <a:latin typeface="Inter" panose="020B0604020202020204" charset="0"/>
                <a:ea typeface="Inter" panose="020B0604020202020204" charset="0"/>
                <a:cs typeface="Segoe UI" panose="020B0502040204020203" pitchFamily="34" charset="0"/>
              </a:rPr>
              <a:t>bastante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utilizada</a:t>
            </a:r>
            <a:r>
              <a:rPr lang="en-GB" dirty="0">
                <a:latin typeface="Inter" panose="020B0604020202020204" charset="0"/>
                <a:ea typeface="Inter" panose="020B0604020202020204" charset="0"/>
                <a:cs typeface="Segoe UI" panose="020B0502040204020203" pitchFamily="34" charset="0"/>
              </a:rPr>
              <a:t> para </a:t>
            </a:r>
            <a:r>
              <a:rPr lang="en-GB" dirty="0" err="1">
                <a:latin typeface="Inter" panose="020B0604020202020204" charset="0"/>
                <a:ea typeface="Inter" panose="020B0604020202020204" charset="0"/>
                <a:cs typeface="Segoe UI" panose="020B0502040204020203" pitchFamily="34" charset="0"/>
              </a:rPr>
              <a:t>manipulação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análise</a:t>
            </a:r>
            <a:r>
              <a:rPr lang="en-GB" dirty="0">
                <a:latin typeface="Inter" panose="020B0604020202020204" charset="0"/>
                <a:ea typeface="Inter" panose="020B0604020202020204" charset="0"/>
                <a:cs typeface="Segoe UI" panose="020B0502040204020203" pitchFamily="34" charset="0"/>
              </a:rPr>
              <a:t> e </a:t>
            </a:r>
            <a:r>
              <a:rPr lang="en-GB" dirty="0" err="1">
                <a:latin typeface="Inter" panose="020B0604020202020204" charset="0"/>
                <a:ea typeface="Inter" panose="020B0604020202020204" charset="0"/>
                <a:cs typeface="Segoe UI" panose="020B0502040204020203" pitchFamily="34" charset="0"/>
              </a:rPr>
              <a:t>visualização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gráfica</a:t>
            </a:r>
            <a:r>
              <a:rPr lang="en-GB" dirty="0">
                <a:latin typeface="Inter" panose="020B0604020202020204" charset="0"/>
                <a:ea typeface="Inter" panose="020B0604020202020204" charset="0"/>
                <a:cs typeface="Segoe UI" panose="020B0502040204020203" pitchFamily="34" charset="0"/>
              </a:rPr>
              <a:t> de dados.</a:t>
            </a:r>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5286" y="3086907"/>
            <a:ext cx="6856010" cy="5134389"/>
          </a:xfrm>
          <a:prstGeom prst="rect">
            <a:avLst/>
          </a:prstGeom>
        </p:spPr>
      </p:pic>
      <p:sp>
        <p:nvSpPr>
          <p:cNvPr id="8"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é R?</a:t>
            </a:r>
          </a:p>
        </p:txBody>
      </p:sp>
    </p:spTree>
    <p:extLst>
      <p:ext uri="{BB962C8B-B14F-4D97-AF65-F5344CB8AC3E}">
        <p14:creationId xmlns:p14="http://schemas.microsoft.com/office/powerpoint/2010/main" val="2903071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6287A880-3465-FAB4-6D90-945E87BF0BEE}"/>
              </a:ext>
            </a:extLst>
          </p:cNvPr>
          <p:cNvGrpSpPr/>
          <p:nvPr/>
        </p:nvGrpSpPr>
        <p:grpSpPr>
          <a:xfrm>
            <a:off x="533400" y="1143928"/>
            <a:ext cx="2637476" cy="2500305"/>
            <a:chOff x="0" y="0"/>
            <a:chExt cx="812800" cy="812800"/>
          </a:xfrm>
        </p:grpSpPr>
        <p:sp>
          <p:nvSpPr>
            <p:cNvPr id="4" name="Freeform 5">
              <a:extLst>
                <a:ext uri="{FF2B5EF4-FFF2-40B4-BE49-F238E27FC236}">
                  <a16:creationId xmlns:a16="http://schemas.microsoft.com/office/drawing/2014/main" id="{E59AF3E8-8208-8015-76B0-20E5BC84926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2" name="TextBox 6">
              <a:extLst>
                <a:ext uri="{FF2B5EF4-FFF2-40B4-BE49-F238E27FC236}">
                  <a16:creationId xmlns:a16="http://schemas.microsoft.com/office/drawing/2014/main" id="{B3ED42C2-95C7-3AD7-A0F0-17C2EF47CF58}"/>
                </a:ext>
              </a:extLst>
            </p:cNvPr>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 name="TextBox 2"/>
          <p:cNvSpPr txBox="1"/>
          <p:nvPr/>
        </p:nvSpPr>
        <p:spPr>
          <a:xfrm>
            <a:off x="1276737" y="3325427"/>
            <a:ext cx="15949088" cy="4506426"/>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en-GB" sz="4000" dirty="0" err="1">
                <a:latin typeface="Inter" panose="020B0604020202020204" charset="0"/>
                <a:ea typeface="Inter" panose="020B0604020202020204" charset="0"/>
              </a:rPr>
              <a:t>Em</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essência</a:t>
            </a:r>
            <a:r>
              <a:rPr lang="en-GB" sz="4000" dirty="0">
                <a:latin typeface="Inter" panose="020B0604020202020204" charset="0"/>
                <a:ea typeface="Inter" panose="020B0604020202020204" charset="0"/>
              </a:rPr>
              <a:t>, dados </a:t>
            </a:r>
            <a:r>
              <a:rPr lang="en-GB" sz="4000" dirty="0" err="1">
                <a:latin typeface="Inter" panose="020B0604020202020204" charset="0"/>
                <a:ea typeface="Inter" panose="020B0604020202020204" charset="0"/>
              </a:rPr>
              <a:t>binários</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categóricos</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ou</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até</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numéricos</a:t>
            </a:r>
            <a:endParaRPr lang="en-GB" sz="4000" dirty="0">
              <a:latin typeface="Inter" panose="020B0604020202020204" charset="0"/>
              <a:ea typeface="Inter" panose="020B0604020202020204" charset="0"/>
            </a:endParaRPr>
          </a:p>
          <a:p>
            <a:pPr marL="571500" indent="-571500">
              <a:lnSpc>
                <a:spcPct val="150000"/>
              </a:lnSpc>
              <a:buFont typeface="Arial" panose="020B0604020202020204" pitchFamily="34" charset="0"/>
              <a:buChar char="•"/>
            </a:pPr>
            <a:r>
              <a:rPr lang="en-GB" sz="4000" dirty="0">
                <a:latin typeface="Inter" panose="020B0604020202020204" charset="0"/>
                <a:ea typeface="Inter" panose="020B0604020202020204" charset="0"/>
              </a:rPr>
              <a:t>O que </a:t>
            </a:r>
            <a:r>
              <a:rPr lang="en-GB" sz="4000" dirty="0" err="1">
                <a:latin typeface="Inter" panose="020B0604020202020204" charset="0"/>
                <a:ea typeface="Inter" panose="020B0604020202020204" charset="0"/>
              </a:rPr>
              <a:t>determina</a:t>
            </a:r>
            <a:r>
              <a:rPr lang="en-GB" sz="4000" dirty="0">
                <a:latin typeface="Inter" panose="020B0604020202020204" charset="0"/>
                <a:ea typeface="Inter" panose="020B0604020202020204" charset="0"/>
              </a:rPr>
              <a:t> o </a:t>
            </a:r>
            <a:r>
              <a:rPr lang="en-GB" sz="4000" dirty="0" err="1">
                <a:latin typeface="Inter" panose="020B0604020202020204" charset="0"/>
                <a:ea typeface="Inter" panose="020B0604020202020204" charset="0"/>
              </a:rPr>
              <a:t>tipo</a:t>
            </a:r>
            <a:r>
              <a:rPr lang="en-GB" sz="4000" dirty="0">
                <a:latin typeface="Inter" panose="020B0604020202020204" charset="0"/>
                <a:ea typeface="Inter" panose="020B0604020202020204" charset="0"/>
              </a:rPr>
              <a:t> de dado é </a:t>
            </a:r>
            <a:r>
              <a:rPr lang="en-GB" sz="4000" dirty="0" err="1">
                <a:latin typeface="Inter" panose="020B0604020202020204" charset="0"/>
                <a:ea typeface="Inter" panose="020B0604020202020204" charset="0"/>
              </a:rPr>
              <a:t>sua</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natureza</a:t>
            </a:r>
            <a:r>
              <a:rPr lang="en-GB" sz="4000" dirty="0">
                <a:latin typeface="Inter" panose="020B0604020202020204" charset="0"/>
                <a:ea typeface="Inter" panose="020B0604020202020204" charset="0"/>
              </a:rPr>
              <a:t> e a forma </a:t>
            </a:r>
            <a:r>
              <a:rPr lang="en-GB" sz="4000" dirty="0" err="1">
                <a:latin typeface="Inter" panose="020B0604020202020204" charset="0"/>
                <a:ea typeface="Inter" panose="020B0604020202020204" charset="0"/>
              </a:rPr>
              <a:t>como</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ele</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está</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sendo</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tratado</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em</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análise</a:t>
            </a:r>
            <a:r>
              <a:rPr lang="en-GB" sz="4000" dirty="0">
                <a:latin typeface="Inter" panose="020B0604020202020204" charset="0"/>
                <a:ea typeface="Inter" panose="020B0604020202020204" charset="0"/>
              </a:rPr>
              <a:t>*</a:t>
            </a:r>
          </a:p>
          <a:p>
            <a:pPr marL="571500" indent="-571500">
              <a:lnSpc>
                <a:spcPct val="150000"/>
              </a:lnSpc>
              <a:buFont typeface="Arial" panose="020B0604020202020204" pitchFamily="34" charset="0"/>
              <a:buChar char="•"/>
            </a:pPr>
            <a:r>
              <a:rPr lang="en-GB" sz="4000" dirty="0">
                <a:latin typeface="Inter" panose="020B0604020202020204" charset="0"/>
                <a:ea typeface="Inter" panose="020B0604020202020204" charset="0"/>
              </a:rPr>
              <a:t>O </a:t>
            </a:r>
            <a:r>
              <a:rPr lang="en-GB" sz="4000" dirty="0" err="1">
                <a:latin typeface="Inter" panose="020B0604020202020204" charset="0"/>
                <a:ea typeface="Inter" panose="020B0604020202020204" charset="0"/>
              </a:rPr>
              <a:t>tipo</a:t>
            </a:r>
            <a:r>
              <a:rPr lang="en-GB" sz="4000" dirty="0">
                <a:latin typeface="Inter" panose="020B0604020202020204" charset="0"/>
                <a:ea typeface="Inter" panose="020B0604020202020204" charset="0"/>
              </a:rPr>
              <a:t> de dado </a:t>
            </a:r>
            <a:r>
              <a:rPr lang="en-GB" sz="4000" dirty="0" err="1">
                <a:latin typeface="Inter" panose="020B0604020202020204" charset="0"/>
                <a:ea typeface="Inter" panose="020B0604020202020204" charset="0"/>
              </a:rPr>
              <a:t>influenciará</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diretamente</a:t>
            </a:r>
            <a:r>
              <a:rPr lang="en-GB" sz="4000" dirty="0">
                <a:latin typeface="Inter" panose="020B0604020202020204" charset="0"/>
                <a:ea typeface="Inter" panose="020B0604020202020204" charset="0"/>
              </a:rPr>
              <a:t> a forma </a:t>
            </a:r>
            <a:r>
              <a:rPr lang="en-GB" sz="4000" dirty="0" err="1">
                <a:latin typeface="Inter" panose="020B0604020202020204" charset="0"/>
                <a:ea typeface="Inter" panose="020B0604020202020204" charset="0"/>
              </a:rPr>
              <a:t>como</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ele</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pode</a:t>
            </a:r>
            <a:r>
              <a:rPr lang="en-GB" sz="4000" dirty="0">
                <a:latin typeface="Inter" panose="020B0604020202020204" charset="0"/>
                <a:ea typeface="Inter" panose="020B0604020202020204" charset="0"/>
              </a:rPr>
              <a:t> ser </a:t>
            </a:r>
            <a:r>
              <a:rPr lang="en-GB" sz="4000" dirty="0" err="1">
                <a:latin typeface="Inter" panose="020B0604020202020204" charset="0"/>
                <a:ea typeface="Inter" panose="020B0604020202020204" charset="0"/>
              </a:rPr>
              <a:t>comunicado</a:t>
            </a:r>
            <a:r>
              <a:rPr lang="en-GB" sz="4000" dirty="0">
                <a:latin typeface="Inter" panose="020B0604020202020204" charset="0"/>
                <a:ea typeface="Inter" panose="020B0604020202020204" charset="0"/>
              </a:rPr>
              <a:t> </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11192" y="8860393"/>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Fonte: </a:t>
            </a:r>
            <a:r>
              <a:rPr lang="en-US" dirty="0" err="1">
                <a:latin typeface="Inter" panose="020B0604020202020204" charset="0"/>
                <a:ea typeface="Inter" panose="020B0604020202020204" charset="0"/>
              </a:rPr>
              <a:t>Spiegelhater</a:t>
            </a:r>
            <a:r>
              <a:rPr lang="en-US" dirty="0">
                <a:latin typeface="Inter" panose="020B0604020202020204" charset="0"/>
                <a:ea typeface="Inter" panose="020B0604020202020204" charset="0"/>
              </a:rPr>
              <a:t>, D. (2019) A arte da </a:t>
            </a:r>
            <a:r>
              <a:rPr lang="en-US" dirty="0" err="1">
                <a:latin typeface="Inter" panose="020B0604020202020204" charset="0"/>
                <a:ea typeface="Inter" panose="020B0604020202020204" charset="0"/>
              </a:rPr>
              <a:t>estatística</a:t>
            </a:r>
            <a:r>
              <a:rPr lang="en-US" dirty="0">
                <a:latin typeface="Inter" panose="020B0604020202020204" charset="0"/>
                <a:ea typeface="Inter" panose="020B0604020202020204" charset="0"/>
              </a:rPr>
              <a:t> </a:t>
            </a:r>
            <a:endParaRPr lang="pt-BR" dirty="0">
              <a:latin typeface="Inter" panose="020B0604020202020204" charset="0"/>
              <a:ea typeface="Inter" panose="020B0604020202020204" charset="0"/>
              <a:cs typeface="+mn-lt"/>
            </a:endParaRPr>
          </a:p>
        </p:txBody>
      </p:sp>
      <p:sp>
        <p:nvSpPr>
          <p:cNvPr id="9" name="TextBox 9"/>
          <p:cNvSpPr txBox="1"/>
          <p:nvPr/>
        </p:nvSpPr>
        <p:spPr>
          <a:xfrm>
            <a:off x="1276737" y="1350852"/>
            <a:ext cx="15982563" cy="1477328"/>
          </a:xfrm>
          <a:prstGeom prst="rect">
            <a:avLst/>
          </a:prstGeom>
        </p:spPr>
        <p:txBody>
          <a:bodyPr wrap="square" lIns="0" tIns="0" rIns="0" bIns="0" rtlCol="0" anchor="t">
            <a:spAutoFit/>
          </a:bodyPr>
          <a:lstStyle/>
          <a:p>
            <a:r>
              <a:rPr lang="en-US" sz="4800" b="1" dirty="0" err="1">
                <a:solidFill>
                  <a:schemeClr val="tx1">
                    <a:lumMod val="95000"/>
                    <a:lumOff val="5000"/>
                  </a:schemeClr>
                </a:solidFill>
                <a:latin typeface="Inter" panose="020B0604020202020204" charset="0"/>
                <a:ea typeface="Inter" panose="020B0604020202020204" charset="0"/>
              </a:rPr>
              <a:t>Colocando</a:t>
            </a:r>
            <a:r>
              <a:rPr lang="en-US" sz="4800" b="1" dirty="0">
                <a:solidFill>
                  <a:schemeClr val="tx1">
                    <a:lumMod val="95000"/>
                    <a:lumOff val="5000"/>
                  </a:schemeClr>
                </a:solidFill>
                <a:latin typeface="Inter" panose="020B0604020202020204" charset="0"/>
                <a:ea typeface="Inter" panose="020B0604020202020204" charset="0"/>
              </a:rPr>
              <a:t> as </a:t>
            </a:r>
            <a:r>
              <a:rPr lang="en-US" sz="4800" b="1" dirty="0" err="1">
                <a:solidFill>
                  <a:schemeClr val="tx1">
                    <a:lumMod val="95000"/>
                    <a:lumOff val="5000"/>
                  </a:schemeClr>
                </a:solidFill>
                <a:latin typeface="Inter" panose="020B0604020202020204" charset="0"/>
                <a:ea typeface="Inter" panose="020B0604020202020204" charset="0"/>
              </a:rPr>
              <a:t>coisas</a:t>
            </a:r>
            <a:r>
              <a:rPr lang="en-US" sz="4800" b="1" dirty="0">
                <a:solidFill>
                  <a:schemeClr val="tx1">
                    <a:lumMod val="95000"/>
                    <a:lumOff val="5000"/>
                  </a:schemeClr>
                </a:solidFill>
                <a:latin typeface="Inter" panose="020B0604020202020204" charset="0"/>
                <a:ea typeface="Inter" panose="020B0604020202020204" charset="0"/>
              </a:rPr>
              <a:t> </a:t>
            </a:r>
            <a:r>
              <a:rPr lang="en-US" sz="4800" b="1" dirty="0" err="1">
                <a:solidFill>
                  <a:schemeClr val="tx1">
                    <a:lumMod val="95000"/>
                    <a:lumOff val="5000"/>
                  </a:schemeClr>
                </a:solidFill>
                <a:latin typeface="Inter" panose="020B0604020202020204" charset="0"/>
                <a:ea typeface="Inter" panose="020B0604020202020204" charset="0"/>
              </a:rPr>
              <a:t>em</a:t>
            </a:r>
            <a:r>
              <a:rPr lang="en-US" sz="4800" b="1" dirty="0">
                <a:solidFill>
                  <a:schemeClr val="tx1">
                    <a:lumMod val="95000"/>
                    <a:lumOff val="5000"/>
                  </a:schemeClr>
                </a:solidFill>
                <a:latin typeface="Inter" panose="020B0604020202020204" charset="0"/>
                <a:ea typeface="Inter" panose="020B0604020202020204" charset="0"/>
              </a:rPr>
              <a:t> </a:t>
            </a:r>
            <a:r>
              <a:rPr lang="en-US" sz="4800" b="1" dirty="0" err="1">
                <a:solidFill>
                  <a:schemeClr val="tx1">
                    <a:lumMod val="95000"/>
                    <a:lumOff val="5000"/>
                  </a:schemeClr>
                </a:solidFill>
                <a:latin typeface="Inter" panose="020B0604020202020204" charset="0"/>
                <a:ea typeface="Inter" panose="020B0604020202020204" charset="0"/>
              </a:rPr>
              <a:t>proporção</a:t>
            </a:r>
            <a:r>
              <a:rPr lang="en-US" sz="4800" b="1" dirty="0">
                <a:solidFill>
                  <a:schemeClr val="tx1">
                    <a:lumMod val="95000"/>
                    <a:lumOff val="5000"/>
                  </a:schemeClr>
                </a:solidFill>
                <a:latin typeface="Inter" panose="020B0604020202020204" charset="0"/>
                <a:ea typeface="Inter" panose="020B0604020202020204" charset="0"/>
              </a:rPr>
              <a:t>, </a:t>
            </a:r>
            <a:r>
              <a:rPr lang="en-US" sz="4800" b="1" dirty="0" err="1">
                <a:solidFill>
                  <a:schemeClr val="tx1">
                    <a:lumMod val="95000"/>
                    <a:lumOff val="5000"/>
                  </a:schemeClr>
                </a:solidFill>
                <a:latin typeface="Inter" panose="020B0604020202020204" charset="0"/>
                <a:ea typeface="Inter" panose="020B0604020202020204" charset="0"/>
              </a:rPr>
              <a:t>como</a:t>
            </a:r>
            <a:r>
              <a:rPr lang="en-US" sz="4800" b="1" dirty="0">
                <a:solidFill>
                  <a:schemeClr val="tx1">
                    <a:lumMod val="95000"/>
                    <a:lumOff val="5000"/>
                  </a:schemeClr>
                </a:solidFill>
                <a:latin typeface="Inter" panose="020B0604020202020204" charset="0"/>
                <a:ea typeface="Inter" panose="020B0604020202020204" charset="0"/>
              </a:rPr>
              <a:t> </a:t>
            </a:r>
            <a:r>
              <a:rPr lang="en-US" sz="4800" b="1" dirty="0" err="1">
                <a:solidFill>
                  <a:schemeClr val="tx1">
                    <a:lumMod val="95000"/>
                    <a:lumOff val="5000"/>
                  </a:schemeClr>
                </a:solidFill>
                <a:latin typeface="Inter" panose="020B0604020202020204" charset="0"/>
                <a:ea typeface="Inter" panose="020B0604020202020204" charset="0"/>
              </a:rPr>
              <a:t>diz</a:t>
            </a:r>
            <a:r>
              <a:rPr lang="en-US" sz="4800" b="1" dirty="0">
                <a:solidFill>
                  <a:schemeClr val="tx1">
                    <a:lumMod val="95000"/>
                    <a:lumOff val="5000"/>
                  </a:schemeClr>
                </a:solidFill>
                <a:latin typeface="Inter" panose="020B0604020202020204" charset="0"/>
                <a:ea typeface="Inter" panose="020B0604020202020204" charset="0"/>
              </a:rPr>
              <a:t> o </a:t>
            </a:r>
            <a:r>
              <a:rPr lang="en-US" sz="4800" b="1" dirty="0" err="1">
                <a:solidFill>
                  <a:schemeClr val="tx1">
                    <a:lumMod val="95000"/>
                    <a:lumOff val="5000"/>
                  </a:schemeClr>
                </a:solidFill>
                <a:latin typeface="Inter" panose="020B0604020202020204" charset="0"/>
                <a:ea typeface="Inter" panose="020B0604020202020204" charset="0"/>
              </a:rPr>
              <a:t>Spiegelhater</a:t>
            </a:r>
            <a:r>
              <a:rPr lang="en-US" sz="4800" b="1" dirty="0">
                <a:solidFill>
                  <a:schemeClr val="tx1">
                    <a:lumMod val="95000"/>
                    <a:lumOff val="5000"/>
                  </a:schemeClr>
                </a:solidFill>
                <a:latin typeface="Inter" panose="020B0604020202020204" charset="0"/>
                <a:ea typeface="Inter" panose="020B0604020202020204" charset="0"/>
              </a:rPr>
              <a:t>…</a:t>
            </a:r>
            <a:endParaRPr lang="en-US" sz="4000" b="1" i="1" dirty="0">
              <a:solidFill>
                <a:schemeClr val="tx1">
                  <a:lumMod val="95000"/>
                  <a:lumOff val="5000"/>
                </a:schemeClr>
              </a:solidFill>
              <a:latin typeface="Inter"/>
            </a:endParaRPr>
          </a:p>
        </p:txBody>
      </p:sp>
    </p:spTree>
    <p:extLst>
      <p:ext uri="{BB962C8B-B14F-4D97-AF65-F5344CB8AC3E}">
        <p14:creationId xmlns:p14="http://schemas.microsoft.com/office/powerpoint/2010/main" val="2770759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Cantos Arredondados 12">
            <a:extLst>
              <a:ext uri="{FF2B5EF4-FFF2-40B4-BE49-F238E27FC236}">
                <a16:creationId xmlns:a16="http://schemas.microsoft.com/office/drawing/2014/main" id="{E44AF8AB-6202-EA4F-D304-6BF8A93EF11B}"/>
              </a:ext>
            </a:extLst>
          </p:cNvPr>
          <p:cNvSpPr/>
          <p:nvPr/>
        </p:nvSpPr>
        <p:spPr>
          <a:xfrm>
            <a:off x="9856836" y="1559108"/>
            <a:ext cx="7448937" cy="7374891"/>
          </a:xfrm>
          <a:prstGeom prst="roundRect">
            <a:avLst/>
          </a:prstGeom>
          <a:solidFill>
            <a:srgbClr val="E1D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 name="Group 4">
            <a:extLst>
              <a:ext uri="{FF2B5EF4-FFF2-40B4-BE49-F238E27FC236}">
                <a16:creationId xmlns:a16="http://schemas.microsoft.com/office/drawing/2014/main" id="{6287A880-3465-FAB4-6D90-945E87BF0BEE}"/>
              </a:ext>
            </a:extLst>
          </p:cNvPr>
          <p:cNvGrpSpPr/>
          <p:nvPr/>
        </p:nvGrpSpPr>
        <p:grpSpPr>
          <a:xfrm>
            <a:off x="457200" y="926911"/>
            <a:ext cx="2637476" cy="2500305"/>
            <a:chOff x="0" y="0"/>
            <a:chExt cx="812800" cy="812800"/>
          </a:xfrm>
        </p:grpSpPr>
        <p:sp>
          <p:nvSpPr>
            <p:cNvPr id="4" name="Freeform 5">
              <a:extLst>
                <a:ext uri="{FF2B5EF4-FFF2-40B4-BE49-F238E27FC236}">
                  <a16:creationId xmlns:a16="http://schemas.microsoft.com/office/drawing/2014/main" id="{E59AF3E8-8208-8015-76B0-20E5BC84926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2" name="TextBox 6">
              <a:extLst>
                <a:ext uri="{FF2B5EF4-FFF2-40B4-BE49-F238E27FC236}">
                  <a16:creationId xmlns:a16="http://schemas.microsoft.com/office/drawing/2014/main" id="{B3ED42C2-95C7-3AD7-A0F0-17C2EF47CF58}"/>
                </a:ext>
              </a:extLst>
            </p:cNvPr>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 name="TextBox 2"/>
          <p:cNvSpPr txBox="1"/>
          <p:nvPr/>
        </p:nvSpPr>
        <p:spPr>
          <a:xfrm>
            <a:off x="1169456" y="2837940"/>
            <a:ext cx="7974544" cy="5082482"/>
          </a:xfrm>
          <a:prstGeom prst="rect">
            <a:avLst/>
          </a:prstGeom>
        </p:spPr>
        <p:txBody>
          <a:bodyPr wrap="square" lIns="0" tIns="0" rIns="0" bIns="0" rtlCol="0" anchor="t">
            <a:spAutoFit/>
          </a:bodyPr>
          <a:lstStyle/>
          <a:p>
            <a:pPr>
              <a:lnSpc>
                <a:spcPct val="150000"/>
              </a:lnSpc>
            </a:pPr>
            <a:r>
              <a:rPr lang="en-GB" sz="3200" dirty="0" err="1">
                <a:latin typeface="Inter" panose="020B0604020202020204" charset="0"/>
                <a:ea typeface="Inter" panose="020B0604020202020204" charset="0"/>
              </a:rPr>
              <a:t>Indicam</a:t>
            </a:r>
            <a:r>
              <a:rPr lang="en-GB" sz="3200" dirty="0">
                <a:latin typeface="Inter" panose="020B0604020202020204" charset="0"/>
                <a:ea typeface="Inter" panose="020B0604020202020204" charset="0"/>
              </a:rPr>
              <a:t> a </a:t>
            </a:r>
            <a:r>
              <a:rPr lang="en-GB" sz="3200" dirty="0" err="1">
                <a:latin typeface="Inter" panose="020B0604020202020204" charset="0"/>
                <a:ea typeface="Inter" panose="020B0604020202020204" charset="0"/>
              </a:rPr>
              <a:t>ocorrência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não</a:t>
            </a:r>
            <a:r>
              <a:rPr lang="en-GB" sz="3200" dirty="0">
                <a:latin typeface="Inter" panose="020B0604020202020204" charset="0"/>
                <a:ea typeface="Inter" panose="020B0604020202020204" charset="0"/>
              </a:rPr>
              <a:t> de um </a:t>
            </a:r>
            <a:r>
              <a:rPr lang="en-GB" sz="3200" dirty="0" err="1">
                <a:latin typeface="Inter" panose="020B0604020202020204" charset="0"/>
                <a:ea typeface="Inter" panose="020B0604020202020204" charset="0"/>
              </a:rPr>
              <a:t>evento</a:t>
            </a:r>
            <a:r>
              <a:rPr lang="en-GB" sz="3200" dirty="0">
                <a:latin typeface="Inter" panose="020B0604020202020204" charset="0"/>
                <a:ea typeface="Inter" panose="020B0604020202020204" charset="0"/>
              </a:rPr>
              <a:t>, a </a:t>
            </a:r>
            <a:r>
              <a:rPr lang="en-GB" sz="3200" dirty="0" err="1">
                <a:latin typeface="Inter" panose="020B0604020202020204" charset="0"/>
                <a:ea typeface="Inter" panose="020B0604020202020204" charset="0"/>
              </a:rPr>
              <a:t>presença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não</a:t>
            </a:r>
            <a:r>
              <a:rPr lang="en-GB" sz="3200" dirty="0">
                <a:latin typeface="Inter" panose="020B0604020202020204" charset="0"/>
                <a:ea typeface="Inter" panose="020B0604020202020204" charset="0"/>
              </a:rPr>
              <a:t> de </a:t>
            </a:r>
            <a:r>
              <a:rPr lang="en-GB" sz="3200" dirty="0" err="1">
                <a:latin typeface="Inter" panose="020B0604020202020204" charset="0"/>
                <a:ea typeface="Inter" panose="020B0604020202020204" charset="0"/>
              </a:rPr>
              <a:t>fenômeno</a:t>
            </a:r>
            <a:r>
              <a:rPr lang="en-GB" sz="3200" dirty="0">
                <a:latin typeface="Inter" panose="020B0604020202020204" charset="0"/>
                <a:ea typeface="Inter" panose="020B0604020202020204" charset="0"/>
              </a:rPr>
              <a:t>, a </a:t>
            </a:r>
            <a:r>
              <a:rPr lang="en-GB" sz="3200" dirty="0" err="1">
                <a:latin typeface="Inter" panose="020B0604020202020204" charset="0"/>
                <a:ea typeface="Inter" panose="020B0604020202020204" charset="0"/>
              </a:rPr>
              <a:t>identificação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não</a:t>
            </a:r>
            <a:r>
              <a:rPr lang="en-GB" sz="3200" dirty="0">
                <a:latin typeface="Inter" panose="020B0604020202020204" charset="0"/>
                <a:ea typeface="Inter" panose="020B0604020202020204" charset="0"/>
              </a:rPr>
              <a:t> de </a:t>
            </a:r>
            <a:r>
              <a:rPr lang="en-GB" sz="3200" dirty="0" err="1">
                <a:latin typeface="Inter" panose="020B0604020202020204" charset="0"/>
                <a:ea typeface="Inter" panose="020B0604020202020204" charset="0"/>
              </a:rPr>
              <a:t>uma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categoria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específica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Em</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geral</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podem</a:t>
            </a:r>
            <a:r>
              <a:rPr lang="en-GB" sz="3200" dirty="0">
                <a:latin typeface="Inter" panose="020B0604020202020204" charset="0"/>
                <a:ea typeface="Inter" panose="020B0604020202020204" charset="0"/>
              </a:rPr>
              <a:t> ser </a:t>
            </a:r>
            <a:r>
              <a:rPr lang="en-GB" sz="3200" dirty="0" err="1">
                <a:latin typeface="Inter" panose="020B0604020202020204" charset="0"/>
                <a:ea typeface="Inter" panose="020B0604020202020204" charset="0"/>
              </a:rPr>
              <a:t>comunicados</a:t>
            </a:r>
            <a:r>
              <a:rPr lang="en-GB" sz="3200" dirty="0">
                <a:latin typeface="Inter" panose="020B0604020202020204" charset="0"/>
                <a:ea typeface="Inter" panose="020B0604020202020204" charset="0"/>
              </a:rPr>
              <a:t> a </a:t>
            </a:r>
            <a:r>
              <a:rPr lang="en-GB" sz="3200" dirty="0" err="1">
                <a:latin typeface="Inter" panose="020B0604020202020204" charset="0"/>
                <a:ea typeface="Inter" panose="020B0604020202020204" charset="0"/>
              </a:rPr>
              <a:t>partir</a:t>
            </a:r>
            <a:r>
              <a:rPr lang="en-GB" sz="3200" dirty="0">
                <a:latin typeface="Inter" panose="020B0604020202020204" charset="0"/>
                <a:ea typeface="Inter" panose="020B0604020202020204" charset="0"/>
              </a:rPr>
              <a:t> do </a:t>
            </a:r>
            <a:r>
              <a:rPr lang="en-GB" sz="3200" dirty="0" err="1">
                <a:latin typeface="Inter" panose="020B0604020202020204" charset="0"/>
                <a:ea typeface="Inter" panose="020B0604020202020204" charset="0"/>
              </a:rPr>
              <a:t>número</a:t>
            </a:r>
            <a:r>
              <a:rPr lang="en-GB" sz="3200" dirty="0">
                <a:latin typeface="Inter" panose="020B0604020202020204" charset="0"/>
                <a:ea typeface="Inter" panose="020B0604020202020204" charset="0"/>
              </a:rPr>
              <a:t> de </a:t>
            </a:r>
            <a:r>
              <a:rPr lang="en-GB" sz="3200" dirty="0" err="1">
                <a:latin typeface="Inter" panose="020B0604020202020204" charset="0"/>
                <a:ea typeface="Inter" panose="020B0604020202020204" charset="0"/>
              </a:rPr>
              <a:t>vezes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porcentagens</a:t>
            </a:r>
            <a:r>
              <a:rPr lang="en-GB" sz="3200" dirty="0">
                <a:latin typeface="Inter" panose="020B0604020202020204" charset="0"/>
                <a:ea typeface="Inter" panose="020B0604020202020204" charset="0"/>
              </a:rPr>
              <a:t>, tanto de </a:t>
            </a:r>
            <a:r>
              <a:rPr lang="en-GB" sz="3200" dirty="0" err="1">
                <a:latin typeface="Inter" panose="020B0604020202020204" charset="0"/>
                <a:ea typeface="Inter" panose="020B0604020202020204" charset="0"/>
              </a:rPr>
              <a:t>uma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perspectiva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positiva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quanto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negativa</a:t>
            </a:r>
            <a:r>
              <a:rPr lang="en-GB" sz="3200" dirty="0">
                <a:latin typeface="Inter" panose="020B0604020202020204" charset="0"/>
                <a:ea typeface="Inter" panose="020B0604020202020204" charset="0"/>
              </a:rPr>
              <a:t>. </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11192" y="8860393"/>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Fonte: </a:t>
            </a:r>
            <a:r>
              <a:rPr lang="en-US" dirty="0" err="1">
                <a:latin typeface="Inter" panose="020B0604020202020204" charset="0"/>
                <a:ea typeface="Inter" panose="020B0604020202020204" charset="0"/>
              </a:rPr>
              <a:t>Spiegelhater</a:t>
            </a:r>
            <a:r>
              <a:rPr lang="en-US" dirty="0">
                <a:latin typeface="Inter" panose="020B0604020202020204" charset="0"/>
                <a:ea typeface="Inter" panose="020B0604020202020204" charset="0"/>
              </a:rPr>
              <a:t>, D. (2019) A arte da </a:t>
            </a:r>
            <a:r>
              <a:rPr lang="en-US" dirty="0" err="1">
                <a:latin typeface="Inter" panose="020B0604020202020204" charset="0"/>
                <a:ea typeface="Inter" panose="020B0604020202020204" charset="0"/>
              </a:rPr>
              <a:t>estatística</a:t>
            </a:r>
            <a:r>
              <a:rPr lang="en-US" dirty="0">
                <a:latin typeface="Inter" panose="020B0604020202020204" charset="0"/>
                <a:ea typeface="Inter" panose="020B0604020202020204" charset="0"/>
              </a:rPr>
              <a:t> </a:t>
            </a:r>
            <a:endParaRPr lang="pt-BR" dirty="0">
              <a:latin typeface="Inter" panose="020B0604020202020204" charset="0"/>
              <a:ea typeface="Inter" panose="020B0604020202020204" charset="0"/>
              <a:cs typeface="+mn-lt"/>
            </a:endParaRPr>
          </a:p>
        </p:txBody>
      </p:sp>
      <p:sp>
        <p:nvSpPr>
          <p:cNvPr id="9" name="TextBox 9"/>
          <p:cNvSpPr txBox="1"/>
          <p:nvPr/>
        </p:nvSpPr>
        <p:spPr>
          <a:xfrm>
            <a:off x="1276737" y="1749131"/>
            <a:ext cx="15982563" cy="738664"/>
          </a:xfrm>
          <a:prstGeom prst="rect">
            <a:avLst/>
          </a:prstGeom>
        </p:spPr>
        <p:txBody>
          <a:bodyPr wrap="square" lIns="0" tIns="0" rIns="0" bIns="0" rtlCol="0" anchor="t">
            <a:spAutoFit/>
          </a:bodyPr>
          <a:lstStyle/>
          <a:p>
            <a:r>
              <a:rPr lang="en-US" sz="4800" b="1" dirty="0">
                <a:solidFill>
                  <a:schemeClr val="tx1">
                    <a:lumMod val="95000"/>
                    <a:lumOff val="5000"/>
                  </a:schemeClr>
                </a:solidFill>
                <a:latin typeface="Inter" panose="020B0604020202020204" charset="0"/>
                <a:ea typeface="Inter" panose="020B0604020202020204" charset="0"/>
              </a:rPr>
              <a:t>Dados </a:t>
            </a:r>
            <a:r>
              <a:rPr lang="en-US" sz="4800" b="1" dirty="0" err="1">
                <a:solidFill>
                  <a:schemeClr val="tx1">
                    <a:lumMod val="95000"/>
                    <a:lumOff val="5000"/>
                  </a:schemeClr>
                </a:solidFill>
                <a:latin typeface="Inter" panose="020B0604020202020204" charset="0"/>
                <a:ea typeface="Inter" panose="020B0604020202020204" charset="0"/>
              </a:rPr>
              <a:t>binários</a:t>
            </a:r>
            <a:endParaRPr lang="en-US" sz="4000" b="1" i="1" dirty="0">
              <a:solidFill>
                <a:schemeClr val="tx1">
                  <a:lumMod val="95000"/>
                  <a:lumOff val="5000"/>
                </a:schemeClr>
              </a:solidFill>
              <a:latin typeface="Inter"/>
            </a:endParaRPr>
          </a:p>
        </p:txBody>
      </p:sp>
      <p:sp>
        <p:nvSpPr>
          <p:cNvPr id="11" name="TextBox 2">
            <a:extLst>
              <a:ext uri="{FF2B5EF4-FFF2-40B4-BE49-F238E27FC236}">
                <a16:creationId xmlns:a16="http://schemas.microsoft.com/office/drawing/2014/main" id="{1DB3EEFB-2904-9064-0C48-C89DDC9961C9}"/>
              </a:ext>
            </a:extLst>
          </p:cNvPr>
          <p:cNvSpPr txBox="1"/>
          <p:nvPr/>
        </p:nvSpPr>
        <p:spPr>
          <a:xfrm>
            <a:off x="10744200" y="2384231"/>
            <a:ext cx="6096000" cy="5724644"/>
          </a:xfrm>
          <a:prstGeom prst="rect">
            <a:avLst/>
          </a:prstGeom>
        </p:spPr>
        <p:txBody>
          <a:bodyPr wrap="square" lIns="0" tIns="0" rIns="0" bIns="0" rtlCol="0" anchor="t">
            <a:spAutoFit/>
          </a:bodyPr>
          <a:lstStyle/>
          <a:p>
            <a:r>
              <a:rPr lang="en-GB" sz="4000" b="1" dirty="0">
                <a:latin typeface="Inter" panose="020B0604020202020204" charset="0"/>
                <a:ea typeface="Inter" panose="020B0604020202020204" charset="0"/>
              </a:rPr>
              <a:t>15% </a:t>
            </a:r>
            <a:r>
              <a:rPr lang="en-GB" sz="3200" dirty="0">
                <a:latin typeface="Inter" panose="020B0604020202020204" charset="0"/>
                <a:ea typeface="Inter" panose="020B0604020202020204" charset="0"/>
              </a:rPr>
              <a:t>dos </a:t>
            </a:r>
            <a:r>
              <a:rPr lang="en-GB" sz="3200" dirty="0" err="1">
                <a:latin typeface="Inter" panose="020B0604020202020204" charset="0"/>
                <a:ea typeface="Inter" panose="020B0604020202020204" charset="0"/>
              </a:rPr>
              <a:t>estudantes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relataram</a:t>
            </a:r>
            <a:r>
              <a:rPr lang="en-GB" sz="3200" dirty="0">
                <a:latin typeface="Inter" panose="020B0604020202020204" charset="0"/>
                <a:ea typeface="Inter" panose="020B0604020202020204" charset="0"/>
              </a:rPr>
              <a:t> que </a:t>
            </a:r>
            <a:r>
              <a:rPr lang="en-GB" sz="3200" dirty="0" err="1">
                <a:latin typeface="Inter" panose="020B0604020202020204" charset="0"/>
                <a:ea typeface="Inter" panose="020B0604020202020204" charset="0"/>
              </a:rPr>
              <a:t>sofreram</a:t>
            </a:r>
            <a:r>
              <a:rPr lang="en-GB" sz="3200" dirty="0">
                <a:latin typeface="Inter" panose="020B0604020202020204" charset="0"/>
                <a:ea typeface="Inter" panose="020B0604020202020204" charset="0"/>
              </a:rPr>
              <a:t> bullying </a:t>
            </a:r>
            <a:r>
              <a:rPr lang="en-GB" sz="3200" dirty="0" err="1">
                <a:latin typeface="Inter" panose="020B0604020202020204" charset="0"/>
                <a:ea typeface="Inter" panose="020B0604020202020204" charset="0"/>
              </a:rPr>
              <a:t>nos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últimos</a:t>
            </a:r>
            <a:r>
              <a:rPr lang="en-GB" sz="3200" dirty="0">
                <a:latin typeface="Inter" panose="020B0604020202020204" charset="0"/>
                <a:ea typeface="Inter" panose="020B0604020202020204" charset="0"/>
              </a:rPr>
              <a:t> 30 </a:t>
            </a:r>
            <a:r>
              <a:rPr lang="en-GB" sz="3200" dirty="0" err="1">
                <a:latin typeface="Inter" panose="020B0604020202020204" charset="0"/>
                <a:ea typeface="Inter" panose="020B0604020202020204" charset="0"/>
              </a:rPr>
              <a:t>dias</a:t>
            </a:r>
            <a:r>
              <a:rPr lang="en-GB" sz="3200" dirty="0">
                <a:latin typeface="Inter" panose="020B0604020202020204" charset="0"/>
                <a:ea typeface="Inter" panose="020B0604020202020204" charset="0"/>
              </a:rPr>
              <a:t> </a:t>
            </a:r>
          </a:p>
          <a:p>
            <a:endParaRPr lang="en-GB" sz="3200" dirty="0">
              <a:latin typeface="Inter" panose="020B0604020202020204" charset="0"/>
              <a:ea typeface="Inter" panose="020B0604020202020204" charset="0"/>
            </a:endParaRPr>
          </a:p>
          <a:p>
            <a:r>
              <a:rPr lang="en-GB" sz="3200" dirty="0" err="1">
                <a:latin typeface="Inter" panose="020B0604020202020204" charset="0"/>
                <a:ea typeface="Inter" panose="020B0604020202020204" charset="0"/>
              </a:rPr>
              <a:t>Houve</a:t>
            </a:r>
            <a:r>
              <a:rPr lang="en-GB" sz="3200" dirty="0">
                <a:latin typeface="Inter" panose="020B0604020202020204" charset="0"/>
                <a:ea typeface="Inter" panose="020B0604020202020204" charset="0"/>
              </a:rPr>
              <a:t> </a:t>
            </a:r>
            <a:r>
              <a:rPr lang="en-GB" sz="4000" b="1" dirty="0">
                <a:latin typeface="Inter" panose="020B0604020202020204" charset="0"/>
                <a:ea typeface="Inter" panose="020B0604020202020204" charset="0"/>
              </a:rPr>
              <a:t>30</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cirurgias</a:t>
            </a:r>
            <a:r>
              <a:rPr lang="en-GB" sz="3200" dirty="0">
                <a:latin typeface="Inter" panose="020B0604020202020204" charset="0"/>
                <a:ea typeface="Inter" panose="020B0604020202020204" charset="0"/>
              </a:rPr>
              <a:t> de </a:t>
            </a:r>
            <a:r>
              <a:rPr lang="en-GB" sz="3200" dirty="0" err="1">
                <a:latin typeface="Inter" panose="020B0604020202020204" charset="0"/>
                <a:ea typeface="Inter" panose="020B0604020202020204" charset="0"/>
              </a:rPr>
              <a:t>apendicite</a:t>
            </a:r>
            <a:r>
              <a:rPr lang="en-GB" sz="3200" dirty="0">
                <a:latin typeface="Inter" panose="020B0604020202020204" charset="0"/>
                <a:ea typeface="Inter" panose="020B0604020202020204" charset="0"/>
              </a:rPr>
              <a:t> no Hospital Albert Einstein </a:t>
            </a:r>
            <a:r>
              <a:rPr lang="en-GB" sz="3200" dirty="0" err="1">
                <a:latin typeface="Inter" panose="020B0604020202020204" charset="0"/>
                <a:ea typeface="Inter" panose="020B0604020202020204" charset="0"/>
              </a:rPr>
              <a:t>em</a:t>
            </a:r>
            <a:r>
              <a:rPr lang="en-GB" sz="3200" dirty="0">
                <a:latin typeface="Inter" panose="020B0604020202020204" charset="0"/>
                <a:ea typeface="Inter" panose="020B0604020202020204" charset="0"/>
              </a:rPr>
              <a:t> um </a:t>
            </a:r>
            <a:r>
              <a:rPr lang="en-GB" sz="3200" dirty="0" err="1">
                <a:latin typeface="Inter" panose="020B0604020202020204" charset="0"/>
                <a:ea typeface="Inter" panose="020B0604020202020204" charset="0"/>
              </a:rPr>
              <a:t>mes</a:t>
            </a:r>
            <a:r>
              <a:rPr lang="en-GB" sz="3200" dirty="0">
                <a:latin typeface="Inter" panose="020B0604020202020204" charset="0"/>
                <a:ea typeface="Inter" panose="020B0604020202020204" charset="0"/>
              </a:rPr>
              <a:t>.</a:t>
            </a:r>
          </a:p>
          <a:p>
            <a:endParaRPr lang="en-GB" sz="3200" dirty="0">
              <a:latin typeface="Inter" panose="020B0604020202020204" charset="0"/>
              <a:ea typeface="Inter" panose="020B0604020202020204" charset="0"/>
            </a:endParaRPr>
          </a:p>
          <a:p>
            <a:endParaRPr lang="en-GB" sz="3200" dirty="0">
              <a:latin typeface="Inter" panose="020B0604020202020204" charset="0"/>
              <a:ea typeface="Inter" panose="020B0604020202020204" charset="0"/>
            </a:endParaRPr>
          </a:p>
          <a:p>
            <a:r>
              <a:rPr lang="en-GB" sz="3200" dirty="0" err="1">
                <a:latin typeface="Inter" panose="020B0604020202020204" charset="0"/>
                <a:ea typeface="Inter" panose="020B0604020202020204" charset="0"/>
              </a:rPr>
              <a:t>Houve</a:t>
            </a:r>
            <a:r>
              <a:rPr lang="en-GB" sz="3200" dirty="0">
                <a:latin typeface="Inter" panose="020B0604020202020204" charset="0"/>
                <a:ea typeface="Inter" panose="020B0604020202020204" charset="0"/>
              </a:rPr>
              <a:t> </a:t>
            </a:r>
            <a:r>
              <a:rPr lang="en-GB" sz="3600" b="1" dirty="0">
                <a:latin typeface="Inter" panose="020B0604020202020204" charset="0"/>
                <a:ea typeface="Inter" panose="020B0604020202020204" charset="0"/>
              </a:rPr>
              <a:t>200</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relatos</a:t>
            </a:r>
            <a:r>
              <a:rPr lang="en-GB" sz="3200" dirty="0">
                <a:latin typeface="Inter" panose="020B0604020202020204" charset="0"/>
                <a:ea typeface="Inter" panose="020B0604020202020204" charset="0"/>
              </a:rPr>
              <a:t> de </a:t>
            </a:r>
            <a:r>
              <a:rPr lang="en-GB" sz="3200" dirty="0" err="1">
                <a:latin typeface="Inter" panose="020B0604020202020204" charset="0"/>
                <a:ea typeface="Inter" panose="020B0604020202020204" charset="0"/>
              </a:rPr>
              <a:t>casos</a:t>
            </a:r>
            <a:r>
              <a:rPr lang="en-GB" sz="3200" dirty="0">
                <a:latin typeface="Inter" panose="020B0604020202020204" charset="0"/>
                <a:ea typeface="Inter" panose="020B0604020202020204" charset="0"/>
              </a:rPr>
              <a:t> de bullying (20%) </a:t>
            </a:r>
            <a:r>
              <a:rPr lang="en-GB" sz="3200" dirty="0" err="1">
                <a:latin typeface="Inter" panose="020B0604020202020204" charset="0"/>
                <a:ea typeface="Inter" panose="020B0604020202020204" charset="0"/>
              </a:rPr>
              <a:t>na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escola</a:t>
            </a:r>
            <a:endParaRPr lang="en-GB" sz="3200" dirty="0">
              <a:latin typeface="Inter" panose="020B0604020202020204" charset="0"/>
              <a:ea typeface="Inter" panose="020B0604020202020204" charset="0"/>
            </a:endParaRPr>
          </a:p>
        </p:txBody>
      </p:sp>
    </p:spTree>
    <p:extLst>
      <p:ext uri="{BB962C8B-B14F-4D97-AF65-F5344CB8AC3E}">
        <p14:creationId xmlns:p14="http://schemas.microsoft.com/office/powerpoint/2010/main" val="25627909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6287A880-3465-FAB4-6D90-945E87BF0BEE}"/>
              </a:ext>
            </a:extLst>
          </p:cNvPr>
          <p:cNvGrpSpPr/>
          <p:nvPr/>
        </p:nvGrpSpPr>
        <p:grpSpPr>
          <a:xfrm>
            <a:off x="685800" y="1559261"/>
            <a:ext cx="6553200" cy="6197789"/>
            <a:chOff x="0" y="0"/>
            <a:chExt cx="812800" cy="812800"/>
          </a:xfrm>
        </p:grpSpPr>
        <p:sp>
          <p:nvSpPr>
            <p:cNvPr id="4" name="Freeform 5">
              <a:extLst>
                <a:ext uri="{FF2B5EF4-FFF2-40B4-BE49-F238E27FC236}">
                  <a16:creationId xmlns:a16="http://schemas.microsoft.com/office/drawing/2014/main" id="{E59AF3E8-8208-8015-76B0-20E5BC84926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2" name="TextBox 6">
              <a:extLst>
                <a:ext uri="{FF2B5EF4-FFF2-40B4-BE49-F238E27FC236}">
                  <a16:creationId xmlns:a16="http://schemas.microsoft.com/office/drawing/2014/main" id="{B3ED42C2-95C7-3AD7-A0F0-17C2EF47CF58}"/>
                </a:ext>
              </a:extLst>
            </p:cNvPr>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9" name="TextBox 9"/>
          <p:cNvSpPr txBox="1"/>
          <p:nvPr/>
        </p:nvSpPr>
        <p:spPr>
          <a:xfrm>
            <a:off x="3900393" y="4713794"/>
            <a:ext cx="5890882" cy="2462213"/>
          </a:xfrm>
          <a:prstGeom prst="rect">
            <a:avLst/>
          </a:prstGeom>
        </p:spPr>
        <p:txBody>
          <a:bodyPr wrap="square" lIns="0" tIns="0" rIns="0" bIns="0" rtlCol="0" anchor="t">
            <a:spAutoFit/>
          </a:bodyPr>
          <a:lstStyle/>
          <a:p>
            <a:r>
              <a:rPr lang="en-US" sz="8000" b="1" dirty="0">
                <a:solidFill>
                  <a:schemeClr val="tx1">
                    <a:lumMod val="95000"/>
                    <a:lumOff val="5000"/>
                  </a:schemeClr>
                </a:solidFill>
                <a:latin typeface="Inter" panose="020B0604020202020204" charset="0"/>
                <a:ea typeface="Inter" panose="020B0604020202020204" charset="0"/>
              </a:rPr>
              <a:t>Dados </a:t>
            </a:r>
            <a:r>
              <a:rPr lang="en-US" sz="8000" b="1" dirty="0" err="1">
                <a:solidFill>
                  <a:schemeClr val="tx1">
                    <a:lumMod val="95000"/>
                    <a:lumOff val="5000"/>
                  </a:schemeClr>
                </a:solidFill>
                <a:latin typeface="Inter" panose="020B0604020202020204" charset="0"/>
                <a:ea typeface="Inter" panose="020B0604020202020204" charset="0"/>
              </a:rPr>
              <a:t>binários</a:t>
            </a:r>
            <a:endParaRPr lang="en-US" sz="6600" b="1" i="1" dirty="0">
              <a:solidFill>
                <a:schemeClr val="tx1">
                  <a:lumMod val="95000"/>
                  <a:lumOff val="5000"/>
                </a:schemeClr>
              </a:solidFill>
              <a:latin typeface="Inter"/>
            </a:endParaRPr>
          </a:p>
        </p:txBody>
      </p:sp>
      <p:pic>
        <p:nvPicPr>
          <p:cNvPr id="14" name="Imagem 13" descr="Diagrama, Esquemático&#10;&#10;Descrição gerada automaticamente com confiança média">
            <a:extLst>
              <a:ext uri="{FF2B5EF4-FFF2-40B4-BE49-F238E27FC236}">
                <a16:creationId xmlns:a16="http://schemas.microsoft.com/office/drawing/2014/main" id="{E327DC44-E456-4FF6-48AC-548DD30D7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876300"/>
            <a:ext cx="7563713" cy="7563713"/>
          </a:xfrm>
          <a:prstGeom prst="rect">
            <a:avLst/>
          </a:prstGeom>
        </p:spPr>
      </p:pic>
    </p:spTree>
    <p:extLst>
      <p:ext uri="{BB962C8B-B14F-4D97-AF65-F5344CB8AC3E}">
        <p14:creationId xmlns:p14="http://schemas.microsoft.com/office/powerpoint/2010/main" val="3744340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Cantos Arredondados 12">
            <a:extLst>
              <a:ext uri="{FF2B5EF4-FFF2-40B4-BE49-F238E27FC236}">
                <a16:creationId xmlns:a16="http://schemas.microsoft.com/office/drawing/2014/main" id="{E44AF8AB-6202-EA4F-D304-6BF8A93EF11B}"/>
              </a:ext>
            </a:extLst>
          </p:cNvPr>
          <p:cNvSpPr/>
          <p:nvPr/>
        </p:nvSpPr>
        <p:spPr>
          <a:xfrm>
            <a:off x="9856836" y="1559108"/>
            <a:ext cx="7448937" cy="7374891"/>
          </a:xfrm>
          <a:prstGeom prst="roundRect">
            <a:avLst/>
          </a:prstGeom>
          <a:solidFill>
            <a:srgbClr val="E1D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 name="Group 4">
            <a:extLst>
              <a:ext uri="{FF2B5EF4-FFF2-40B4-BE49-F238E27FC236}">
                <a16:creationId xmlns:a16="http://schemas.microsoft.com/office/drawing/2014/main" id="{6287A880-3465-FAB4-6D90-945E87BF0BEE}"/>
              </a:ext>
            </a:extLst>
          </p:cNvPr>
          <p:cNvGrpSpPr/>
          <p:nvPr/>
        </p:nvGrpSpPr>
        <p:grpSpPr>
          <a:xfrm>
            <a:off x="457200" y="926911"/>
            <a:ext cx="2637476" cy="2500305"/>
            <a:chOff x="0" y="0"/>
            <a:chExt cx="812800" cy="812800"/>
          </a:xfrm>
        </p:grpSpPr>
        <p:sp>
          <p:nvSpPr>
            <p:cNvPr id="4" name="Freeform 5">
              <a:extLst>
                <a:ext uri="{FF2B5EF4-FFF2-40B4-BE49-F238E27FC236}">
                  <a16:creationId xmlns:a16="http://schemas.microsoft.com/office/drawing/2014/main" id="{E59AF3E8-8208-8015-76B0-20E5BC84926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2" name="TextBox 6">
              <a:extLst>
                <a:ext uri="{FF2B5EF4-FFF2-40B4-BE49-F238E27FC236}">
                  <a16:creationId xmlns:a16="http://schemas.microsoft.com/office/drawing/2014/main" id="{B3ED42C2-95C7-3AD7-A0F0-17C2EF47CF58}"/>
                </a:ext>
              </a:extLst>
            </p:cNvPr>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 name="TextBox 2"/>
          <p:cNvSpPr txBox="1"/>
          <p:nvPr/>
        </p:nvSpPr>
        <p:spPr>
          <a:xfrm>
            <a:off x="1163880" y="2963386"/>
            <a:ext cx="7974544" cy="7298473"/>
          </a:xfrm>
          <a:prstGeom prst="rect">
            <a:avLst/>
          </a:prstGeom>
        </p:spPr>
        <p:txBody>
          <a:bodyPr wrap="square" lIns="0" tIns="0" rIns="0" bIns="0" rtlCol="0" anchor="t">
            <a:spAutoFit/>
          </a:bodyPr>
          <a:lstStyle/>
          <a:p>
            <a:pPr>
              <a:lnSpc>
                <a:spcPct val="150000"/>
              </a:lnSpc>
            </a:pPr>
            <a:r>
              <a:rPr lang="en-GB" sz="3200" dirty="0">
                <a:latin typeface="Inter" panose="020B0604020202020204" charset="0"/>
                <a:ea typeface="Inter" panose="020B0604020202020204" charset="0"/>
              </a:rPr>
              <a:t>São </a:t>
            </a:r>
            <a:r>
              <a:rPr lang="en-GB" sz="3200" dirty="0" err="1">
                <a:latin typeface="Inter" panose="020B0604020202020204" charset="0"/>
                <a:ea typeface="Inter" panose="020B0604020202020204" charset="0"/>
              </a:rPr>
              <a:t>medidas</a:t>
            </a:r>
            <a:r>
              <a:rPr lang="en-GB" sz="3200" dirty="0">
                <a:latin typeface="Inter" panose="020B0604020202020204" charset="0"/>
                <a:ea typeface="Inter" panose="020B0604020202020204" charset="0"/>
              </a:rPr>
              <a:t> que </a:t>
            </a:r>
            <a:r>
              <a:rPr lang="en-GB" sz="3200" dirty="0" err="1">
                <a:latin typeface="Inter" panose="020B0604020202020204" charset="0"/>
                <a:ea typeface="Inter" panose="020B0604020202020204" charset="0"/>
              </a:rPr>
              <a:t>podem</a:t>
            </a:r>
            <a:r>
              <a:rPr lang="en-GB" sz="3200" dirty="0">
                <a:latin typeface="Inter" panose="020B0604020202020204" charset="0"/>
                <a:ea typeface="Inter" panose="020B0604020202020204" charset="0"/>
              </a:rPr>
              <a:t> assumer duas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mais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categorias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Podem</a:t>
            </a:r>
            <a:r>
              <a:rPr lang="en-GB" sz="3200" dirty="0">
                <a:latin typeface="Inter" panose="020B0604020202020204" charset="0"/>
                <a:ea typeface="Inter" panose="020B0604020202020204" charset="0"/>
              </a:rPr>
              <a:t> ser </a:t>
            </a:r>
            <a:r>
              <a:rPr lang="en-GB" sz="3200" dirty="0" err="1">
                <a:latin typeface="Inter" panose="020B0604020202020204" charset="0"/>
                <a:ea typeface="Inter" panose="020B0604020202020204" charset="0"/>
              </a:rPr>
              <a:t>ordenadas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não</a:t>
            </a:r>
            <a:r>
              <a:rPr lang="en-GB" sz="3200" dirty="0">
                <a:latin typeface="Inter" panose="020B0604020202020204" charset="0"/>
                <a:ea typeface="Inter" panose="020B0604020202020204" charset="0"/>
              </a:rPr>
              <a:t>:</a:t>
            </a:r>
          </a:p>
          <a:p>
            <a:pPr marL="457200" indent="-457200">
              <a:lnSpc>
                <a:spcPct val="150000"/>
              </a:lnSpc>
              <a:buFont typeface="Arial" panose="020B0604020202020204" pitchFamily="34" charset="0"/>
              <a:buChar char="•"/>
            </a:pPr>
            <a:r>
              <a:rPr lang="en-GB" sz="3200" dirty="0" err="1">
                <a:latin typeface="Inter" panose="020B0604020202020204" charset="0"/>
                <a:ea typeface="Inter" panose="020B0604020202020204" charset="0"/>
              </a:rPr>
              <a:t>Não-ordenados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são</a:t>
            </a:r>
            <a:r>
              <a:rPr lang="en-GB" sz="3200" dirty="0">
                <a:latin typeface="Inter" panose="020B0604020202020204" charset="0"/>
                <a:ea typeface="Inter" panose="020B0604020202020204" charset="0"/>
              </a:rPr>
              <a:t> dados </a:t>
            </a:r>
            <a:r>
              <a:rPr lang="en-GB" sz="3200" dirty="0" err="1">
                <a:latin typeface="Inter" panose="020B0604020202020204" charset="0"/>
                <a:ea typeface="Inter" panose="020B0604020202020204" charset="0"/>
              </a:rPr>
              <a:t>nominais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como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país</a:t>
            </a:r>
            <a:r>
              <a:rPr lang="en-GB" sz="3200" dirty="0">
                <a:latin typeface="Inter" panose="020B0604020202020204" charset="0"/>
                <a:ea typeface="Inter" panose="020B0604020202020204" charset="0"/>
              </a:rPr>
              <a:t> de </a:t>
            </a:r>
            <a:r>
              <a:rPr lang="en-GB" sz="3200" dirty="0" err="1">
                <a:latin typeface="Inter" panose="020B0604020202020204" charset="0"/>
                <a:ea typeface="Inter" panose="020B0604020202020204" charset="0"/>
              </a:rPr>
              <a:t>origem</a:t>
            </a:r>
            <a:r>
              <a:rPr lang="en-GB" sz="3200" dirty="0">
                <a:latin typeface="Inter" panose="020B0604020202020204" charset="0"/>
                <a:ea typeface="Inter" panose="020B0604020202020204" charset="0"/>
              </a:rPr>
              <a:t>.</a:t>
            </a:r>
          </a:p>
          <a:p>
            <a:pPr marL="457200" indent="-457200">
              <a:lnSpc>
                <a:spcPct val="150000"/>
              </a:lnSpc>
              <a:buFont typeface="Arial" panose="020B0604020202020204" pitchFamily="34" charset="0"/>
              <a:buChar char="•"/>
            </a:pPr>
            <a:r>
              <a:rPr lang="en-GB" sz="3200" dirty="0" err="1">
                <a:latin typeface="Inter" panose="020B0604020202020204" charset="0"/>
                <a:ea typeface="Inter" panose="020B0604020202020204" charset="0"/>
              </a:rPr>
              <a:t>Ordenados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são</a:t>
            </a:r>
            <a:r>
              <a:rPr lang="en-GB" sz="3200" dirty="0">
                <a:latin typeface="Inter" panose="020B0604020202020204" charset="0"/>
                <a:ea typeface="Inter" panose="020B0604020202020204" charset="0"/>
              </a:rPr>
              <a:t> dados </a:t>
            </a:r>
            <a:r>
              <a:rPr lang="en-GB" sz="3200" dirty="0" err="1">
                <a:latin typeface="Inter" panose="020B0604020202020204" charset="0"/>
                <a:ea typeface="Inter" panose="020B0604020202020204" charset="0"/>
              </a:rPr>
              <a:t>ordinais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como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escalas</a:t>
            </a:r>
            <a:r>
              <a:rPr lang="en-GB" sz="3200" dirty="0">
                <a:latin typeface="Inter" panose="020B0604020202020204" charset="0"/>
                <a:ea typeface="Inter" panose="020B0604020202020204" charset="0"/>
              </a:rPr>
              <a:t> de </a:t>
            </a:r>
            <a:r>
              <a:rPr lang="en-GB" sz="3200" dirty="0" err="1">
                <a:latin typeface="Inter" panose="020B0604020202020204" charset="0"/>
                <a:ea typeface="Inter" panose="020B0604020202020204" charset="0"/>
              </a:rPr>
              <a:t>frequência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faixas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etárias</a:t>
            </a:r>
            <a:r>
              <a:rPr lang="en-GB" sz="3200" dirty="0">
                <a:latin typeface="Inter" panose="020B0604020202020204" charset="0"/>
                <a:ea typeface="Inter" panose="020B0604020202020204" charset="0"/>
              </a:rPr>
              <a:t>. </a:t>
            </a:r>
          </a:p>
          <a:p>
            <a:pPr marL="571500" indent="-571500">
              <a:lnSpc>
                <a:spcPct val="150000"/>
              </a:lnSpc>
              <a:buFont typeface="Arial" panose="020B0604020202020204" pitchFamily="34" charset="0"/>
              <a:buChar char="•"/>
            </a:pPr>
            <a:endParaRPr lang="en-GB" sz="3200" dirty="0">
              <a:latin typeface="Inter" panose="020B0604020202020204" charset="0"/>
              <a:ea typeface="Inter" panose="020B0604020202020204" charset="0"/>
            </a:endParaRPr>
          </a:p>
          <a:p>
            <a:pPr>
              <a:lnSpc>
                <a:spcPct val="150000"/>
              </a:lnSpc>
            </a:pPr>
            <a:endParaRPr lang="en-GB" sz="3200" dirty="0">
              <a:latin typeface="Inter" panose="020B0604020202020204" charset="0"/>
              <a:ea typeface="Inter" panose="020B060402020202020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11192" y="8860393"/>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Fonte: </a:t>
            </a:r>
            <a:r>
              <a:rPr lang="en-US" dirty="0" err="1">
                <a:latin typeface="Inter" panose="020B0604020202020204" charset="0"/>
                <a:ea typeface="Inter" panose="020B0604020202020204" charset="0"/>
              </a:rPr>
              <a:t>Spiegelhater</a:t>
            </a:r>
            <a:r>
              <a:rPr lang="en-US" dirty="0">
                <a:latin typeface="Inter" panose="020B0604020202020204" charset="0"/>
                <a:ea typeface="Inter" panose="020B0604020202020204" charset="0"/>
              </a:rPr>
              <a:t>, D. (2019) A arte da </a:t>
            </a:r>
            <a:r>
              <a:rPr lang="en-US" dirty="0" err="1">
                <a:latin typeface="Inter" panose="020B0604020202020204" charset="0"/>
                <a:ea typeface="Inter" panose="020B0604020202020204" charset="0"/>
              </a:rPr>
              <a:t>estatística</a:t>
            </a:r>
            <a:r>
              <a:rPr lang="en-US" dirty="0">
                <a:latin typeface="Inter" panose="020B0604020202020204" charset="0"/>
                <a:ea typeface="Inter" panose="020B0604020202020204" charset="0"/>
              </a:rPr>
              <a:t> </a:t>
            </a:r>
            <a:endParaRPr lang="pt-BR" dirty="0">
              <a:latin typeface="Inter" panose="020B0604020202020204" charset="0"/>
              <a:ea typeface="Inter" panose="020B0604020202020204" charset="0"/>
              <a:cs typeface="+mn-lt"/>
            </a:endParaRPr>
          </a:p>
        </p:txBody>
      </p:sp>
      <p:sp>
        <p:nvSpPr>
          <p:cNvPr id="9" name="TextBox 9"/>
          <p:cNvSpPr txBox="1"/>
          <p:nvPr/>
        </p:nvSpPr>
        <p:spPr>
          <a:xfrm>
            <a:off x="1276737" y="1749131"/>
            <a:ext cx="15982563" cy="738664"/>
          </a:xfrm>
          <a:prstGeom prst="rect">
            <a:avLst/>
          </a:prstGeom>
        </p:spPr>
        <p:txBody>
          <a:bodyPr wrap="square" lIns="0" tIns="0" rIns="0" bIns="0" rtlCol="0" anchor="t">
            <a:spAutoFit/>
          </a:bodyPr>
          <a:lstStyle/>
          <a:p>
            <a:r>
              <a:rPr lang="en-US" sz="4800" b="1" dirty="0">
                <a:solidFill>
                  <a:schemeClr val="tx1">
                    <a:lumMod val="95000"/>
                    <a:lumOff val="5000"/>
                  </a:schemeClr>
                </a:solidFill>
                <a:latin typeface="Inter" panose="020B0604020202020204" charset="0"/>
                <a:ea typeface="Inter" panose="020B0604020202020204" charset="0"/>
              </a:rPr>
              <a:t>Dados </a:t>
            </a:r>
            <a:r>
              <a:rPr lang="en-US" sz="4800" b="1" dirty="0" err="1">
                <a:solidFill>
                  <a:schemeClr val="tx1">
                    <a:lumMod val="95000"/>
                    <a:lumOff val="5000"/>
                  </a:schemeClr>
                </a:solidFill>
                <a:latin typeface="Inter" panose="020B0604020202020204" charset="0"/>
                <a:ea typeface="Inter" panose="020B0604020202020204" charset="0"/>
              </a:rPr>
              <a:t>categóricos</a:t>
            </a:r>
            <a:endParaRPr lang="en-US" sz="4000" b="1" i="1" dirty="0">
              <a:solidFill>
                <a:schemeClr val="tx1">
                  <a:lumMod val="95000"/>
                  <a:lumOff val="5000"/>
                </a:schemeClr>
              </a:solidFill>
              <a:latin typeface="Inter"/>
            </a:endParaRPr>
          </a:p>
        </p:txBody>
      </p:sp>
      <p:sp>
        <p:nvSpPr>
          <p:cNvPr id="11" name="TextBox 2">
            <a:extLst>
              <a:ext uri="{FF2B5EF4-FFF2-40B4-BE49-F238E27FC236}">
                <a16:creationId xmlns:a16="http://schemas.microsoft.com/office/drawing/2014/main" id="{1DB3EEFB-2904-9064-0C48-C89DDC9961C9}"/>
              </a:ext>
            </a:extLst>
          </p:cNvPr>
          <p:cNvSpPr txBox="1"/>
          <p:nvPr/>
        </p:nvSpPr>
        <p:spPr>
          <a:xfrm>
            <a:off x="10533304" y="2049329"/>
            <a:ext cx="6096000" cy="6894195"/>
          </a:xfrm>
          <a:prstGeom prst="rect">
            <a:avLst/>
          </a:prstGeom>
        </p:spPr>
        <p:txBody>
          <a:bodyPr wrap="square" lIns="0" tIns="0" rIns="0" bIns="0" rtlCol="0" anchor="t">
            <a:spAutoFit/>
          </a:bodyPr>
          <a:lstStyle/>
          <a:p>
            <a:r>
              <a:rPr lang="en-GB" sz="4000" b="1" dirty="0">
                <a:latin typeface="Inter" panose="020B0604020202020204" charset="0"/>
                <a:ea typeface="Inter" panose="020B0604020202020204" charset="0"/>
              </a:rPr>
              <a:t>10% </a:t>
            </a:r>
            <a:r>
              <a:rPr lang="en-GB" sz="3200" dirty="0">
                <a:latin typeface="Inter" panose="020B0604020202020204" charset="0"/>
                <a:ea typeface="Inter" panose="020B0604020202020204" charset="0"/>
              </a:rPr>
              <a:t>dos </a:t>
            </a:r>
            <a:r>
              <a:rPr lang="en-GB" sz="3200" dirty="0" err="1">
                <a:latin typeface="Inter" panose="020B0604020202020204" charset="0"/>
                <a:ea typeface="Inter" panose="020B0604020202020204" charset="0"/>
              </a:rPr>
              <a:t>estudantes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relataram</a:t>
            </a:r>
            <a:r>
              <a:rPr lang="en-GB" sz="3200" dirty="0">
                <a:latin typeface="Inter" panose="020B0604020202020204" charset="0"/>
                <a:ea typeface="Inter" panose="020B0604020202020204" charset="0"/>
              </a:rPr>
              <a:t> que se </a:t>
            </a:r>
            <a:r>
              <a:rPr lang="en-GB" sz="3200" dirty="0" err="1">
                <a:latin typeface="Inter" panose="020B0604020202020204" charset="0"/>
                <a:ea typeface="Inter" panose="020B0604020202020204" charset="0"/>
              </a:rPr>
              <a:t>sentem</a:t>
            </a:r>
            <a:r>
              <a:rPr lang="en-GB" sz="3200" dirty="0">
                <a:latin typeface="Inter" panose="020B0604020202020204" charset="0"/>
                <a:ea typeface="Inter" panose="020B0604020202020204" charset="0"/>
              </a:rPr>
              <a:t> um </a:t>
            </a:r>
            <a:r>
              <a:rPr lang="en-GB" sz="3200" dirty="0" err="1">
                <a:latin typeface="Inter" panose="020B0604020202020204" charset="0"/>
                <a:ea typeface="Inter" panose="020B0604020202020204" charset="0"/>
              </a:rPr>
              <a:t>pouco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felizes</a:t>
            </a:r>
            <a:r>
              <a:rPr lang="en-GB" sz="3200" dirty="0">
                <a:latin typeface="Inter" panose="020B0604020202020204" charset="0"/>
                <a:ea typeface="Inter" panose="020B0604020202020204" charset="0"/>
              </a:rPr>
              <a:t> e </a:t>
            </a:r>
            <a:r>
              <a:rPr lang="en-GB" sz="4000" b="1" dirty="0">
                <a:latin typeface="Inter" panose="020B0604020202020204" charset="0"/>
                <a:ea typeface="Inter" panose="020B0604020202020204" charset="0"/>
              </a:rPr>
              <a:t>15%</a:t>
            </a:r>
            <a:r>
              <a:rPr lang="en-GB" sz="3200" dirty="0">
                <a:latin typeface="Inter" panose="020B0604020202020204" charset="0"/>
                <a:ea typeface="Inter" panose="020B0604020202020204" charset="0"/>
              </a:rPr>
              <a:t> dos </a:t>
            </a:r>
            <a:r>
              <a:rPr lang="en-GB" sz="3200" dirty="0" err="1">
                <a:latin typeface="Inter" panose="020B0604020202020204" charset="0"/>
                <a:ea typeface="Inter" panose="020B0604020202020204" charset="0"/>
              </a:rPr>
              <a:t>estudantes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relataram</a:t>
            </a:r>
            <a:r>
              <a:rPr lang="en-GB" sz="3200" dirty="0">
                <a:latin typeface="Inter" panose="020B0604020202020204" charset="0"/>
                <a:ea typeface="Inter" panose="020B0604020202020204" charset="0"/>
              </a:rPr>
              <a:t> que se </a:t>
            </a:r>
            <a:r>
              <a:rPr lang="en-GB" sz="3200" dirty="0" err="1">
                <a:latin typeface="Inter" panose="020B0604020202020204" charset="0"/>
                <a:ea typeface="Inter" panose="020B0604020202020204" charset="0"/>
              </a:rPr>
              <a:t>percebem</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muito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felizes</a:t>
            </a:r>
            <a:r>
              <a:rPr lang="en-GB" sz="3200" dirty="0">
                <a:latin typeface="Inter" panose="020B0604020202020204" charset="0"/>
                <a:ea typeface="Inter" panose="020B0604020202020204" charset="0"/>
              </a:rPr>
              <a:t>. </a:t>
            </a:r>
          </a:p>
          <a:p>
            <a:endParaRPr lang="en-GB" sz="3200" dirty="0">
              <a:latin typeface="Inter" panose="020B0604020202020204" charset="0"/>
              <a:ea typeface="Inter" panose="020B0604020202020204" charset="0"/>
            </a:endParaRPr>
          </a:p>
          <a:p>
            <a:r>
              <a:rPr lang="en-GB" sz="3200" dirty="0">
                <a:latin typeface="Inter" panose="020B0604020202020204" charset="0"/>
                <a:ea typeface="Inter" panose="020B0604020202020204" charset="0"/>
              </a:rPr>
              <a:t>No </a:t>
            </a:r>
            <a:r>
              <a:rPr lang="en-GB" sz="3200" dirty="0" err="1">
                <a:latin typeface="Inter" panose="020B0604020202020204" charset="0"/>
                <a:ea typeface="Inter" panose="020B0604020202020204" charset="0"/>
              </a:rPr>
              <a:t>Brasil</a:t>
            </a:r>
            <a:r>
              <a:rPr lang="en-GB" sz="3200" dirty="0">
                <a:latin typeface="Inter" panose="020B0604020202020204" charset="0"/>
                <a:ea typeface="Inter" panose="020B0604020202020204" charset="0"/>
              </a:rPr>
              <a:t>, </a:t>
            </a:r>
            <a:r>
              <a:rPr lang="en-GB" sz="3600" b="1" dirty="0">
                <a:latin typeface="Inter" panose="020B0604020202020204" charset="0"/>
                <a:ea typeface="Inter" panose="020B0604020202020204" charset="0"/>
              </a:rPr>
              <a:t>42%</a:t>
            </a:r>
            <a:r>
              <a:rPr lang="en-GB" sz="3200" dirty="0">
                <a:latin typeface="Inter" panose="020B0604020202020204" charset="0"/>
                <a:ea typeface="Inter" panose="020B0604020202020204" charset="0"/>
              </a:rPr>
              <a:t> da </a:t>
            </a:r>
            <a:r>
              <a:rPr lang="en-GB" sz="3200" dirty="0" err="1">
                <a:latin typeface="Inter" panose="020B0604020202020204" charset="0"/>
                <a:ea typeface="Inter" panose="020B0604020202020204" charset="0"/>
              </a:rPr>
              <a:t>população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vive</a:t>
            </a:r>
            <a:r>
              <a:rPr lang="en-GB" sz="3200" dirty="0">
                <a:latin typeface="Inter" panose="020B0604020202020204" charset="0"/>
                <a:ea typeface="Inter" panose="020B0604020202020204" charset="0"/>
              </a:rPr>
              <a:t> no </a:t>
            </a:r>
            <a:r>
              <a:rPr lang="en-GB" sz="3200" dirty="0" err="1">
                <a:latin typeface="Inter" panose="020B0604020202020204" charset="0"/>
                <a:ea typeface="Inter" panose="020B0604020202020204" charset="0"/>
              </a:rPr>
              <a:t>Sudeste</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enquanto</a:t>
            </a:r>
            <a:r>
              <a:rPr lang="en-GB" sz="3200" dirty="0">
                <a:latin typeface="Inter" panose="020B0604020202020204" charset="0"/>
                <a:ea typeface="Inter" panose="020B0604020202020204" charset="0"/>
              </a:rPr>
              <a:t> </a:t>
            </a:r>
            <a:r>
              <a:rPr lang="en-GB" sz="3600" b="1" dirty="0">
                <a:latin typeface="Inter" panose="020B0604020202020204" charset="0"/>
                <a:ea typeface="Inter" panose="020B0604020202020204" charset="0"/>
              </a:rPr>
              <a:t>27,8% </a:t>
            </a:r>
            <a:r>
              <a:rPr lang="en-GB" sz="3200" dirty="0" err="1">
                <a:latin typeface="Inter" panose="020B0604020202020204" charset="0"/>
                <a:ea typeface="Inter" panose="020B0604020202020204" charset="0"/>
              </a:rPr>
              <a:t>vive</a:t>
            </a:r>
            <a:r>
              <a:rPr lang="en-GB" sz="3200" dirty="0">
                <a:latin typeface="Inter" panose="020B0604020202020204" charset="0"/>
                <a:ea typeface="Inter" panose="020B0604020202020204" charset="0"/>
              </a:rPr>
              <a:t> no </a:t>
            </a:r>
            <a:r>
              <a:rPr lang="en-GB" sz="3200" dirty="0" err="1">
                <a:latin typeface="Inter" panose="020B0604020202020204" charset="0"/>
                <a:ea typeface="Inter" panose="020B0604020202020204" charset="0"/>
              </a:rPr>
              <a:t>Nordeste</a:t>
            </a:r>
            <a:r>
              <a:rPr lang="en-GB" sz="3200" dirty="0">
                <a:latin typeface="Inter" panose="020B0604020202020204" charset="0"/>
                <a:ea typeface="Inter" panose="020B0604020202020204" charset="0"/>
              </a:rPr>
              <a:t>, </a:t>
            </a:r>
            <a:r>
              <a:rPr lang="en-GB" sz="3600" b="1" dirty="0">
                <a:latin typeface="Inter" panose="020B0604020202020204" charset="0"/>
                <a:ea typeface="Inter" panose="020B0604020202020204" charset="0"/>
              </a:rPr>
              <a:t>14,3%</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vive</a:t>
            </a:r>
            <a:r>
              <a:rPr lang="en-GB" sz="3200" dirty="0">
                <a:latin typeface="Inter" panose="020B0604020202020204" charset="0"/>
                <a:ea typeface="Inter" panose="020B0604020202020204" charset="0"/>
              </a:rPr>
              <a:t> no Sul, </a:t>
            </a:r>
            <a:r>
              <a:rPr lang="en-GB" sz="3600" b="1" dirty="0">
                <a:latin typeface="Inter" panose="020B0604020202020204" charset="0"/>
                <a:ea typeface="Inter" panose="020B0604020202020204" charset="0"/>
              </a:rPr>
              <a:t>7,4%</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vive</a:t>
            </a:r>
            <a:r>
              <a:rPr lang="en-GB" sz="3200" dirty="0">
                <a:latin typeface="Inter" panose="020B0604020202020204" charset="0"/>
                <a:ea typeface="Inter" panose="020B0604020202020204" charset="0"/>
              </a:rPr>
              <a:t> no Centro-Oeste e </a:t>
            </a:r>
            <a:r>
              <a:rPr lang="en-GB" sz="3600" b="1" dirty="0">
                <a:latin typeface="Inter" panose="020B0604020202020204" charset="0"/>
                <a:ea typeface="Inter" panose="020B0604020202020204" charset="0"/>
              </a:rPr>
              <a:t>8,4% </a:t>
            </a:r>
            <a:r>
              <a:rPr lang="en-GB" sz="3200" dirty="0" err="1">
                <a:latin typeface="Inter" panose="020B0604020202020204" charset="0"/>
                <a:ea typeface="Inter" panose="020B0604020202020204" charset="0"/>
              </a:rPr>
              <a:t>vive</a:t>
            </a:r>
            <a:r>
              <a:rPr lang="en-GB" sz="3200" dirty="0">
                <a:latin typeface="Inter" panose="020B0604020202020204" charset="0"/>
                <a:ea typeface="Inter" panose="020B0604020202020204" charset="0"/>
              </a:rPr>
              <a:t> no Norte.</a:t>
            </a:r>
          </a:p>
          <a:p>
            <a:endParaRPr lang="en-GB" sz="3200" dirty="0">
              <a:latin typeface="Inter" panose="020B0604020202020204" charset="0"/>
              <a:ea typeface="Inter" panose="020B0604020202020204" charset="0"/>
            </a:endParaRPr>
          </a:p>
        </p:txBody>
      </p:sp>
    </p:spTree>
    <p:extLst>
      <p:ext uri="{BB962C8B-B14F-4D97-AF65-F5344CB8AC3E}">
        <p14:creationId xmlns:p14="http://schemas.microsoft.com/office/powerpoint/2010/main" val="453607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grpSp>
        <p:nvGrpSpPr>
          <p:cNvPr id="6" name="Group 4">
            <a:extLst>
              <a:ext uri="{FF2B5EF4-FFF2-40B4-BE49-F238E27FC236}">
                <a16:creationId xmlns:a16="http://schemas.microsoft.com/office/drawing/2014/main" id="{E486E74E-9CD9-0825-7EC8-650AAC1C5A39}"/>
              </a:ext>
            </a:extLst>
          </p:cNvPr>
          <p:cNvGrpSpPr/>
          <p:nvPr/>
        </p:nvGrpSpPr>
        <p:grpSpPr>
          <a:xfrm>
            <a:off x="685800" y="1559261"/>
            <a:ext cx="6553200" cy="6197789"/>
            <a:chOff x="0" y="0"/>
            <a:chExt cx="812800" cy="812800"/>
          </a:xfrm>
        </p:grpSpPr>
        <p:sp>
          <p:nvSpPr>
            <p:cNvPr id="8" name="Freeform 5">
              <a:extLst>
                <a:ext uri="{FF2B5EF4-FFF2-40B4-BE49-F238E27FC236}">
                  <a16:creationId xmlns:a16="http://schemas.microsoft.com/office/drawing/2014/main" id="{DB034240-5477-CBA6-FA41-4A45B6C5051F}"/>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0" name="TextBox 6">
              <a:extLst>
                <a:ext uri="{FF2B5EF4-FFF2-40B4-BE49-F238E27FC236}">
                  <a16:creationId xmlns:a16="http://schemas.microsoft.com/office/drawing/2014/main" id="{E15A766E-97C7-6DDE-E38F-82C7177AFFD3}"/>
                </a:ext>
              </a:extLst>
            </p:cNvPr>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1" name="TextBox 9">
            <a:extLst>
              <a:ext uri="{FF2B5EF4-FFF2-40B4-BE49-F238E27FC236}">
                <a16:creationId xmlns:a16="http://schemas.microsoft.com/office/drawing/2014/main" id="{48ED4F94-B866-CDF6-FDB2-6BE26F5BAB4B}"/>
              </a:ext>
            </a:extLst>
          </p:cNvPr>
          <p:cNvSpPr txBox="1"/>
          <p:nvPr/>
        </p:nvSpPr>
        <p:spPr>
          <a:xfrm>
            <a:off x="3900393" y="4713794"/>
            <a:ext cx="5890882" cy="2031325"/>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Dados </a:t>
            </a:r>
            <a:r>
              <a:rPr lang="en-US" sz="6600" b="1" dirty="0" err="1">
                <a:solidFill>
                  <a:schemeClr val="tx1">
                    <a:lumMod val="95000"/>
                    <a:lumOff val="5000"/>
                  </a:schemeClr>
                </a:solidFill>
                <a:latin typeface="Inter" panose="020B0604020202020204" charset="0"/>
                <a:ea typeface="Inter" panose="020B0604020202020204" charset="0"/>
              </a:rPr>
              <a:t>categóricos</a:t>
            </a:r>
            <a:endParaRPr lang="en-US" sz="5400" b="1" i="1" dirty="0">
              <a:solidFill>
                <a:schemeClr val="tx1">
                  <a:lumMod val="95000"/>
                  <a:lumOff val="5000"/>
                </a:schemeClr>
              </a:solidFill>
              <a:latin typeface="Inter"/>
            </a:endParaRPr>
          </a:p>
        </p:txBody>
      </p:sp>
      <p:pic>
        <p:nvPicPr>
          <p:cNvPr id="3" name="Imagem 2"/>
          <p:cNvPicPr>
            <a:picLocks noChangeAspect="1"/>
          </p:cNvPicPr>
          <p:nvPr/>
        </p:nvPicPr>
        <p:blipFill>
          <a:blip r:embed="rId3"/>
          <a:stretch>
            <a:fillRect/>
          </a:stretch>
        </p:blipFill>
        <p:spPr>
          <a:xfrm>
            <a:off x="8732193" y="1454769"/>
            <a:ext cx="9555807" cy="7043381"/>
          </a:xfrm>
          <a:prstGeom prst="rect">
            <a:avLst/>
          </a:prstGeom>
        </p:spPr>
      </p:pic>
    </p:spTree>
    <p:extLst>
      <p:ext uri="{BB962C8B-B14F-4D97-AF65-F5344CB8AC3E}">
        <p14:creationId xmlns:p14="http://schemas.microsoft.com/office/powerpoint/2010/main" val="2388662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Cantos Arredondados 12">
            <a:extLst>
              <a:ext uri="{FF2B5EF4-FFF2-40B4-BE49-F238E27FC236}">
                <a16:creationId xmlns:a16="http://schemas.microsoft.com/office/drawing/2014/main" id="{E44AF8AB-6202-EA4F-D304-6BF8A93EF11B}"/>
              </a:ext>
            </a:extLst>
          </p:cNvPr>
          <p:cNvSpPr/>
          <p:nvPr/>
        </p:nvSpPr>
        <p:spPr>
          <a:xfrm>
            <a:off x="9859665" y="1370275"/>
            <a:ext cx="7448937" cy="7374891"/>
          </a:xfrm>
          <a:prstGeom prst="roundRect">
            <a:avLst/>
          </a:prstGeom>
          <a:solidFill>
            <a:srgbClr val="E1D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 name="Group 4">
            <a:extLst>
              <a:ext uri="{FF2B5EF4-FFF2-40B4-BE49-F238E27FC236}">
                <a16:creationId xmlns:a16="http://schemas.microsoft.com/office/drawing/2014/main" id="{6287A880-3465-FAB4-6D90-945E87BF0BEE}"/>
              </a:ext>
            </a:extLst>
          </p:cNvPr>
          <p:cNvGrpSpPr/>
          <p:nvPr/>
        </p:nvGrpSpPr>
        <p:grpSpPr>
          <a:xfrm>
            <a:off x="457200" y="926911"/>
            <a:ext cx="2637476" cy="2500305"/>
            <a:chOff x="0" y="0"/>
            <a:chExt cx="812800" cy="812800"/>
          </a:xfrm>
        </p:grpSpPr>
        <p:sp>
          <p:nvSpPr>
            <p:cNvPr id="4" name="Freeform 5">
              <a:extLst>
                <a:ext uri="{FF2B5EF4-FFF2-40B4-BE49-F238E27FC236}">
                  <a16:creationId xmlns:a16="http://schemas.microsoft.com/office/drawing/2014/main" id="{E59AF3E8-8208-8015-76B0-20E5BC84926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2" name="TextBox 6">
              <a:extLst>
                <a:ext uri="{FF2B5EF4-FFF2-40B4-BE49-F238E27FC236}">
                  <a16:creationId xmlns:a16="http://schemas.microsoft.com/office/drawing/2014/main" id="{B3ED42C2-95C7-3AD7-A0F0-17C2EF47CF58}"/>
                </a:ext>
              </a:extLst>
            </p:cNvPr>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 name="TextBox 2"/>
          <p:cNvSpPr txBox="1"/>
          <p:nvPr/>
        </p:nvSpPr>
        <p:spPr>
          <a:xfrm>
            <a:off x="1163880" y="2963386"/>
            <a:ext cx="7974544" cy="6559809"/>
          </a:xfrm>
          <a:prstGeom prst="rect">
            <a:avLst/>
          </a:prstGeom>
        </p:spPr>
        <p:txBody>
          <a:bodyPr wrap="square" lIns="0" tIns="0" rIns="0" bIns="0" rtlCol="0" anchor="t">
            <a:spAutoFit/>
          </a:bodyPr>
          <a:lstStyle/>
          <a:p>
            <a:pPr>
              <a:lnSpc>
                <a:spcPct val="150000"/>
              </a:lnSpc>
            </a:pPr>
            <a:r>
              <a:rPr lang="en-GB" sz="3200" dirty="0">
                <a:latin typeface="Inter" panose="020B0604020202020204" charset="0"/>
                <a:ea typeface="Inter" panose="020B0604020202020204" charset="0"/>
              </a:rPr>
              <a:t>São </a:t>
            </a:r>
            <a:r>
              <a:rPr lang="en-GB" sz="3200" dirty="0" err="1">
                <a:latin typeface="Inter" panose="020B0604020202020204" charset="0"/>
                <a:ea typeface="Inter" panose="020B0604020202020204" charset="0"/>
              </a:rPr>
              <a:t>medições</a:t>
            </a:r>
            <a:r>
              <a:rPr lang="en-GB" sz="3200" dirty="0">
                <a:latin typeface="Inter" panose="020B0604020202020204" charset="0"/>
                <a:ea typeface="Inter" panose="020B0604020202020204" charset="0"/>
              </a:rPr>
              <a:t> que </a:t>
            </a:r>
            <a:r>
              <a:rPr lang="en-GB" sz="3200" dirty="0" err="1">
                <a:latin typeface="Inter" panose="020B0604020202020204" charset="0"/>
                <a:ea typeface="Inter" panose="020B0604020202020204" charset="0"/>
              </a:rPr>
              <a:t>podem</a:t>
            </a:r>
            <a:r>
              <a:rPr lang="en-GB" sz="3200" dirty="0">
                <a:latin typeface="Inter" panose="020B0604020202020204" charset="0"/>
                <a:ea typeface="Inter" panose="020B0604020202020204" charset="0"/>
              </a:rPr>
              <a:t> ser </a:t>
            </a:r>
            <a:r>
              <a:rPr lang="en-GB" sz="3200" dirty="0" err="1">
                <a:latin typeface="Inter" panose="020B0604020202020204" charset="0"/>
                <a:ea typeface="Inter" panose="020B0604020202020204" charset="0"/>
              </a:rPr>
              <a:t>feitas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em</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princípio</a:t>
            </a:r>
            <a:r>
              <a:rPr lang="en-GB" sz="3200" dirty="0">
                <a:latin typeface="Inter" panose="020B0604020202020204" charset="0"/>
                <a:ea typeface="Inter" panose="020B0604020202020204" charset="0"/>
              </a:rPr>
              <a:t>, com a </a:t>
            </a:r>
            <a:r>
              <a:rPr lang="en-GB" sz="3200" dirty="0" err="1">
                <a:latin typeface="Inter" panose="020B0604020202020204" charset="0"/>
                <a:ea typeface="Inter" panose="020B0604020202020204" charset="0"/>
              </a:rPr>
              <a:t>precisão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desejada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Não</a:t>
            </a:r>
            <a:r>
              <a:rPr lang="en-GB" sz="3200" dirty="0">
                <a:latin typeface="Inter" panose="020B0604020202020204" charset="0"/>
                <a:ea typeface="Inter" panose="020B0604020202020204" charset="0"/>
              </a:rPr>
              <a:t> é </a:t>
            </a:r>
            <a:r>
              <a:rPr lang="en-GB" sz="3200" dirty="0" err="1">
                <a:latin typeface="Inter" panose="020B0604020202020204" charset="0"/>
                <a:ea typeface="Inter" panose="020B0604020202020204" charset="0"/>
              </a:rPr>
              <a:t>feita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por</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meio</a:t>
            </a:r>
            <a:r>
              <a:rPr lang="en-GB" sz="3200" dirty="0">
                <a:latin typeface="Inter" panose="020B0604020202020204" charset="0"/>
                <a:ea typeface="Inter" panose="020B0604020202020204" charset="0"/>
              </a:rPr>
              <a:t> da </a:t>
            </a:r>
            <a:r>
              <a:rPr lang="en-GB" sz="3200" dirty="0" err="1">
                <a:latin typeface="Inter" panose="020B0604020202020204" charset="0"/>
                <a:ea typeface="Inter" panose="020B0604020202020204" charset="0"/>
              </a:rPr>
              <a:t>ocorrência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não</a:t>
            </a:r>
            <a:r>
              <a:rPr lang="en-GB" sz="3200" dirty="0">
                <a:latin typeface="Inter" panose="020B0604020202020204" charset="0"/>
                <a:ea typeface="Inter" panose="020B0604020202020204" charset="0"/>
              </a:rPr>
              <a:t> de um </a:t>
            </a:r>
            <a:r>
              <a:rPr lang="en-GB" sz="3200" dirty="0" err="1">
                <a:latin typeface="Inter" panose="020B0604020202020204" charset="0"/>
                <a:ea typeface="Inter" panose="020B0604020202020204" charset="0"/>
              </a:rPr>
              <a:t>evento</a:t>
            </a:r>
            <a:r>
              <a:rPr lang="en-GB" sz="3200" dirty="0">
                <a:latin typeface="Inter" panose="020B0604020202020204" charset="0"/>
                <a:ea typeface="Inter" panose="020B0604020202020204" charset="0"/>
              </a:rPr>
              <a:t> e </a:t>
            </a:r>
            <a:r>
              <a:rPr lang="en-GB" sz="3200" dirty="0" err="1">
                <a:latin typeface="Inter" panose="020B0604020202020204" charset="0"/>
                <a:ea typeface="Inter" panose="020B0604020202020204" charset="0"/>
              </a:rPr>
              <a:t>não</a:t>
            </a:r>
            <a:r>
              <a:rPr lang="en-GB" sz="3200" dirty="0">
                <a:latin typeface="Inter" panose="020B0604020202020204" charset="0"/>
                <a:ea typeface="Inter" panose="020B0604020202020204" charset="0"/>
              </a:rPr>
              <a:t> é </a:t>
            </a:r>
            <a:r>
              <a:rPr lang="en-GB" sz="3200" dirty="0" err="1">
                <a:latin typeface="Inter" panose="020B0604020202020204" charset="0"/>
                <a:ea typeface="Inter" panose="020B0604020202020204" charset="0"/>
              </a:rPr>
              <a:t>categorizada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em</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uma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mais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categorias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inicialmente</a:t>
            </a:r>
            <a:r>
              <a:rPr lang="en-GB" sz="3200" dirty="0">
                <a:latin typeface="Inter" panose="020B0604020202020204" charset="0"/>
                <a:ea typeface="Inter" panose="020B0604020202020204" charset="0"/>
              </a:rPr>
              <a:t>. A </a:t>
            </a:r>
            <a:r>
              <a:rPr lang="en-GB" sz="3200" dirty="0" err="1">
                <a:latin typeface="Inter" panose="020B0604020202020204" charset="0"/>
                <a:ea typeface="Inter" panose="020B0604020202020204" charset="0"/>
              </a:rPr>
              <a:t>partir</a:t>
            </a:r>
            <a:r>
              <a:rPr lang="en-GB" sz="3200" dirty="0">
                <a:latin typeface="Inter" panose="020B0604020202020204" charset="0"/>
                <a:ea typeface="Inter" panose="020B0604020202020204" charset="0"/>
              </a:rPr>
              <a:t> dela, </a:t>
            </a:r>
            <a:r>
              <a:rPr lang="en-GB" sz="3200" dirty="0" err="1">
                <a:latin typeface="Inter" panose="020B0604020202020204" charset="0"/>
                <a:ea typeface="Inter" panose="020B0604020202020204" charset="0"/>
              </a:rPr>
              <a:t>podem</a:t>
            </a:r>
            <a:r>
              <a:rPr lang="en-GB" sz="3200" dirty="0">
                <a:latin typeface="Inter" panose="020B0604020202020204" charset="0"/>
                <a:ea typeface="Inter" panose="020B0604020202020204" charset="0"/>
              </a:rPr>
              <a:t> ser </a:t>
            </a:r>
            <a:r>
              <a:rPr lang="en-GB" sz="3200" dirty="0" err="1">
                <a:latin typeface="Inter" panose="020B0604020202020204" charset="0"/>
                <a:ea typeface="Inter" panose="020B0604020202020204" charset="0"/>
              </a:rPr>
              <a:t>visualizadas</a:t>
            </a:r>
            <a:r>
              <a:rPr lang="en-GB" sz="3200" dirty="0">
                <a:latin typeface="Inter" panose="020B0604020202020204" charset="0"/>
                <a:ea typeface="Inter" panose="020B0604020202020204" charset="0"/>
              </a:rPr>
              <a:t> medias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desvios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padrões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até</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correlações</a:t>
            </a:r>
            <a:r>
              <a:rPr lang="en-GB" sz="3200" dirty="0">
                <a:latin typeface="Inter" panose="020B0604020202020204" charset="0"/>
                <a:ea typeface="Inter" panose="020B0604020202020204" charset="0"/>
              </a:rPr>
              <a:t>.</a:t>
            </a:r>
          </a:p>
          <a:p>
            <a:pPr marL="571500" indent="-571500">
              <a:lnSpc>
                <a:spcPct val="150000"/>
              </a:lnSpc>
              <a:buFont typeface="Arial" panose="020B0604020202020204" pitchFamily="34" charset="0"/>
              <a:buChar char="•"/>
            </a:pPr>
            <a:endParaRPr lang="en-GB" sz="3200" dirty="0">
              <a:latin typeface="Inter" panose="020B0604020202020204" charset="0"/>
              <a:ea typeface="Inter" panose="020B0604020202020204" charset="0"/>
            </a:endParaRPr>
          </a:p>
          <a:p>
            <a:pPr>
              <a:lnSpc>
                <a:spcPct val="150000"/>
              </a:lnSpc>
            </a:pPr>
            <a:endParaRPr lang="en-GB" sz="3200" dirty="0">
              <a:latin typeface="Inter" panose="020B0604020202020204" charset="0"/>
              <a:ea typeface="Inter" panose="020B060402020202020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11192" y="8860393"/>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Fonte: </a:t>
            </a:r>
            <a:r>
              <a:rPr lang="en-US" dirty="0" err="1">
                <a:latin typeface="Inter" panose="020B0604020202020204" charset="0"/>
                <a:ea typeface="Inter" panose="020B0604020202020204" charset="0"/>
              </a:rPr>
              <a:t>Spiegelhater</a:t>
            </a:r>
            <a:r>
              <a:rPr lang="en-US" dirty="0">
                <a:latin typeface="Inter" panose="020B0604020202020204" charset="0"/>
                <a:ea typeface="Inter" panose="020B0604020202020204" charset="0"/>
              </a:rPr>
              <a:t>, D. (2019) A arte da </a:t>
            </a:r>
            <a:r>
              <a:rPr lang="en-US" dirty="0" err="1">
                <a:latin typeface="Inter" panose="020B0604020202020204" charset="0"/>
                <a:ea typeface="Inter" panose="020B0604020202020204" charset="0"/>
              </a:rPr>
              <a:t>estatística</a:t>
            </a:r>
            <a:r>
              <a:rPr lang="en-US" dirty="0">
                <a:latin typeface="Inter" panose="020B0604020202020204" charset="0"/>
                <a:ea typeface="Inter" panose="020B0604020202020204" charset="0"/>
              </a:rPr>
              <a:t> </a:t>
            </a:r>
            <a:endParaRPr lang="pt-BR" dirty="0">
              <a:latin typeface="Inter" panose="020B0604020202020204" charset="0"/>
              <a:ea typeface="Inter" panose="020B0604020202020204" charset="0"/>
              <a:cs typeface="+mn-lt"/>
            </a:endParaRPr>
          </a:p>
        </p:txBody>
      </p:sp>
      <p:sp>
        <p:nvSpPr>
          <p:cNvPr id="9" name="TextBox 9"/>
          <p:cNvSpPr txBox="1"/>
          <p:nvPr/>
        </p:nvSpPr>
        <p:spPr>
          <a:xfrm>
            <a:off x="1276737" y="1749131"/>
            <a:ext cx="15982563" cy="738664"/>
          </a:xfrm>
          <a:prstGeom prst="rect">
            <a:avLst/>
          </a:prstGeom>
        </p:spPr>
        <p:txBody>
          <a:bodyPr wrap="square" lIns="0" tIns="0" rIns="0" bIns="0" rtlCol="0" anchor="t">
            <a:spAutoFit/>
          </a:bodyPr>
          <a:lstStyle/>
          <a:p>
            <a:r>
              <a:rPr lang="en-US" sz="4800" b="1" dirty="0">
                <a:solidFill>
                  <a:schemeClr val="tx1">
                    <a:lumMod val="95000"/>
                    <a:lumOff val="5000"/>
                  </a:schemeClr>
                </a:solidFill>
                <a:latin typeface="Inter" panose="020B0604020202020204" charset="0"/>
                <a:ea typeface="Inter" panose="020B0604020202020204" charset="0"/>
              </a:rPr>
              <a:t>Dados </a:t>
            </a:r>
            <a:r>
              <a:rPr lang="en-US" sz="4800" b="1" dirty="0" err="1">
                <a:solidFill>
                  <a:schemeClr val="tx1">
                    <a:lumMod val="95000"/>
                    <a:lumOff val="5000"/>
                  </a:schemeClr>
                </a:solidFill>
                <a:latin typeface="Inter" panose="020B0604020202020204" charset="0"/>
                <a:ea typeface="Inter" panose="020B0604020202020204" charset="0"/>
              </a:rPr>
              <a:t>numéricos</a:t>
            </a:r>
            <a:endParaRPr lang="en-US" sz="4000" b="1" i="1" dirty="0">
              <a:solidFill>
                <a:schemeClr val="tx1">
                  <a:lumMod val="95000"/>
                  <a:lumOff val="5000"/>
                </a:schemeClr>
              </a:solidFill>
              <a:latin typeface="Inter"/>
            </a:endParaRPr>
          </a:p>
        </p:txBody>
      </p:sp>
      <p:sp>
        <p:nvSpPr>
          <p:cNvPr id="11" name="TextBox 2">
            <a:extLst>
              <a:ext uri="{FF2B5EF4-FFF2-40B4-BE49-F238E27FC236}">
                <a16:creationId xmlns:a16="http://schemas.microsoft.com/office/drawing/2014/main" id="{1DB3EEFB-2904-9064-0C48-C89DDC9961C9}"/>
              </a:ext>
            </a:extLst>
          </p:cNvPr>
          <p:cNvSpPr txBox="1"/>
          <p:nvPr/>
        </p:nvSpPr>
        <p:spPr>
          <a:xfrm>
            <a:off x="10820400" y="3208225"/>
            <a:ext cx="5999267" cy="4308872"/>
          </a:xfrm>
          <a:prstGeom prst="rect">
            <a:avLst/>
          </a:prstGeom>
        </p:spPr>
        <p:txBody>
          <a:bodyPr wrap="square" lIns="0" tIns="0" rIns="0" bIns="0" rtlCol="0" anchor="t">
            <a:spAutoFit/>
          </a:bodyPr>
          <a:lstStyle/>
          <a:p>
            <a:r>
              <a:rPr lang="en-GB" sz="3600" dirty="0" err="1">
                <a:latin typeface="Inter" panose="020B0604020202020204" charset="0"/>
                <a:ea typeface="Inter" panose="020B0604020202020204" charset="0"/>
              </a:rPr>
              <a:t>Em</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média</a:t>
            </a:r>
            <a:r>
              <a:rPr lang="en-GB" sz="3600" dirty="0">
                <a:latin typeface="Inter" panose="020B0604020202020204" charset="0"/>
                <a:ea typeface="Inter" panose="020B0604020202020204" charset="0"/>
              </a:rPr>
              <a:t>, a </a:t>
            </a:r>
            <a:r>
              <a:rPr lang="en-GB" sz="3600" dirty="0" err="1">
                <a:latin typeface="Inter" panose="020B0604020202020204" charset="0"/>
                <a:ea typeface="Inter" panose="020B0604020202020204" charset="0"/>
              </a:rPr>
              <a:t>população</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brasileira</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tem</a:t>
            </a:r>
            <a:r>
              <a:rPr lang="en-GB" sz="3600" dirty="0">
                <a:latin typeface="Inter" panose="020B0604020202020204" charset="0"/>
                <a:ea typeface="Inter" panose="020B0604020202020204" charset="0"/>
              </a:rPr>
              <a:t> </a:t>
            </a:r>
            <a:r>
              <a:rPr lang="en-GB" sz="4000" b="1" dirty="0">
                <a:latin typeface="Inter" panose="020B0604020202020204" charset="0"/>
                <a:ea typeface="Inter" panose="020B0604020202020204" charset="0"/>
              </a:rPr>
              <a:t>1,65cm</a:t>
            </a:r>
            <a:r>
              <a:rPr lang="en-GB" sz="3600" dirty="0">
                <a:latin typeface="Inter" panose="020B0604020202020204" charset="0"/>
                <a:ea typeface="Inter" panose="020B0604020202020204" charset="0"/>
              </a:rPr>
              <a:t> de </a:t>
            </a:r>
            <a:r>
              <a:rPr lang="en-GB" sz="3600" dirty="0" err="1">
                <a:latin typeface="Inter" panose="020B0604020202020204" charset="0"/>
                <a:ea typeface="Inter" panose="020B0604020202020204" charset="0"/>
              </a:rPr>
              <a:t>altura</a:t>
            </a:r>
            <a:r>
              <a:rPr lang="en-GB" sz="3600" dirty="0">
                <a:latin typeface="Inter" panose="020B0604020202020204" charset="0"/>
                <a:ea typeface="Inter" panose="020B0604020202020204" charset="0"/>
              </a:rPr>
              <a:t>.</a:t>
            </a:r>
          </a:p>
          <a:p>
            <a:endParaRPr lang="en-GB" sz="3600" dirty="0">
              <a:latin typeface="Inter" panose="020B0604020202020204" charset="0"/>
              <a:ea typeface="Inter" panose="020B0604020202020204" charset="0"/>
            </a:endParaRPr>
          </a:p>
          <a:p>
            <a:r>
              <a:rPr lang="en-GB" sz="3600" dirty="0" err="1">
                <a:latin typeface="Inter" panose="020B0604020202020204" charset="0"/>
                <a:ea typeface="Inter" panose="020B0604020202020204" charset="0"/>
              </a:rPr>
              <a:t>Em</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média</a:t>
            </a:r>
            <a:r>
              <a:rPr lang="en-GB" sz="3600" dirty="0">
                <a:latin typeface="Inter" panose="020B0604020202020204" charset="0"/>
                <a:ea typeface="Inter" panose="020B0604020202020204" charset="0"/>
              </a:rPr>
              <a:t>, a </a:t>
            </a:r>
            <a:r>
              <a:rPr lang="en-GB" sz="3600" dirty="0" err="1">
                <a:latin typeface="Inter" panose="020B0604020202020204" charset="0"/>
                <a:ea typeface="Inter" panose="020B0604020202020204" charset="0"/>
              </a:rPr>
              <a:t>população</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brasileira</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tem</a:t>
            </a:r>
            <a:r>
              <a:rPr lang="en-GB" sz="3600" dirty="0">
                <a:latin typeface="Inter" panose="020B0604020202020204" charset="0"/>
                <a:ea typeface="Inter" panose="020B0604020202020204" charset="0"/>
              </a:rPr>
              <a:t> </a:t>
            </a:r>
            <a:r>
              <a:rPr lang="en-GB" sz="4000" b="1" dirty="0">
                <a:latin typeface="Inter" panose="020B0604020202020204" charset="0"/>
                <a:ea typeface="Inter" panose="020B0604020202020204" charset="0"/>
              </a:rPr>
              <a:t>72,5</a:t>
            </a:r>
            <a:r>
              <a:rPr lang="en-GB" sz="3600" dirty="0">
                <a:latin typeface="Inter" panose="020B0604020202020204" charset="0"/>
                <a:ea typeface="Inter" panose="020B0604020202020204" charset="0"/>
              </a:rPr>
              <a:t> </a:t>
            </a:r>
            <a:r>
              <a:rPr lang="en-GB" sz="3600" b="1" dirty="0" err="1">
                <a:latin typeface="Inter" panose="020B0604020202020204" charset="0"/>
                <a:ea typeface="Inter" panose="020B0604020202020204" charset="0"/>
              </a:rPr>
              <a:t>anos</a:t>
            </a:r>
            <a:r>
              <a:rPr lang="en-GB" sz="3600" dirty="0">
                <a:latin typeface="Inter" panose="020B0604020202020204" charset="0"/>
                <a:ea typeface="Inter" panose="020B0604020202020204" charset="0"/>
              </a:rPr>
              <a:t>.</a:t>
            </a:r>
            <a:endParaRPr lang="en-GB" sz="2800" dirty="0">
              <a:latin typeface="Inter" panose="020B0604020202020204" charset="0"/>
              <a:ea typeface="Inter" panose="020B0604020202020204" charset="0"/>
            </a:endParaRPr>
          </a:p>
          <a:p>
            <a:endParaRPr lang="en-GB" sz="2800" dirty="0">
              <a:latin typeface="Inter" panose="020B0604020202020204" charset="0"/>
              <a:ea typeface="Inter" panose="020B0604020202020204" charset="0"/>
            </a:endParaRPr>
          </a:p>
          <a:p>
            <a:endParaRPr lang="en-GB" sz="2800" dirty="0">
              <a:latin typeface="Inter" panose="020B0604020202020204" charset="0"/>
              <a:ea typeface="Inter" panose="020B0604020202020204" charset="0"/>
            </a:endParaRPr>
          </a:p>
        </p:txBody>
      </p:sp>
    </p:spTree>
    <p:extLst>
      <p:ext uri="{BB962C8B-B14F-4D97-AF65-F5344CB8AC3E}">
        <p14:creationId xmlns:p14="http://schemas.microsoft.com/office/powerpoint/2010/main" val="2367076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pic>
        <p:nvPicPr>
          <p:cNvPr id="6" name="Imagem 5">
            <a:extLst>
              <a:ext uri="{FF2B5EF4-FFF2-40B4-BE49-F238E27FC236}">
                <a16:creationId xmlns:a16="http://schemas.microsoft.com/office/drawing/2014/main" id="{C55031BA-E786-F637-831F-B9F759982C2B}"/>
              </a:ext>
            </a:extLst>
          </p:cNvPr>
          <p:cNvPicPr>
            <a:picLocks noChangeAspect="1"/>
          </p:cNvPicPr>
          <p:nvPr/>
        </p:nvPicPr>
        <p:blipFill>
          <a:blip r:embed="rId3"/>
          <a:stretch>
            <a:fillRect/>
          </a:stretch>
        </p:blipFill>
        <p:spPr>
          <a:xfrm>
            <a:off x="10404882" y="5143500"/>
            <a:ext cx="3371908" cy="3575239"/>
          </a:xfrm>
          <a:prstGeom prst="rect">
            <a:avLst/>
          </a:prstGeom>
        </p:spPr>
      </p:pic>
      <p:pic>
        <p:nvPicPr>
          <p:cNvPr id="11" name="Imagem 10">
            <a:extLst>
              <a:ext uri="{FF2B5EF4-FFF2-40B4-BE49-F238E27FC236}">
                <a16:creationId xmlns:a16="http://schemas.microsoft.com/office/drawing/2014/main" id="{82E5D470-A91C-95BF-F246-1BB19EC4434A}"/>
              </a:ext>
            </a:extLst>
          </p:cNvPr>
          <p:cNvPicPr>
            <a:picLocks noChangeAspect="1"/>
          </p:cNvPicPr>
          <p:nvPr/>
        </p:nvPicPr>
        <p:blipFill>
          <a:blip r:embed="rId4"/>
          <a:stretch>
            <a:fillRect/>
          </a:stretch>
        </p:blipFill>
        <p:spPr>
          <a:xfrm>
            <a:off x="13923760" y="5205124"/>
            <a:ext cx="3371908" cy="3581560"/>
          </a:xfrm>
          <a:prstGeom prst="rect">
            <a:avLst/>
          </a:prstGeom>
        </p:spPr>
      </p:pic>
      <p:pic>
        <p:nvPicPr>
          <p:cNvPr id="14" name="Imagem 13">
            <a:extLst>
              <a:ext uri="{FF2B5EF4-FFF2-40B4-BE49-F238E27FC236}">
                <a16:creationId xmlns:a16="http://schemas.microsoft.com/office/drawing/2014/main" id="{D05D69FB-33E7-CCF9-09A8-B309BC220B43}"/>
              </a:ext>
            </a:extLst>
          </p:cNvPr>
          <p:cNvPicPr>
            <a:picLocks noChangeAspect="1"/>
          </p:cNvPicPr>
          <p:nvPr/>
        </p:nvPicPr>
        <p:blipFill>
          <a:blip r:embed="rId5"/>
          <a:stretch>
            <a:fillRect/>
          </a:stretch>
        </p:blipFill>
        <p:spPr>
          <a:xfrm>
            <a:off x="10096288" y="362595"/>
            <a:ext cx="7569114" cy="4842529"/>
          </a:xfrm>
          <a:prstGeom prst="rect">
            <a:avLst/>
          </a:prstGeom>
        </p:spPr>
      </p:pic>
      <p:grpSp>
        <p:nvGrpSpPr>
          <p:cNvPr id="2" name="Group 4">
            <a:extLst>
              <a:ext uri="{FF2B5EF4-FFF2-40B4-BE49-F238E27FC236}">
                <a16:creationId xmlns:a16="http://schemas.microsoft.com/office/drawing/2014/main" id="{CDD2DD14-78BF-86BA-36A9-32E82ABDE183}"/>
              </a:ext>
            </a:extLst>
          </p:cNvPr>
          <p:cNvGrpSpPr/>
          <p:nvPr/>
        </p:nvGrpSpPr>
        <p:grpSpPr>
          <a:xfrm>
            <a:off x="1192562" y="1684459"/>
            <a:ext cx="6553200" cy="6197789"/>
            <a:chOff x="0" y="0"/>
            <a:chExt cx="812800" cy="812800"/>
          </a:xfrm>
        </p:grpSpPr>
        <p:sp>
          <p:nvSpPr>
            <p:cNvPr id="8" name="Freeform 5">
              <a:extLst>
                <a:ext uri="{FF2B5EF4-FFF2-40B4-BE49-F238E27FC236}">
                  <a16:creationId xmlns:a16="http://schemas.microsoft.com/office/drawing/2014/main" id="{8EC5A110-5DCF-1804-33F5-4B08A81F7F11}"/>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0" name="TextBox 6">
              <a:extLst>
                <a:ext uri="{FF2B5EF4-FFF2-40B4-BE49-F238E27FC236}">
                  <a16:creationId xmlns:a16="http://schemas.microsoft.com/office/drawing/2014/main" id="{06305AFF-5F8E-31C3-0A28-F262CE25E937}"/>
                </a:ext>
              </a:extLst>
            </p:cNvPr>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3" name="TextBox 9">
            <a:extLst>
              <a:ext uri="{FF2B5EF4-FFF2-40B4-BE49-F238E27FC236}">
                <a16:creationId xmlns:a16="http://schemas.microsoft.com/office/drawing/2014/main" id="{720534C5-7365-1482-D45E-BA657B66087A}"/>
              </a:ext>
            </a:extLst>
          </p:cNvPr>
          <p:cNvSpPr txBox="1"/>
          <p:nvPr/>
        </p:nvSpPr>
        <p:spPr>
          <a:xfrm>
            <a:off x="4407155" y="4838992"/>
            <a:ext cx="5890882" cy="2031325"/>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Dados </a:t>
            </a:r>
            <a:r>
              <a:rPr lang="en-US" sz="6600" b="1" dirty="0" err="1">
                <a:solidFill>
                  <a:schemeClr val="tx1">
                    <a:lumMod val="95000"/>
                    <a:lumOff val="5000"/>
                  </a:schemeClr>
                </a:solidFill>
                <a:latin typeface="Inter" panose="020B0604020202020204" charset="0"/>
                <a:ea typeface="Inter" panose="020B0604020202020204" charset="0"/>
              </a:rPr>
              <a:t>numéricos</a:t>
            </a:r>
            <a:endParaRPr lang="en-US" sz="5400" b="1" i="1" dirty="0">
              <a:solidFill>
                <a:schemeClr val="tx1">
                  <a:lumMod val="95000"/>
                  <a:lumOff val="5000"/>
                </a:schemeClr>
              </a:solidFill>
              <a:latin typeface="Inter"/>
            </a:endParaRPr>
          </a:p>
        </p:txBody>
      </p:sp>
      <p:sp>
        <p:nvSpPr>
          <p:cNvPr id="15" name="CaixaDeTexto 14">
            <a:extLst>
              <a:ext uri="{FF2B5EF4-FFF2-40B4-BE49-F238E27FC236}">
                <a16:creationId xmlns:a16="http://schemas.microsoft.com/office/drawing/2014/main" id="{989F1427-F758-1704-BFBD-AA6C257666DA}"/>
              </a:ext>
            </a:extLst>
          </p:cNvPr>
          <p:cNvSpPr txBox="1"/>
          <p:nvPr/>
        </p:nvSpPr>
        <p:spPr>
          <a:xfrm>
            <a:off x="10342642" y="816916"/>
            <a:ext cx="2819400" cy="461665"/>
          </a:xfrm>
          <a:prstGeom prst="rect">
            <a:avLst/>
          </a:prstGeom>
          <a:noFill/>
        </p:spPr>
        <p:txBody>
          <a:bodyPr wrap="square" rtlCol="0">
            <a:spAutoFit/>
          </a:bodyPr>
          <a:lstStyle/>
          <a:p>
            <a:r>
              <a:rPr lang="pt-BR" sz="2400" dirty="0">
                <a:latin typeface="Inter" panose="020B0604020202020204" charset="0"/>
                <a:ea typeface="Inter" panose="020B0604020202020204" charset="0"/>
              </a:rPr>
              <a:t>r ~0.90</a:t>
            </a:r>
          </a:p>
        </p:txBody>
      </p:sp>
      <p:sp>
        <p:nvSpPr>
          <p:cNvPr id="16" name="CaixaDeTexto 15">
            <a:extLst>
              <a:ext uri="{FF2B5EF4-FFF2-40B4-BE49-F238E27FC236}">
                <a16:creationId xmlns:a16="http://schemas.microsoft.com/office/drawing/2014/main" id="{127640D1-8DD8-0CE1-96CF-E763182131D1}"/>
              </a:ext>
            </a:extLst>
          </p:cNvPr>
          <p:cNvSpPr txBox="1"/>
          <p:nvPr/>
        </p:nvSpPr>
        <p:spPr>
          <a:xfrm>
            <a:off x="10384438" y="8693110"/>
            <a:ext cx="2819400" cy="461665"/>
          </a:xfrm>
          <a:prstGeom prst="rect">
            <a:avLst/>
          </a:prstGeom>
          <a:noFill/>
        </p:spPr>
        <p:txBody>
          <a:bodyPr wrap="square" rtlCol="0">
            <a:spAutoFit/>
          </a:bodyPr>
          <a:lstStyle/>
          <a:p>
            <a:r>
              <a:rPr lang="pt-BR" sz="2400" dirty="0">
                <a:latin typeface="Inter" panose="020B0604020202020204" charset="0"/>
                <a:ea typeface="Inter" panose="020B0604020202020204" charset="0"/>
              </a:rPr>
              <a:t>r = 0</a:t>
            </a:r>
          </a:p>
        </p:txBody>
      </p:sp>
      <p:sp>
        <p:nvSpPr>
          <p:cNvPr id="17" name="CaixaDeTexto 16">
            <a:extLst>
              <a:ext uri="{FF2B5EF4-FFF2-40B4-BE49-F238E27FC236}">
                <a16:creationId xmlns:a16="http://schemas.microsoft.com/office/drawing/2014/main" id="{727F242F-71DD-6A5C-1B9C-7ACDA22AB089}"/>
              </a:ext>
            </a:extLst>
          </p:cNvPr>
          <p:cNvSpPr txBox="1"/>
          <p:nvPr/>
        </p:nvSpPr>
        <p:spPr>
          <a:xfrm>
            <a:off x="13923760" y="8718739"/>
            <a:ext cx="2819400" cy="461665"/>
          </a:xfrm>
          <a:prstGeom prst="rect">
            <a:avLst/>
          </a:prstGeom>
          <a:noFill/>
        </p:spPr>
        <p:txBody>
          <a:bodyPr wrap="square" rtlCol="0">
            <a:spAutoFit/>
          </a:bodyPr>
          <a:lstStyle/>
          <a:p>
            <a:r>
              <a:rPr lang="pt-BR" sz="2400" dirty="0">
                <a:latin typeface="Inter" panose="020B0604020202020204" charset="0"/>
                <a:ea typeface="Inter" panose="020B0604020202020204" charset="0"/>
              </a:rPr>
              <a:t>r = 0</a:t>
            </a:r>
          </a:p>
        </p:txBody>
      </p:sp>
    </p:spTree>
    <p:extLst>
      <p:ext uri="{BB962C8B-B14F-4D97-AF65-F5344CB8AC3E}">
        <p14:creationId xmlns:p14="http://schemas.microsoft.com/office/powerpoint/2010/main" val="41626922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ector em curva 7"/>
          <p:cNvCxnSpPr>
            <a:stCxn id="4" idx="2"/>
            <a:endCxn id="6" idx="1"/>
          </p:cNvCxnSpPr>
          <p:nvPr/>
        </p:nvCxnSpPr>
        <p:spPr>
          <a:xfrm rot="16200000" flipH="1">
            <a:off x="6766112" y="4785897"/>
            <a:ext cx="2026079" cy="3026638"/>
          </a:xfrm>
          <a:prstGeom prst="curvedConnector2">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2" name="Título 1"/>
          <p:cNvSpPr>
            <a:spLocks noGrp="1"/>
          </p:cNvSpPr>
          <p:nvPr>
            <p:ph type="title"/>
          </p:nvPr>
        </p:nvSpPr>
        <p:spPr/>
        <p:txBody>
          <a:bodyPr/>
          <a:lstStyle/>
          <a:p>
            <a:r>
              <a:rPr lang="pt-BR" dirty="0"/>
              <a:t>Propriedades das escalas</a:t>
            </a:r>
            <a:endParaRPr lang="en-GB" dirty="0"/>
          </a:p>
        </p:txBody>
      </p:sp>
      <p:pic>
        <p:nvPicPr>
          <p:cNvPr id="4" name="Espaço Reservado para Conteúdo 3" descr="Recorte de Tela"/>
          <p:cNvPicPr>
            <a:picLocks noGrp="1" noChangeAspect="1"/>
          </p:cNvPicPr>
          <p:nvPr>
            <p:ph idx="1"/>
          </p:nvPr>
        </p:nvPicPr>
        <p:blipFill rotWithShape="1">
          <a:blip r:embed="rId3">
            <a:extLst>
              <a:ext uri="{28A0092B-C50C-407E-A947-70E740481C1C}">
                <a14:useLocalDpi xmlns:a14="http://schemas.microsoft.com/office/drawing/2010/main" val="0"/>
              </a:ext>
            </a:extLst>
          </a:blip>
          <a:srcRect t="35561"/>
          <a:stretch/>
        </p:blipFill>
        <p:spPr>
          <a:xfrm>
            <a:off x="1149056" y="3172065"/>
            <a:ext cx="10233552" cy="2114112"/>
          </a:xfrm>
        </p:spPr>
      </p:pic>
      <p:sp>
        <p:nvSpPr>
          <p:cNvPr id="6" name="CaixaDeTexto 5"/>
          <p:cNvSpPr txBox="1"/>
          <p:nvPr/>
        </p:nvSpPr>
        <p:spPr>
          <a:xfrm>
            <a:off x="9292470" y="6158094"/>
            <a:ext cx="7924719" cy="2308324"/>
          </a:xfrm>
          <a:prstGeom prst="rect">
            <a:avLst/>
          </a:prstGeom>
          <a:ln>
            <a:prstDash val="dashDot"/>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pt-BR" sz="3600" dirty="0"/>
              <a:t>Outra tradução da tabela disponível em: </a:t>
            </a:r>
          </a:p>
          <a:p>
            <a:r>
              <a:rPr lang="pt-BR" sz="3600" dirty="0" err="1"/>
              <a:t>Pasquali</a:t>
            </a:r>
            <a:r>
              <a:rPr lang="pt-BR" sz="3600" dirty="0"/>
              <a:t>, L. (2013). </a:t>
            </a:r>
            <a:r>
              <a:rPr lang="pt-BR" sz="3600" i="1" dirty="0" err="1"/>
              <a:t>Psicometria</a:t>
            </a:r>
            <a:r>
              <a:rPr lang="pt-BR" sz="3600" dirty="0"/>
              <a:t>: teoria dos testes na </a:t>
            </a:r>
            <a:r>
              <a:rPr lang="pt-BR" sz="3600" dirty="0">
                <a:latin typeface="Segoe UI" panose="020B0502040204020203" pitchFamily="34" charset="0"/>
                <a:cs typeface="Segoe UI" panose="020B0502040204020203" pitchFamily="34" charset="0"/>
              </a:rPr>
              <a:t>psicologia</a:t>
            </a:r>
            <a:r>
              <a:rPr lang="pt-BR" sz="3600" dirty="0"/>
              <a:t> e na educação. 5ed. Petrópolis: Vozes.</a:t>
            </a:r>
            <a:endParaRPr lang="en-GB" sz="3600" dirty="0"/>
          </a:p>
        </p:txBody>
      </p:sp>
    </p:spTree>
    <p:extLst>
      <p:ext uri="{BB962C8B-B14F-4D97-AF65-F5344CB8AC3E}">
        <p14:creationId xmlns:p14="http://schemas.microsoft.com/office/powerpoint/2010/main" val="34232659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ector em curva 7"/>
          <p:cNvCxnSpPr>
            <a:stCxn id="4" idx="2"/>
            <a:endCxn id="6" idx="1"/>
          </p:cNvCxnSpPr>
          <p:nvPr/>
        </p:nvCxnSpPr>
        <p:spPr>
          <a:xfrm rot="16200000" flipH="1">
            <a:off x="6766112" y="4785897"/>
            <a:ext cx="2026079" cy="3026638"/>
          </a:xfrm>
          <a:prstGeom prst="curvedConnector2">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2" name="Título 1"/>
          <p:cNvSpPr>
            <a:spLocks noGrp="1"/>
          </p:cNvSpPr>
          <p:nvPr>
            <p:ph type="title"/>
          </p:nvPr>
        </p:nvSpPr>
        <p:spPr/>
        <p:txBody>
          <a:bodyPr/>
          <a:lstStyle/>
          <a:p>
            <a:r>
              <a:rPr lang="pt-BR" dirty="0"/>
              <a:t>Propriedades das escalas</a:t>
            </a:r>
            <a:endParaRPr lang="en-GB" dirty="0"/>
          </a:p>
        </p:txBody>
      </p:sp>
      <p:pic>
        <p:nvPicPr>
          <p:cNvPr id="4" name="Espaço Reservado para Conteúdo 3" descr="Recorte de Tela"/>
          <p:cNvPicPr>
            <a:picLocks noGrp="1" noChangeAspect="1"/>
          </p:cNvPicPr>
          <p:nvPr>
            <p:ph idx="1"/>
          </p:nvPr>
        </p:nvPicPr>
        <p:blipFill rotWithShape="1">
          <a:blip r:embed="rId3">
            <a:extLst>
              <a:ext uri="{28A0092B-C50C-407E-A947-70E740481C1C}">
                <a14:useLocalDpi xmlns:a14="http://schemas.microsoft.com/office/drawing/2010/main" val="0"/>
              </a:ext>
            </a:extLst>
          </a:blip>
          <a:srcRect t="35561"/>
          <a:stretch/>
        </p:blipFill>
        <p:spPr>
          <a:xfrm>
            <a:off x="1149056" y="3172065"/>
            <a:ext cx="10233552" cy="2114112"/>
          </a:xfrm>
        </p:spPr>
      </p:pic>
      <p:sp>
        <p:nvSpPr>
          <p:cNvPr id="6" name="CaixaDeTexto 5"/>
          <p:cNvSpPr txBox="1"/>
          <p:nvPr/>
        </p:nvSpPr>
        <p:spPr>
          <a:xfrm>
            <a:off x="9292470" y="6158094"/>
            <a:ext cx="7924719" cy="2308324"/>
          </a:xfrm>
          <a:prstGeom prst="rect">
            <a:avLst/>
          </a:prstGeom>
          <a:ln>
            <a:prstDash val="dashDot"/>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pt-BR" sz="3600" dirty="0"/>
              <a:t>Outra tradução da tabela disponível em: </a:t>
            </a:r>
          </a:p>
          <a:p>
            <a:r>
              <a:rPr lang="pt-BR" sz="3600" dirty="0" err="1"/>
              <a:t>Pasquali</a:t>
            </a:r>
            <a:r>
              <a:rPr lang="pt-BR" sz="3600" dirty="0"/>
              <a:t>, L. (2013). </a:t>
            </a:r>
            <a:r>
              <a:rPr lang="pt-BR" sz="3600" i="1" dirty="0" err="1"/>
              <a:t>Psicometria</a:t>
            </a:r>
            <a:r>
              <a:rPr lang="pt-BR" sz="3600" dirty="0"/>
              <a:t>: teoria dos testes na </a:t>
            </a:r>
            <a:r>
              <a:rPr lang="pt-BR" sz="3600" dirty="0">
                <a:latin typeface="Segoe UI" panose="020B0502040204020203" pitchFamily="34" charset="0"/>
                <a:cs typeface="Segoe UI" panose="020B0502040204020203" pitchFamily="34" charset="0"/>
              </a:rPr>
              <a:t>psicologia</a:t>
            </a:r>
            <a:r>
              <a:rPr lang="pt-BR" sz="3600" dirty="0"/>
              <a:t> e na educação. 5ed. Petrópolis: Vozes.</a:t>
            </a:r>
            <a:endParaRPr lang="en-GB" sz="3600" dirty="0"/>
          </a:p>
        </p:txBody>
      </p:sp>
      <p:graphicFrame>
        <p:nvGraphicFramePr>
          <p:cNvPr id="5" name="Tabela 4"/>
          <p:cNvGraphicFramePr>
            <a:graphicFrameLocks noGrp="1"/>
          </p:cNvGraphicFramePr>
          <p:nvPr/>
        </p:nvGraphicFramePr>
        <p:xfrm>
          <a:off x="314326" y="228599"/>
          <a:ext cx="17733044" cy="9915768"/>
        </p:xfrm>
        <a:graphic>
          <a:graphicData uri="http://schemas.openxmlformats.org/drawingml/2006/table">
            <a:tbl>
              <a:tblPr firstRow="1" bandRow="1">
                <a:tableStyleId>{EB9631B5-78F2-41C9-869B-9F39066F8104}</a:tableStyleId>
              </a:tblPr>
              <a:tblGrid>
                <a:gridCol w="2384801">
                  <a:extLst>
                    <a:ext uri="{9D8B030D-6E8A-4147-A177-3AD203B41FA5}">
                      <a16:colId xmlns:a16="http://schemas.microsoft.com/office/drawing/2014/main" val="20000"/>
                    </a:ext>
                  </a:extLst>
                </a:gridCol>
                <a:gridCol w="4052766">
                  <a:extLst>
                    <a:ext uri="{9D8B030D-6E8A-4147-A177-3AD203B41FA5}">
                      <a16:colId xmlns:a16="http://schemas.microsoft.com/office/drawing/2014/main" val="20001"/>
                    </a:ext>
                  </a:extLst>
                </a:gridCol>
                <a:gridCol w="4276929">
                  <a:extLst>
                    <a:ext uri="{9D8B030D-6E8A-4147-A177-3AD203B41FA5}">
                      <a16:colId xmlns:a16="http://schemas.microsoft.com/office/drawing/2014/main" val="20002"/>
                    </a:ext>
                  </a:extLst>
                </a:gridCol>
                <a:gridCol w="7018548">
                  <a:extLst>
                    <a:ext uri="{9D8B030D-6E8A-4147-A177-3AD203B41FA5}">
                      <a16:colId xmlns:a16="http://schemas.microsoft.com/office/drawing/2014/main" val="20003"/>
                    </a:ext>
                  </a:extLst>
                </a:gridCol>
              </a:tblGrid>
              <a:tr h="1305983">
                <a:tc>
                  <a:txBody>
                    <a:bodyPr/>
                    <a:lstStyle/>
                    <a:p>
                      <a:pPr algn="ctr"/>
                      <a:r>
                        <a:rPr lang="pt-BR" sz="3000" dirty="0"/>
                        <a:t>Tipo de Escala</a:t>
                      </a:r>
                      <a:endParaRPr lang="en-GB" sz="3000" dirty="0"/>
                    </a:p>
                  </a:txBody>
                  <a:tcPr marL="137160" marR="137160" marT="68580" marB="68580" anchor="ctr">
                    <a:solidFill>
                      <a:schemeClr val="accent2">
                        <a:lumMod val="75000"/>
                      </a:schemeClr>
                    </a:solidFill>
                  </a:tcPr>
                </a:tc>
                <a:tc>
                  <a:txBody>
                    <a:bodyPr/>
                    <a:lstStyle/>
                    <a:p>
                      <a:pPr algn="ctr"/>
                      <a:r>
                        <a:rPr lang="pt-BR" sz="3000" dirty="0"/>
                        <a:t>Operações básicas empíricas</a:t>
                      </a:r>
                      <a:endParaRPr lang="en-GB" sz="3000" dirty="0"/>
                    </a:p>
                  </a:txBody>
                  <a:tcPr marL="137160" marR="137160" marT="68580" marB="68580" anchor="ctr">
                    <a:solidFill>
                      <a:schemeClr val="accent2">
                        <a:lumMod val="75000"/>
                      </a:schemeClr>
                    </a:solidFill>
                  </a:tcPr>
                </a:tc>
                <a:tc>
                  <a:txBody>
                    <a:bodyPr/>
                    <a:lstStyle/>
                    <a:p>
                      <a:pPr algn="ctr"/>
                      <a:r>
                        <a:rPr lang="pt-BR" sz="3000" dirty="0"/>
                        <a:t>Operações estatísticas</a:t>
                      </a:r>
                      <a:r>
                        <a:rPr lang="pt-BR" sz="3000" baseline="0" dirty="0"/>
                        <a:t> possíveis</a:t>
                      </a:r>
                      <a:endParaRPr lang="en-GB" sz="3000" dirty="0"/>
                    </a:p>
                  </a:txBody>
                  <a:tcPr marL="137160" marR="137160" marT="68580" marB="68580" anchor="ctr">
                    <a:solidFill>
                      <a:schemeClr val="accent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3000" dirty="0"/>
                        <a:t>Exemplos</a:t>
                      </a:r>
                      <a:r>
                        <a:rPr lang="en-GB" sz="3000" baseline="0" dirty="0"/>
                        <a:t> e transformações possíveis</a:t>
                      </a:r>
                      <a:endParaRPr lang="en-GB" sz="3000" dirty="0"/>
                    </a:p>
                    <a:p>
                      <a:pPr algn="ctr"/>
                      <a:endParaRPr lang="en-GB" sz="3000" dirty="0"/>
                    </a:p>
                  </a:txBody>
                  <a:tcPr marL="137160" marR="137160" marT="68580" marB="68580" anchor="ctr">
                    <a:solidFill>
                      <a:schemeClr val="accent2">
                        <a:lumMod val="75000"/>
                      </a:schemeClr>
                    </a:solidFill>
                  </a:tcPr>
                </a:tc>
                <a:extLst>
                  <a:ext uri="{0D108BD9-81ED-4DB2-BD59-A6C34878D82A}">
                    <a16:rowId xmlns:a16="http://schemas.microsoft.com/office/drawing/2014/main" val="10000"/>
                  </a:ext>
                </a:extLst>
              </a:tr>
              <a:tr h="2095863">
                <a:tc>
                  <a:txBody>
                    <a:bodyPr/>
                    <a:lstStyle/>
                    <a:p>
                      <a:pPr algn="ctr"/>
                      <a:r>
                        <a:rPr lang="pt-BR" sz="2700" dirty="0"/>
                        <a:t>Nominal</a:t>
                      </a:r>
                      <a:endParaRPr lang="en-GB" sz="2700" dirty="0"/>
                    </a:p>
                  </a:txBody>
                  <a:tcPr marL="137160" marR="137160" marT="68580" marB="68580" anchor="ctr">
                    <a:solidFill>
                      <a:srgbClr val="F1EDE9"/>
                    </a:solidFill>
                  </a:tcPr>
                </a:tc>
                <a:tc>
                  <a:txBody>
                    <a:bodyPr/>
                    <a:lstStyle/>
                    <a:p>
                      <a:r>
                        <a:rPr lang="pt-BR" sz="2700" dirty="0"/>
                        <a:t>Determinar igualdade (identidade)</a:t>
                      </a:r>
                      <a:endParaRPr lang="en-GB" sz="2700" dirty="0"/>
                    </a:p>
                  </a:txBody>
                  <a:tcPr marL="137160" marR="137160" marT="68580" marB="68580" anchor="ctr">
                    <a:solidFill>
                      <a:srgbClr val="F1EDE9"/>
                    </a:solidFill>
                  </a:tcPr>
                </a:tc>
                <a:tc>
                  <a:txBody>
                    <a:bodyPr/>
                    <a:lstStyle/>
                    <a:p>
                      <a:r>
                        <a:rPr lang="pt-BR" sz="2700" dirty="0"/>
                        <a:t>Frequência</a:t>
                      </a:r>
                      <a:r>
                        <a:rPr lang="pt-BR" sz="2700" baseline="0" dirty="0"/>
                        <a:t> (número de casos) e Moda (e.g. qual atributo é o mais comum neste grupo de objetos?)</a:t>
                      </a:r>
                      <a:endParaRPr lang="en-GB" sz="2700" dirty="0"/>
                    </a:p>
                  </a:txBody>
                  <a:tcPr marL="137160" marR="137160" marT="68580" marB="68580" anchor="ctr">
                    <a:solidFill>
                      <a:srgbClr val="F1EDE9"/>
                    </a:solidFill>
                  </a:tcPr>
                </a:tc>
                <a:tc>
                  <a:txBody>
                    <a:bodyPr/>
                    <a:lstStyle/>
                    <a:p>
                      <a:r>
                        <a:rPr lang="pt-BR" sz="2700" dirty="0"/>
                        <a:t>Gênero</a:t>
                      </a:r>
                      <a:r>
                        <a:rPr lang="pt-BR" sz="2700" baseline="0" dirty="0"/>
                        <a:t> (M/F </a:t>
                      </a:r>
                      <a:r>
                        <a:rPr lang="pt-BR" sz="2700" baseline="0" dirty="0">
                          <a:sym typeface="Wingdings" panose="05000000000000000000" pitchFamily="2" charset="2"/>
                        </a:rPr>
                        <a:t> 1/2)</a:t>
                      </a:r>
                    </a:p>
                    <a:p>
                      <a:r>
                        <a:rPr lang="pt-BR" sz="2700" baseline="0" dirty="0">
                          <a:sym typeface="Wingdings" panose="05000000000000000000" pitchFamily="2" charset="2"/>
                        </a:rPr>
                        <a:t>Tipo sanguíneo (A/B/AB/O  1/2/3/4)</a:t>
                      </a:r>
                      <a:endParaRPr lang="en-GB" sz="2700" dirty="0"/>
                    </a:p>
                  </a:txBody>
                  <a:tcPr marL="137160" marR="137160" marT="68580" marB="68580" anchor="ctr">
                    <a:solidFill>
                      <a:srgbClr val="F1EDE9"/>
                    </a:solidFill>
                  </a:tcPr>
                </a:tc>
                <a:extLst>
                  <a:ext uri="{0D108BD9-81ED-4DB2-BD59-A6C34878D82A}">
                    <a16:rowId xmlns:a16="http://schemas.microsoft.com/office/drawing/2014/main" val="10001"/>
                  </a:ext>
                </a:extLst>
              </a:tr>
              <a:tr h="2579522">
                <a:tc>
                  <a:txBody>
                    <a:bodyPr/>
                    <a:lstStyle/>
                    <a:p>
                      <a:pPr algn="ctr"/>
                      <a:r>
                        <a:rPr lang="pt-BR" sz="2700" dirty="0"/>
                        <a:t>Ordinal</a:t>
                      </a:r>
                      <a:endParaRPr lang="en-GB" sz="2700" dirty="0"/>
                    </a:p>
                  </a:txBody>
                  <a:tcPr marL="137160" marR="137160" marT="68580" marB="68580" anchor="ctr"/>
                </a:tc>
                <a:tc>
                  <a:txBody>
                    <a:bodyPr/>
                    <a:lstStyle/>
                    <a:p>
                      <a:r>
                        <a:rPr lang="pt-BR" sz="2700" dirty="0"/>
                        <a:t>Determinar qual é maior ou menor (ordem) + identidade</a:t>
                      </a:r>
                      <a:endParaRPr lang="en-GB" sz="2700" dirty="0"/>
                    </a:p>
                  </a:txBody>
                  <a:tcPr marL="137160" marR="137160" marT="68580" marB="68580" anchor="ctr"/>
                </a:tc>
                <a:tc>
                  <a:txBody>
                    <a:bodyPr/>
                    <a:lstStyle/>
                    <a:p>
                      <a:r>
                        <a:rPr lang="pt-BR" sz="2700" dirty="0"/>
                        <a:t>Mediana (e.g. qual</a:t>
                      </a:r>
                      <a:r>
                        <a:rPr lang="pt-BR" sz="2700" baseline="0" dirty="0"/>
                        <a:t> atributo representa o centro neste grupo de objetos?) </a:t>
                      </a:r>
                      <a:r>
                        <a:rPr lang="pt-BR" sz="2700" dirty="0"/>
                        <a:t>e Procedimentos não-paramétricos</a:t>
                      </a:r>
                      <a:endParaRPr lang="en-GB" sz="2700" dirty="0"/>
                    </a:p>
                  </a:txBody>
                  <a:tcPr marL="137160" marR="137160" marT="68580" marB="68580" anchor="ctr"/>
                </a:tc>
                <a:tc>
                  <a:txBody>
                    <a:bodyPr/>
                    <a:lstStyle/>
                    <a:p>
                      <a:r>
                        <a:rPr lang="pt-BR" sz="2700" dirty="0"/>
                        <a:t>Escala</a:t>
                      </a:r>
                      <a:r>
                        <a:rPr lang="pt-BR" sz="2700" baseline="0" dirty="0"/>
                        <a:t> de Frequência </a:t>
                      </a:r>
                    </a:p>
                    <a:p>
                      <a:r>
                        <a:rPr lang="pt-BR" sz="2700" baseline="0" dirty="0"/>
                        <a:t>(Nunca/Às vezes/Frequentemente/Sempre </a:t>
                      </a:r>
                      <a:r>
                        <a:rPr lang="pt-BR" sz="2700" baseline="0" dirty="0">
                          <a:sym typeface="Wingdings" panose="05000000000000000000" pitchFamily="2" charset="2"/>
                        </a:rPr>
                        <a:t> 1/2/3/4)</a:t>
                      </a:r>
                      <a:endParaRPr lang="en-GB" sz="2700" dirty="0"/>
                    </a:p>
                  </a:txBody>
                  <a:tcPr marL="137160" marR="137160" marT="68580" marB="68580" anchor="ctr"/>
                </a:tc>
                <a:extLst>
                  <a:ext uri="{0D108BD9-81ED-4DB2-BD59-A6C34878D82A}">
                    <a16:rowId xmlns:a16="http://schemas.microsoft.com/office/drawing/2014/main" val="10002"/>
                  </a:ext>
                </a:extLst>
              </a:tr>
              <a:tr h="2095863">
                <a:tc>
                  <a:txBody>
                    <a:bodyPr/>
                    <a:lstStyle/>
                    <a:p>
                      <a:pPr algn="ctr"/>
                      <a:r>
                        <a:rPr lang="pt-BR" sz="2700" dirty="0"/>
                        <a:t>Intervalar</a:t>
                      </a:r>
                      <a:endParaRPr lang="en-GB" sz="2700" dirty="0"/>
                    </a:p>
                  </a:txBody>
                  <a:tcPr marL="137160" marR="137160" marT="68580" marB="68580" anchor="ctr">
                    <a:solidFill>
                      <a:srgbClr val="F1EDE9"/>
                    </a:solidFill>
                  </a:tcPr>
                </a:tc>
                <a:tc>
                  <a:txBody>
                    <a:bodyPr/>
                    <a:lstStyle/>
                    <a:p>
                      <a:r>
                        <a:rPr lang="pt-BR" sz="2700" dirty="0"/>
                        <a:t>Determinar igualdade</a:t>
                      </a:r>
                      <a:r>
                        <a:rPr lang="pt-BR" sz="2700" baseline="0" dirty="0"/>
                        <a:t> dos intervalos ou das diferenças (aditividade) + igualdade + ordem</a:t>
                      </a:r>
                      <a:endParaRPr lang="en-GB" sz="2700" dirty="0"/>
                    </a:p>
                  </a:txBody>
                  <a:tcPr marL="137160" marR="137160" marT="68580" marB="68580" anchor="ctr">
                    <a:solidFill>
                      <a:srgbClr val="F1EDE9"/>
                    </a:solidFill>
                  </a:tcPr>
                </a:tc>
                <a:tc>
                  <a:txBody>
                    <a:bodyPr/>
                    <a:lstStyle/>
                    <a:p>
                      <a:r>
                        <a:rPr lang="pt-BR" sz="2700" dirty="0"/>
                        <a:t>Média (e.g.</a:t>
                      </a:r>
                      <a:r>
                        <a:rPr lang="pt-BR" sz="2700" baseline="0" dirty="0"/>
                        <a:t> qual a média do atributo?)</a:t>
                      </a:r>
                      <a:r>
                        <a:rPr lang="pt-BR" sz="2700" dirty="0"/>
                        <a:t>, Desvio Padrão, Procedimentos</a:t>
                      </a:r>
                      <a:r>
                        <a:rPr lang="pt-BR" sz="2700" baseline="0" dirty="0"/>
                        <a:t> paramétricos</a:t>
                      </a:r>
                      <a:endParaRPr lang="en-GB" sz="2700" dirty="0"/>
                    </a:p>
                  </a:txBody>
                  <a:tcPr marL="137160" marR="137160" marT="68580" marB="68580" anchor="ctr">
                    <a:solidFill>
                      <a:srgbClr val="F1EDE9"/>
                    </a:solidFill>
                  </a:tcPr>
                </a:tc>
                <a:tc>
                  <a:txBody>
                    <a:bodyPr/>
                    <a:lstStyle/>
                    <a:p>
                      <a:r>
                        <a:rPr lang="pt-BR" sz="2700" dirty="0"/>
                        <a:t>Temperatura</a:t>
                      </a:r>
                      <a:r>
                        <a:rPr lang="pt-BR" sz="2700" baseline="0" dirty="0"/>
                        <a:t> (Celsius) ...-21 -20 ...0 ...20 21...</a:t>
                      </a:r>
                      <a:endParaRPr lang="en-GB" sz="2700" dirty="0"/>
                    </a:p>
                  </a:txBody>
                  <a:tcPr marL="137160" marR="137160" marT="68580" marB="68580" anchor="ctr">
                    <a:solidFill>
                      <a:srgbClr val="F1EDE9"/>
                    </a:solidFill>
                  </a:tcPr>
                </a:tc>
                <a:extLst>
                  <a:ext uri="{0D108BD9-81ED-4DB2-BD59-A6C34878D82A}">
                    <a16:rowId xmlns:a16="http://schemas.microsoft.com/office/drawing/2014/main" val="10003"/>
                  </a:ext>
                </a:extLst>
              </a:tr>
              <a:tr h="1838537">
                <a:tc>
                  <a:txBody>
                    <a:bodyPr/>
                    <a:lstStyle/>
                    <a:p>
                      <a:pPr algn="ctr"/>
                      <a:r>
                        <a:rPr lang="pt-BR" sz="2700" dirty="0"/>
                        <a:t>Razão</a:t>
                      </a:r>
                      <a:endParaRPr lang="en-GB" sz="2700" dirty="0"/>
                    </a:p>
                  </a:txBody>
                  <a:tcPr marL="137160" marR="137160" marT="68580" marB="68580" anchor="ctr"/>
                </a:tc>
                <a:tc>
                  <a:txBody>
                    <a:bodyPr/>
                    <a:lstStyle/>
                    <a:p>
                      <a:r>
                        <a:rPr lang="pt-BR" sz="2700" dirty="0"/>
                        <a:t>Determinar igualdade dos índices (razão) + identidade + ordem</a:t>
                      </a:r>
                      <a:r>
                        <a:rPr lang="pt-BR" sz="2700" baseline="0" dirty="0"/>
                        <a:t> + aditividade</a:t>
                      </a:r>
                      <a:endParaRPr lang="en-GB" sz="2700" dirty="0"/>
                    </a:p>
                  </a:txBody>
                  <a:tcPr marL="137160" marR="137160" marT="68580" marB="68580" anchor="ctr"/>
                </a:tc>
                <a:tc>
                  <a:txBody>
                    <a:bodyPr/>
                    <a:lstStyle/>
                    <a:p>
                      <a:r>
                        <a:rPr lang="pt-BR" sz="2700" dirty="0"/>
                        <a:t>Computa</a:t>
                      </a:r>
                      <a:r>
                        <a:rPr lang="pt-BR" sz="2700" baseline="0" dirty="0"/>
                        <a:t> índices de variação</a:t>
                      </a:r>
                      <a:endParaRPr lang="en-GB" sz="2700" dirty="0"/>
                    </a:p>
                  </a:txBody>
                  <a:tcPr marL="137160" marR="137160" marT="68580" marB="68580" anchor="ctr"/>
                </a:tc>
                <a:tc>
                  <a:txBody>
                    <a:bodyPr/>
                    <a:lstStyle/>
                    <a:p>
                      <a:r>
                        <a:rPr lang="pt-BR" sz="2700" dirty="0"/>
                        <a:t>Massa (kg):</a:t>
                      </a:r>
                      <a:r>
                        <a:rPr lang="pt-BR" sz="2700" baseline="0" dirty="0"/>
                        <a:t>          0 1 2 ... 20 21 .... 100 101...</a:t>
                      </a:r>
                    </a:p>
                    <a:p>
                      <a:pPr defTabSz="898525"/>
                      <a:r>
                        <a:rPr lang="pt-BR" sz="2700" baseline="0" dirty="0"/>
                        <a:t>Comprimento (m):  0 1 2 ... 20 21 ... 100 101 ...</a:t>
                      </a:r>
                      <a:endParaRPr lang="en-GB" sz="2700" dirty="0"/>
                    </a:p>
                  </a:txBody>
                  <a:tcPr marL="137160" marR="137160" marT="68580" marB="6858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194781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099490"/>
            <a:ext cx="9601200" cy="1143000"/>
          </a:xfrm>
        </p:spPr>
        <p:txBody>
          <a:bodyPr>
            <a:noAutofit/>
          </a:bodyPr>
          <a:lstStyle/>
          <a:p>
            <a:r>
              <a:rPr lang="pt-BR" sz="5400" b="1" dirty="0">
                <a:latin typeface="Inter" panose="020B0604020202020204" charset="0"/>
                <a:ea typeface="Inter" panose="020B0604020202020204" charset="0"/>
              </a:rPr>
              <a:t>Hora de pensar sobre dados!</a:t>
            </a:r>
            <a:endParaRPr lang="en-GB" sz="5400" b="1" dirty="0">
              <a:latin typeface="Inter" panose="020B0604020202020204" charset="0"/>
              <a:ea typeface="Inter" panose="020B0604020202020204" charset="0"/>
            </a:endParaRPr>
          </a:p>
        </p:txBody>
      </p:sp>
      <p:sp>
        <p:nvSpPr>
          <p:cNvPr id="3" name="Espaço Reservado para Conteúdo 2"/>
          <p:cNvSpPr>
            <a:spLocks noGrp="1"/>
          </p:cNvSpPr>
          <p:nvPr>
            <p:ph idx="1"/>
          </p:nvPr>
        </p:nvSpPr>
        <p:spPr>
          <a:xfrm>
            <a:off x="677812" y="8075172"/>
            <a:ext cx="3438764" cy="802038"/>
          </a:xfrm>
          <a:solidFill>
            <a:srgbClr val="C6A28D"/>
          </a:solidFill>
          <a:ln w="57150">
            <a:solidFill>
              <a:srgbClr val="AD6237"/>
            </a:solidFill>
          </a:ln>
        </p:spPr>
        <p:style>
          <a:lnRef idx="3">
            <a:schemeClr val="lt1"/>
          </a:lnRef>
          <a:fillRef idx="1">
            <a:schemeClr val="accent4"/>
          </a:fillRef>
          <a:effectRef idx="1">
            <a:schemeClr val="accent4"/>
          </a:effectRef>
          <a:fontRef idx="minor">
            <a:schemeClr val="lt1"/>
          </a:fontRef>
        </p:style>
        <p:txBody>
          <a:bodyPr>
            <a:normAutofit lnSpcReduction="10000"/>
          </a:bodyPr>
          <a:lstStyle/>
          <a:p>
            <a:pPr marL="0" indent="0" algn="ctr">
              <a:buNone/>
            </a:pPr>
            <a:r>
              <a:rPr lang="pt-BR" sz="4800" dirty="0">
                <a:solidFill>
                  <a:schemeClr val="tx1"/>
                </a:solidFill>
                <a:latin typeface="Inter" panose="020B0604020202020204" charset="0"/>
                <a:ea typeface="Inter" panose="020B0604020202020204" charset="0"/>
              </a:rPr>
              <a:t>Razão</a:t>
            </a:r>
            <a:endParaRPr lang="en-GB" sz="4800" dirty="0">
              <a:solidFill>
                <a:schemeClr val="tx1"/>
              </a:solidFill>
              <a:latin typeface="Inter" panose="020B0604020202020204" charset="0"/>
              <a:ea typeface="Inter" panose="020B0604020202020204" charset="0"/>
            </a:endParaRPr>
          </a:p>
        </p:txBody>
      </p:sp>
      <p:sp>
        <p:nvSpPr>
          <p:cNvPr id="7" name="Espaço Reservado para Conteúdo 2"/>
          <p:cNvSpPr txBox="1">
            <a:spLocks/>
          </p:cNvSpPr>
          <p:nvPr/>
        </p:nvSpPr>
        <p:spPr>
          <a:xfrm>
            <a:off x="677812" y="4403298"/>
            <a:ext cx="3438764" cy="802038"/>
          </a:xfrm>
          <a:prstGeom prst="rect">
            <a:avLst/>
          </a:prstGeom>
          <a:solidFill>
            <a:srgbClr val="C6A28D"/>
          </a:solidFill>
          <a:ln w="57150">
            <a:solidFill>
              <a:srgbClr val="AD6237"/>
            </a:solidFill>
          </a:ln>
        </p:spPr>
        <p:style>
          <a:lnRef idx="3">
            <a:schemeClr val="lt1"/>
          </a:lnRef>
          <a:fillRef idx="1">
            <a:schemeClr val="accent4"/>
          </a:fillRef>
          <a:effectRef idx="1">
            <a:schemeClr val="accent4"/>
          </a:effectRef>
          <a:fontRef idx="minor">
            <a:schemeClr val="lt1"/>
          </a:fontRef>
        </p:style>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pt-BR" sz="4800" dirty="0">
                <a:latin typeface="Inter" panose="020B0604020202020204" charset="0"/>
                <a:ea typeface="Inter" panose="020B0604020202020204" charset="0"/>
              </a:rPr>
              <a:t>Ordinal</a:t>
            </a:r>
            <a:endParaRPr lang="en-GB" sz="4800" dirty="0">
              <a:latin typeface="Inter" panose="020B0604020202020204" charset="0"/>
              <a:ea typeface="Inter" panose="020B0604020202020204" charset="0"/>
            </a:endParaRPr>
          </a:p>
        </p:txBody>
      </p:sp>
      <p:sp>
        <p:nvSpPr>
          <p:cNvPr id="8" name="Espaço Reservado para Conteúdo 2"/>
          <p:cNvSpPr txBox="1">
            <a:spLocks/>
          </p:cNvSpPr>
          <p:nvPr/>
        </p:nvSpPr>
        <p:spPr>
          <a:xfrm>
            <a:off x="677812" y="6239235"/>
            <a:ext cx="3438764" cy="802038"/>
          </a:xfrm>
          <a:prstGeom prst="rect">
            <a:avLst/>
          </a:prstGeom>
          <a:solidFill>
            <a:srgbClr val="C6A28D"/>
          </a:solidFill>
          <a:ln w="57150">
            <a:solidFill>
              <a:srgbClr val="AD6237"/>
            </a:solidFill>
          </a:ln>
        </p:spPr>
        <p:style>
          <a:lnRef idx="3">
            <a:schemeClr val="lt1"/>
          </a:lnRef>
          <a:fillRef idx="1">
            <a:schemeClr val="accent4"/>
          </a:fillRef>
          <a:effectRef idx="1">
            <a:schemeClr val="accent4"/>
          </a:effectRef>
          <a:fontRef idx="minor">
            <a:schemeClr val="lt1"/>
          </a:fontRef>
        </p:style>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pt-BR" sz="4800" dirty="0">
                <a:latin typeface="Inter" panose="020B0604020202020204" charset="0"/>
                <a:ea typeface="Inter" panose="020B0604020202020204" charset="0"/>
              </a:rPr>
              <a:t>Intervalar</a:t>
            </a:r>
            <a:endParaRPr lang="en-GB" sz="4800" dirty="0">
              <a:latin typeface="Inter" panose="020B0604020202020204" charset="0"/>
              <a:ea typeface="Inter" panose="020B0604020202020204" charset="0"/>
            </a:endParaRPr>
          </a:p>
        </p:txBody>
      </p:sp>
      <p:sp>
        <p:nvSpPr>
          <p:cNvPr id="9" name="Espaço Reservado para Conteúdo 2"/>
          <p:cNvSpPr txBox="1">
            <a:spLocks/>
          </p:cNvSpPr>
          <p:nvPr/>
        </p:nvSpPr>
        <p:spPr>
          <a:xfrm>
            <a:off x="677812" y="2567361"/>
            <a:ext cx="3438764" cy="802038"/>
          </a:xfrm>
          <a:prstGeom prst="rect">
            <a:avLst/>
          </a:prstGeom>
          <a:solidFill>
            <a:srgbClr val="C6A28D"/>
          </a:solidFill>
          <a:ln w="57150">
            <a:solidFill>
              <a:srgbClr val="AD6237"/>
            </a:solidFill>
          </a:ln>
        </p:spPr>
        <p:style>
          <a:lnRef idx="3">
            <a:schemeClr val="lt1"/>
          </a:lnRef>
          <a:fillRef idx="1">
            <a:schemeClr val="accent4"/>
          </a:fillRef>
          <a:effectRef idx="1">
            <a:schemeClr val="accent4"/>
          </a:effectRef>
          <a:fontRef idx="minor">
            <a:schemeClr val="lt1"/>
          </a:fontRef>
        </p:style>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pt-BR" sz="4800" dirty="0">
                <a:latin typeface="Inter" panose="020B0604020202020204" charset="0"/>
                <a:ea typeface="Inter" panose="020B0604020202020204" charset="0"/>
              </a:rPr>
              <a:t>Nominal</a:t>
            </a:r>
            <a:endParaRPr lang="en-GB" sz="4800" dirty="0">
              <a:latin typeface="Inter" panose="020B0604020202020204" charset="0"/>
              <a:ea typeface="Inter" panose="020B0604020202020204" charset="0"/>
            </a:endParaRPr>
          </a:p>
        </p:txBody>
      </p:sp>
      <p:sp>
        <p:nvSpPr>
          <p:cNvPr id="10" name="CaixaDeTexto 9"/>
          <p:cNvSpPr txBox="1"/>
          <p:nvPr/>
        </p:nvSpPr>
        <p:spPr>
          <a:xfrm>
            <a:off x="15056763" y="3626224"/>
            <a:ext cx="3229538"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Anos de educação</a:t>
            </a:r>
            <a:endParaRPr lang="en-GB" sz="2700" dirty="0">
              <a:latin typeface="Inter" panose="020B0604020202020204" charset="0"/>
              <a:ea typeface="Inter" panose="020B0604020202020204" charset="0"/>
            </a:endParaRPr>
          </a:p>
        </p:txBody>
      </p:sp>
      <p:sp>
        <p:nvSpPr>
          <p:cNvPr id="11" name="CaixaDeTexto 10"/>
          <p:cNvSpPr txBox="1"/>
          <p:nvPr/>
        </p:nvSpPr>
        <p:spPr>
          <a:xfrm>
            <a:off x="11199169" y="2834346"/>
            <a:ext cx="3128459"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Cor do cabelo</a:t>
            </a:r>
          </a:p>
        </p:txBody>
      </p:sp>
      <p:sp>
        <p:nvSpPr>
          <p:cNvPr id="12" name="CaixaDeTexto 11"/>
          <p:cNvSpPr txBox="1"/>
          <p:nvPr/>
        </p:nvSpPr>
        <p:spPr>
          <a:xfrm>
            <a:off x="16281552" y="5160574"/>
            <a:ext cx="3229538"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Salário</a:t>
            </a:r>
            <a:endParaRPr lang="en-GB" sz="2700" dirty="0">
              <a:latin typeface="Inter" panose="020B0604020202020204" charset="0"/>
              <a:ea typeface="Inter" panose="020B0604020202020204" charset="0"/>
            </a:endParaRPr>
          </a:p>
        </p:txBody>
      </p:sp>
      <p:sp>
        <p:nvSpPr>
          <p:cNvPr id="14" name="CaixaDeTexto 13"/>
          <p:cNvSpPr txBox="1"/>
          <p:nvPr/>
        </p:nvSpPr>
        <p:spPr>
          <a:xfrm>
            <a:off x="11337348" y="1709816"/>
            <a:ext cx="3741792"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Tipo de residência</a:t>
            </a:r>
          </a:p>
        </p:txBody>
      </p:sp>
      <p:sp>
        <p:nvSpPr>
          <p:cNvPr id="15" name="CaixaDeTexto 14"/>
          <p:cNvSpPr txBox="1"/>
          <p:nvPr/>
        </p:nvSpPr>
        <p:spPr>
          <a:xfrm>
            <a:off x="10196788" y="4631570"/>
            <a:ext cx="4284143"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Nível de concordância </a:t>
            </a:r>
            <a:endParaRPr lang="en-GB" sz="2700" dirty="0">
              <a:latin typeface="Inter" panose="020B0604020202020204" charset="0"/>
              <a:ea typeface="Inter" panose="020B0604020202020204" charset="0"/>
            </a:endParaRPr>
          </a:p>
        </p:txBody>
      </p:sp>
      <p:sp>
        <p:nvSpPr>
          <p:cNvPr id="16" name="CaixaDeTexto 15"/>
          <p:cNvSpPr txBox="1"/>
          <p:nvPr/>
        </p:nvSpPr>
        <p:spPr>
          <a:xfrm>
            <a:off x="16448078" y="7175010"/>
            <a:ext cx="3229538"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Idade</a:t>
            </a:r>
            <a:endParaRPr lang="en-GB" sz="2700" dirty="0">
              <a:latin typeface="Inter" panose="020B0604020202020204" charset="0"/>
              <a:ea typeface="Inter" panose="020B0604020202020204" charset="0"/>
            </a:endParaRPr>
          </a:p>
        </p:txBody>
      </p:sp>
      <p:sp>
        <p:nvSpPr>
          <p:cNvPr id="18" name="CaixaDeTexto 17"/>
          <p:cNvSpPr txBox="1"/>
          <p:nvPr/>
        </p:nvSpPr>
        <p:spPr>
          <a:xfrm>
            <a:off x="16448076" y="8637978"/>
            <a:ext cx="3229538"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Gênero</a:t>
            </a:r>
          </a:p>
        </p:txBody>
      </p:sp>
      <p:sp>
        <p:nvSpPr>
          <p:cNvPr id="19" name="CaixaDeTexto 18"/>
          <p:cNvSpPr txBox="1"/>
          <p:nvPr/>
        </p:nvSpPr>
        <p:spPr>
          <a:xfrm>
            <a:off x="14988892" y="8674643"/>
            <a:ext cx="1459185"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Região </a:t>
            </a:r>
            <a:endParaRPr lang="en-GB" sz="2700" dirty="0">
              <a:latin typeface="Inter" panose="020B0604020202020204" charset="0"/>
              <a:ea typeface="Inter" panose="020B0604020202020204" charset="0"/>
            </a:endParaRPr>
          </a:p>
        </p:txBody>
      </p:sp>
      <p:sp>
        <p:nvSpPr>
          <p:cNvPr id="20" name="CaixaDeTexto 19"/>
          <p:cNvSpPr txBox="1"/>
          <p:nvPr/>
        </p:nvSpPr>
        <p:spPr>
          <a:xfrm>
            <a:off x="14988891" y="5765457"/>
            <a:ext cx="4635081"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Status profissional</a:t>
            </a:r>
          </a:p>
        </p:txBody>
      </p:sp>
      <p:sp>
        <p:nvSpPr>
          <p:cNvPr id="22" name="CaixaDeTexto 21"/>
          <p:cNvSpPr txBox="1"/>
          <p:nvPr/>
        </p:nvSpPr>
        <p:spPr>
          <a:xfrm>
            <a:off x="15037424" y="1050751"/>
            <a:ext cx="3857235"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Satisfação com a vida</a:t>
            </a:r>
            <a:endParaRPr lang="en-GB" sz="2700" dirty="0">
              <a:latin typeface="Inter" panose="020B0604020202020204" charset="0"/>
              <a:ea typeface="Inter" panose="020B0604020202020204" charset="0"/>
            </a:endParaRPr>
          </a:p>
        </p:txBody>
      </p:sp>
      <p:sp>
        <p:nvSpPr>
          <p:cNvPr id="23" name="CaixaDeTexto 22"/>
          <p:cNvSpPr txBox="1"/>
          <p:nvPr/>
        </p:nvSpPr>
        <p:spPr>
          <a:xfrm>
            <a:off x="14736705" y="4822605"/>
            <a:ext cx="4556711"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Estado civil </a:t>
            </a:r>
          </a:p>
        </p:txBody>
      </p:sp>
      <p:sp>
        <p:nvSpPr>
          <p:cNvPr id="24" name="CaixaDeTexto 23"/>
          <p:cNvSpPr txBox="1"/>
          <p:nvPr/>
        </p:nvSpPr>
        <p:spPr>
          <a:xfrm>
            <a:off x="15351273" y="9281206"/>
            <a:ext cx="3229538"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Você tem irmãos?</a:t>
            </a:r>
            <a:endParaRPr lang="en-GB" sz="2700" dirty="0">
              <a:latin typeface="Inter" panose="020B0604020202020204" charset="0"/>
              <a:ea typeface="Inter" panose="020B0604020202020204" charset="0"/>
            </a:endParaRPr>
          </a:p>
        </p:txBody>
      </p:sp>
      <p:sp>
        <p:nvSpPr>
          <p:cNvPr id="25" name="CaixaDeTexto 24"/>
          <p:cNvSpPr txBox="1"/>
          <p:nvPr/>
        </p:nvSpPr>
        <p:spPr>
          <a:xfrm>
            <a:off x="14988891" y="6446269"/>
            <a:ext cx="3229538"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Número de irmãos </a:t>
            </a:r>
          </a:p>
        </p:txBody>
      </p:sp>
      <p:sp>
        <p:nvSpPr>
          <p:cNvPr id="26" name="CaixaDeTexto 25"/>
          <p:cNvSpPr txBox="1"/>
          <p:nvPr/>
        </p:nvSpPr>
        <p:spPr>
          <a:xfrm>
            <a:off x="14988891" y="2049595"/>
            <a:ext cx="3715343" cy="923330"/>
          </a:xfrm>
          <a:prstGeom prst="rect">
            <a:avLst/>
          </a:prstGeom>
          <a:noFill/>
        </p:spPr>
        <p:txBody>
          <a:bodyPr wrap="square" rtlCol="0">
            <a:spAutoFit/>
          </a:bodyPr>
          <a:lstStyle/>
          <a:p>
            <a:r>
              <a:rPr lang="pt-BR" sz="2700" dirty="0">
                <a:latin typeface="Inter" panose="020B0604020202020204" charset="0"/>
                <a:ea typeface="Inter" panose="020B0604020202020204" charset="0"/>
              </a:rPr>
              <a:t>Horas (relógio de 12 horas)</a:t>
            </a:r>
            <a:endParaRPr lang="en-GB" sz="2700" dirty="0">
              <a:latin typeface="Inter" panose="020B0604020202020204" charset="0"/>
              <a:ea typeface="Inter" panose="020B0604020202020204" charset="0"/>
            </a:endParaRPr>
          </a:p>
        </p:txBody>
      </p:sp>
      <p:sp>
        <p:nvSpPr>
          <p:cNvPr id="27" name="CaixaDeTexto 26"/>
          <p:cNvSpPr txBox="1"/>
          <p:nvPr/>
        </p:nvSpPr>
        <p:spPr>
          <a:xfrm>
            <a:off x="14747500" y="7165914"/>
            <a:ext cx="1984458"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Notas</a:t>
            </a:r>
            <a:endParaRPr lang="en-GB" sz="2700" dirty="0">
              <a:latin typeface="Inter" panose="020B0604020202020204" charset="0"/>
              <a:ea typeface="Inter" panose="020B0604020202020204" charset="0"/>
            </a:endParaRPr>
          </a:p>
        </p:txBody>
      </p:sp>
      <p:sp>
        <p:nvSpPr>
          <p:cNvPr id="28" name="CaixaDeTexto 27"/>
          <p:cNvSpPr txBox="1"/>
          <p:nvPr/>
        </p:nvSpPr>
        <p:spPr>
          <a:xfrm>
            <a:off x="14783289" y="7910776"/>
            <a:ext cx="3797522" cy="923330"/>
          </a:xfrm>
          <a:prstGeom prst="rect">
            <a:avLst/>
          </a:prstGeom>
          <a:noFill/>
        </p:spPr>
        <p:txBody>
          <a:bodyPr wrap="square" rtlCol="0">
            <a:spAutoFit/>
          </a:bodyPr>
          <a:lstStyle/>
          <a:p>
            <a:r>
              <a:rPr lang="pt-BR" sz="2700" dirty="0">
                <a:latin typeface="Inter" panose="020B0604020202020204" charset="0"/>
                <a:ea typeface="Inter" panose="020B0604020202020204" charset="0"/>
              </a:rPr>
              <a:t>Temperatura (Celsius)</a:t>
            </a:r>
            <a:endParaRPr lang="en-GB" sz="2700" dirty="0">
              <a:latin typeface="Inter" panose="020B0604020202020204" charset="0"/>
              <a:ea typeface="Inter" panose="020B0604020202020204" charset="0"/>
            </a:endParaRPr>
          </a:p>
        </p:txBody>
      </p:sp>
      <p:sp>
        <p:nvSpPr>
          <p:cNvPr id="29" name="Retângulo 28"/>
          <p:cNvSpPr/>
          <p:nvPr/>
        </p:nvSpPr>
        <p:spPr>
          <a:xfrm>
            <a:off x="677813" y="2567361"/>
            <a:ext cx="13890144" cy="1658370"/>
          </a:xfrm>
          <a:prstGeom prst="rect">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30" name="Retângulo 29"/>
          <p:cNvSpPr/>
          <p:nvPr/>
        </p:nvSpPr>
        <p:spPr>
          <a:xfrm>
            <a:off x="677813" y="4406716"/>
            <a:ext cx="13877796" cy="1658370"/>
          </a:xfrm>
          <a:prstGeom prst="rect">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31" name="Retângulo 30"/>
          <p:cNvSpPr/>
          <p:nvPr/>
        </p:nvSpPr>
        <p:spPr>
          <a:xfrm>
            <a:off x="677812" y="6261331"/>
            <a:ext cx="13890146" cy="1658370"/>
          </a:xfrm>
          <a:prstGeom prst="rect">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32" name="Retângulo 31"/>
          <p:cNvSpPr/>
          <p:nvPr/>
        </p:nvSpPr>
        <p:spPr>
          <a:xfrm>
            <a:off x="677812" y="8066703"/>
            <a:ext cx="13877798" cy="1658370"/>
          </a:xfrm>
          <a:prstGeom prst="rect">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00"/>
          </a:p>
        </p:txBody>
      </p:sp>
    </p:spTree>
    <p:extLst>
      <p:ext uri="{BB962C8B-B14F-4D97-AF65-F5344CB8AC3E}">
        <p14:creationId xmlns:p14="http://schemas.microsoft.com/office/powerpoint/2010/main" val="159318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4.19753E-6 L -0.57951 0.44892 " pathEditMode="relative" rAng="0" ptsTypes="AA">
                                      <p:cBhvr>
                                        <p:cTn id="6" dur="2000" fill="hold"/>
                                        <p:tgtEl>
                                          <p:spTgt spid="26"/>
                                        </p:tgtEl>
                                        <p:attrNameLst>
                                          <p:attrName>ppt_x</p:attrName>
                                          <p:attrName>ppt_y</p:attrName>
                                        </p:attrNameLst>
                                      </p:cBhvr>
                                      <p:rCtr x="-28976" y="22438"/>
                                    </p:animMotion>
                                  </p:childTnLst>
                                </p:cTn>
                              </p:par>
                              <p:par>
                                <p:cTn id="7" presetID="42" presetClass="path" presetSubtype="0" accel="50000" decel="50000" fill="hold" grpId="0" nodeType="withEffect">
                                  <p:stCondLst>
                                    <p:cond delay="0"/>
                                  </p:stCondLst>
                                  <p:childTnLst>
                                    <p:animMotion origin="layout" path="M -2.77778E-6 4.32099E-6 L -0.30798 0.07623 " pathEditMode="relative" rAng="0" ptsTypes="AA">
                                      <p:cBhvr>
                                        <p:cTn id="8" dur="2000" fill="hold"/>
                                        <p:tgtEl>
                                          <p:spTgt spid="15"/>
                                        </p:tgtEl>
                                        <p:attrNameLst>
                                          <p:attrName>ppt_x</p:attrName>
                                          <p:attrName>ppt_y</p:attrName>
                                        </p:attrNameLst>
                                      </p:cBhvr>
                                      <p:rCtr x="-15399" y="3812"/>
                                    </p:animMotion>
                                  </p:childTnLst>
                                </p:cTn>
                              </p:par>
                              <p:par>
                                <p:cTn id="9" presetID="42" presetClass="path" presetSubtype="0" accel="50000" decel="50000" fill="hold" grpId="0" nodeType="withEffect">
                                  <p:stCondLst>
                                    <p:cond delay="0"/>
                                  </p:stCondLst>
                                  <p:childTnLst>
                                    <p:animMotion origin="layout" path="M -0.35625 -0.01111 L -0.37292 0.06004 " pathEditMode="relative" rAng="0" ptsTypes="AA">
                                      <p:cBhvr>
                                        <p:cTn id="10" dur="2000" fill="hold"/>
                                        <p:tgtEl>
                                          <p:spTgt spid="11"/>
                                        </p:tgtEl>
                                        <p:attrNameLst>
                                          <p:attrName>ppt_x</p:attrName>
                                          <p:attrName>ppt_y</p:attrName>
                                        </p:attrNameLst>
                                      </p:cBhvr>
                                      <p:rCtr x="0" y="386"/>
                                    </p:animMotion>
                                  </p:childTnLst>
                                </p:cTn>
                              </p:par>
                              <p:par>
                                <p:cTn id="11" presetID="42" presetClass="path" presetSubtype="0" accel="50000" decel="50000" fill="hold" grpId="0" nodeType="withEffect">
                                  <p:stCondLst>
                                    <p:cond delay="0"/>
                                  </p:stCondLst>
                                  <p:childTnLst>
                                    <p:animMotion origin="layout" path="M -9.72222E-7 -1.85185E-6 L -0.25304 0.348 " pathEditMode="relative" rAng="0" ptsTypes="AA">
                                      <p:cBhvr>
                                        <p:cTn id="12" dur="2000" fill="hold"/>
                                        <p:tgtEl>
                                          <p:spTgt spid="22"/>
                                        </p:tgtEl>
                                        <p:attrNameLst>
                                          <p:attrName>ppt_x</p:attrName>
                                          <p:attrName>ppt_y</p:attrName>
                                        </p:attrNameLst>
                                      </p:cBhvr>
                                      <p:rCtr x="-14167" y="20525"/>
                                    </p:animMotion>
                                  </p:childTnLst>
                                </p:cTn>
                              </p:par>
                              <p:par>
                                <p:cTn id="13" presetID="42" presetClass="path" presetSubtype="0" accel="50000" decel="50000" fill="hold" grpId="0" nodeType="withEffect">
                                  <p:stCondLst>
                                    <p:cond delay="0"/>
                                  </p:stCondLst>
                                  <p:childTnLst>
                                    <p:animMotion origin="layout" path="M -2.22222E-6 4.93827E-6 L -0.38055 0.09814 " pathEditMode="relative" rAng="0" ptsTypes="AA">
                                      <p:cBhvr>
                                        <p:cTn id="14" dur="2000" fill="hold"/>
                                        <p:tgtEl>
                                          <p:spTgt spid="14"/>
                                        </p:tgtEl>
                                        <p:attrNameLst>
                                          <p:attrName>ppt_x</p:attrName>
                                          <p:attrName>ppt_y</p:attrName>
                                        </p:attrNameLst>
                                      </p:cBhvr>
                                      <p:rCtr x="-19028" y="4907"/>
                                    </p:animMotion>
                                  </p:childTnLst>
                                </p:cTn>
                              </p:par>
                              <p:par>
                                <p:cTn id="15" presetID="42" presetClass="path" presetSubtype="0" accel="50000" decel="50000" fill="hold" grpId="0" nodeType="withEffect">
                                  <p:stCondLst>
                                    <p:cond delay="0"/>
                                  </p:stCondLst>
                                  <p:childTnLst>
                                    <p:animMotion origin="layout" path="M -1.94444E-6 -4.93827E-7 L -0.7158 0.525 " pathEditMode="relative" rAng="0" ptsTypes="AA">
                                      <p:cBhvr>
                                        <p:cTn id="16" dur="2000" fill="hold"/>
                                        <p:tgtEl>
                                          <p:spTgt spid="10"/>
                                        </p:tgtEl>
                                        <p:attrNameLst>
                                          <p:attrName>ppt_x</p:attrName>
                                          <p:attrName>ppt_y</p:attrName>
                                        </p:attrNameLst>
                                      </p:cBhvr>
                                      <p:rCtr x="-35790" y="26250"/>
                                    </p:animMotion>
                                  </p:childTnLst>
                                </p:cTn>
                              </p:par>
                              <p:par>
                                <p:cTn id="17" presetID="42" presetClass="path" presetSubtype="0" accel="50000" decel="50000" fill="hold" grpId="0" nodeType="withEffect">
                                  <p:stCondLst>
                                    <p:cond delay="0"/>
                                  </p:stCondLst>
                                  <p:childTnLst>
                                    <p:animMotion origin="layout" path="M -1.94444E-6 1.48148E-6 L -0.22621 -0.13025 " pathEditMode="relative" rAng="0" ptsTypes="AA">
                                      <p:cBhvr>
                                        <p:cTn id="18" dur="2000" fill="hold"/>
                                        <p:tgtEl>
                                          <p:spTgt spid="23"/>
                                        </p:tgtEl>
                                        <p:attrNameLst>
                                          <p:attrName>ppt_x</p:attrName>
                                          <p:attrName>ppt_y</p:attrName>
                                        </p:attrNameLst>
                                      </p:cBhvr>
                                      <p:rCtr x="-11311" y="-6512"/>
                                    </p:animMotion>
                                  </p:childTnLst>
                                </p:cTn>
                              </p:par>
                              <p:par>
                                <p:cTn id="19" presetID="42" presetClass="path" presetSubtype="0" accel="50000" decel="50000" fill="hold" grpId="0" nodeType="withEffect">
                                  <p:stCondLst>
                                    <p:cond delay="0"/>
                                  </p:stCondLst>
                                  <p:childTnLst>
                                    <p:animMotion origin="layout" path="M 9.72222E-7 1.11111E-6 L -0.60356 0.3037 " pathEditMode="relative" rAng="0" ptsTypes="AA">
                                      <p:cBhvr>
                                        <p:cTn id="20" dur="2000" fill="hold"/>
                                        <p:tgtEl>
                                          <p:spTgt spid="12"/>
                                        </p:tgtEl>
                                        <p:attrNameLst>
                                          <p:attrName>ppt_x</p:attrName>
                                          <p:attrName>ppt_y</p:attrName>
                                        </p:attrNameLst>
                                      </p:cBhvr>
                                      <p:rCtr x="-30182" y="15185"/>
                                    </p:animMotion>
                                  </p:childTnLst>
                                </p:cTn>
                              </p:par>
                              <p:par>
                                <p:cTn id="21" presetID="42" presetClass="path" presetSubtype="0" accel="50000" decel="50000" fill="hold" grpId="0" nodeType="withEffect">
                                  <p:stCondLst>
                                    <p:cond delay="0"/>
                                  </p:stCondLst>
                                  <p:childTnLst>
                                    <p:animMotion origin="layout" path="M -4.16667E-6 4.81481E-6 L -0.22968 -0.28195 " pathEditMode="relative" rAng="0" ptsTypes="AA">
                                      <p:cBhvr>
                                        <p:cTn id="22" dur="2000" fill="hold"/>
                                        <p:tgtEl>
                                          <p:spTgt spid="20"/>
                                        </p:tgtEl>
                                        <p:attrNameLst>
                                          <p:attrName>ppt_x</p:attrName>
                                          <p:attrName>ppt_y</p:attrName>
                                        </p:attrNameLst>
                                      </p:cBhvr>
                                      <p:rCtr x="-11484" y="-14105"/>
                                    </p:animMotion>
                                  </p:childTnLst>
                                </p:cTn>
                              </p:par>
                              <p:par>
                                <p:cTn id="23" presetID="42" presetClass="path" presetSubtype="0" accel="50000" decel="50000" fill="hold" grpId="0" nodeType="withEffect">
                                  <p:stCondLst>
                                    <p:cond delay="0"/>
                                  </p:stCondLst>
                                  <p:childTnLst>
                                    <p:animMotion origin="layout" path="M 6.94444E-7 1.11111E-6 L -0.26259 0.1787 " pathEditMode="relative" rAng="0" ptsTypes="AA">
                                      <p:cBhvr>
                                        <p:cTn id="24" dur="2000" fill="hold"/>
                                        <p:tgtEl>
                                          <p:spTgt spid="25"/>
                                        </p:tgtEl>
                                        <p:attrNameLst>
                                          <p:attrName>ppt_x</p:attrName>
                                          <p:attrName>ppt_y</p:attrName>
                                        </p:attrNameLst>
                                      </p:cBhvr>
                                      <p:rCtr x="-13134" y="8935"/>
                                    </p:animMotion>
                                  </p:childTnLst>
                                </p:cTn>
                              </p:par>
                              <p:par>
                                <p:cTn id="25" presetID="42" presetClass="path" presetSubtype="0" accel="50000" decel="50000" fill="hold" grpId="0" nodeType="withEffect">
                                  <p:stCondLst>
                                    <p:cond delay="0"/>
                                  </p:stCondLst>
                                  <p:childTnLst>
                                    <p:animMotion origin="layout" path="M 2.91667E-6 3.7037E-6 L -0.49818 -0.24707 " pathEditMode="relative" rAng="0" ptsTypes="AA">
                                      <p:cBhvr>
                                        <p:cTn id="26" dur="2000" fill="hold"/>
                                        <p:tgtEl>
                                          <p:spTgt spid="27"/>
                                        </p:tgtEl>
                                        <p:attrNameLst>
                                          <p:attrName>ppt_x</p:attrName>
                                          <p:attrName>ppt_y</p:attrName>
                                        </p:attrNameLst>
                                      </p:cBhvr>
                                      <p:rCtr x="-24913" y="-12361"/>
                                    </p:animMotion>
                                  </p:childTnLst>
                                </p:cTn>
                              </p:par>
                              <p:par>
                                <p:cTn id="27" presetID="42" presetClass="path" presetSubtype="0" accel="50000" decel="50000" fill="hold" grpId="0" nodeType="withEffect">
                                  <p:stCondLst>
                                    <p:cond delay="0"/>
                                  </p:stCondLst>
                                  <p:childTnLst>
                                    <p:animMotion origin="layout" path="M -3.61111E-6 -2.22222E-6 L -0.471 0.17994 " pathEditMode="relative" rAng="0" ptsTypes="AA">
                                      <p:cBhvr>
                                        <p:cTn id="28" dur="2000" fill="hold"/>
                                        <p:tgtEl>
                                          <p:spTgt spid="16"/>
                                        </p:tgtEl>
                                        <p:attrNameLst>
                                          <p:attrName>ppt_x</p:attrName>
                                          <p:attrName>ppt_y</p:attrName>
                                        </p:attrNameLst>
                                      </p:cBhvr>
                                      <p:rCtr x="-23550" y="8997"/>
                                    </p:animMotion>
                                  </p:childTnLst>
                                </p:cTn>
                              </p:par>
                              <p:par>
                                <p:cTn id="29" presetID="42" presetClass="path" presetSubtype="0" accel="50000" decel="50000" fill="hold" grpId="0" nodeType="withEffect">
                                  <p:stCondLst>
                                    <p:cond delay="0"/>
                                  </p:stCondLst>
                                  <p:childTnLst>
                                    <p:animMotion origin="layout" path="M -2.77778E-6 1.11111E-6 L -0.25382 -0.12469 " pathEditMode="relative" rAng="0" ptsTypes="AA">
                                      <p:cBhvr>
                                        <p:cTn id="30" dur="2000" fill="hold"/>
                                        <p:tgtEl>
                                          <p:spTgt spid="28"/>
                                        </p:tgtEl>
                                        <p:attrNameLst>
                                          <p:attrName>ppt_x</p:attrName>
                                          <p:attrName>ppt_y</p:attrName>
                                        </p:attrNameLst>
                                      </p:cBhvr>
                                      <p:rCtr x="-12691" y="-6235"/>
                                    </p:animMotion>
                                  </p:childTnLst>
                                </p:cTn>
                              </p:par>
                              <p:par>
                                <p:cTn id="31" presetID="42" presetClass="path" presetSubtype="0" accel="50000" decel="50000" fill="hold" grpId="0" nodeType="withEffect">
                                  <p:stCondLst>
                                    <p:cond delay="0"/>
                                  </p:stCondLst>
                                  <p:childTnLst>
                                    <p:animMotion origin="layout" path="M 0.02283 -1.23457E-6 L -0.37413 -0.50463 " pathEditMode="relative" rAng="0" ptsTypes="AA">
                                      <p:cBhvr>
                                        <p:cTn id="32" dur="2000" fill="hold"/>
                                        <p:tgtEl>
                                          <p:spTgt spid="19"/>
                                        </p:tgtEl>
                                        <p:attrNameLst>
                                          <p:attrName>ppt_x</p:attrName>
                                          <p:attrName>ppt_y</p:attrName>
                                        </p:attrNameLst>
                                      </p:cBhvr>
                                      <p:rCtr x="-19852" y="-25231"/>
                                    </p:animMotion>
                                  </p:childTnLst>
                                </p:cTn>
                              </p:par>
                              <p:par>
                                <p:cTn id="33" presetID="42" presetClass="path" presetSubtype="0" accel="50000" decel="50000" fill="hold" grpId="0" nodeType="withEffect">
                                  <p:stCondLst>
                                    <p:cond delay="0"/>
                                  </p:stCondLst>
                                  <p:childTnLst>
                                    <p:animMotion origin="layout" path="M -3.61111E-6 -1.85185E-6 L -0.85017 -0.50278 " pathEditMode="relative" rAng="0" ptsTypes="AA">
                                      <p:cBhvr>
                                        <p:cTn id="34" dur="2000" fill="hold"/>
                                        <p:tgtEl>
                                          <p:spTgt spid="18"/>
                                        </p:tgtEl>
                                        <p:attrNameLst>
                                          <p:attrName>ppt_x</p:attrName>
                                          <p:attrName>ppt_y</p:attrName>
                                        </p:attrNameLst>
                                      </p:cBhvr>
                                      <p:rCtr x="-42509" y="-25139"/>
                                    </p:animMotion>
                                  </p:childTnLst>
                                </p:cTn>
                              </p:par>
                              <p:par>
                                <p:cTn id="35" presetID="42" presetClass="path" presetSubtype="0" accel="50000" decel="50000" fill="hold" grpId="0" nodeType="withEffect">
                                  <p:stCondLst>
                                    <p:cond delay="0"/>
                                  </p:stCondLst>
                                  <p:childTnLst>
                                    <p:animMotion origin="layout" path="M -9.72222E-7 -1.85185E-6 L -0.41936 -0.62469 " pathEditMode="relative" rAng="0" ptsTypes="AA">
                                      <p:cBhvr>
                                        <p:cTn id="36" dur="2000" fill="hold"/>
                                        <p:tgtEl>
                                          <p:spTgt spid="24"/>
                                        </p:tgtEl>
                                        <p:attrNameLst>
                                          <p:attrName>ppt_x</p:attrName>
                                          <p:attrName>ppt_y</p:attrName>
                                        </p:attrNameLst>
                                      </p:cBhvr>
                                      <p:rCtr x="-20972" y="-3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6" grpId="0"/>
      <p:bldP spid="18" grpId="0"/>
      <p:bldP spid="19" grpId="0"/>
      <p:bldP spid="20" grpId="0"/>
      <p:bldP spid="22" grpId="0"/>
      <p:bldP spid="23" grpId="0"/>
      <p:bldP spid="24" grpId="0"/>
      <p:bldP spid="25" grpId="0"/>
      <p:bldP spid="26" grpId="0"/>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 que é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3" name="Espaço Reservado para Conteúdo 2"/>
          <p:cNvSpPr>
            <a:spLocks noGrp="1"/>
          </p:cNvSpPr>
          <p:nvPr>
            <p:ph idx="1"/>
          </p:nvPr>
        </p:nvSpPr>
        <p:spPr>
          <a:xfrm>
            <a:off x="1178761" y="3086907"/>
            <a:ext cx="15294969" cy="5866593"/>
          </a:xfrm>
        </p:spPr>
        <p:txBody>
          <a:bodyPr>
            <a:normAutofit/>
          </a:bodyPr>
          <a:lstStyle/>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É open source</a:t>
            </a:r>
          </a:p>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Tem </a:t>
            </a:r>
            <a:r>
              <a:rPr lang="en-GB" sz="4400" dirty="0" err="1">
                <a:latin typeface="Inter" panose="020B0604020202020204" charset="0"/>
                <a:ea typeface="Inter" panose="020B0604020202020204" charset="0"/>
                <a:cs typeface="Segoe UI" panose="020B0502040204020203" pitchFamily="34" charset="0"/>
              </a:rPr>
              <a:t>uma</a:t>
            </a:r>
            <a:r>
              <a:rPr lang="en-GB" sz="4400" dirty="0">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comunidade</a:t>
            </a:r>
            <a:r>
              <a:rPr lang="en-GB" sz="4400" dirty="0">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ativa</a:t>
            </a:r>
            <a:r>
              <a:rPr lang="en-GB" sz="4400" dirty="0">
                <a:latin typeface="Inter" panose="020B0604020202020204" charset="0"/>
                <a:ea typeface="Inter" panose="020B0604020202020204" charset="0"/>
                <a:cs typeface="Segoe UI" panose="020B0502040204020203" pitchFamily="34" charset="0"/>
              </a:rPr>
              <a:t> de </a:t>
            </a:r>
            <a:r>
              <a:rPr lang="en-GB" sz="4400" dirty="0" err="1">
                <a:latin typeface="Inter" panose="020B0604020202020204" charset="0"/>
                <a:ea typeface="Inter" panose="020B0604020202020204" charset="0"/>
                <a:cs typeface="Segoe UI" panose="020B0502040204020203" pitchFamily="34" charset="0"/>
              </a:rPr>
              <a:t>colaboradores</a:t>
            </a:r>
            <a:r>
              <a:rPr lang="en-GB" sz="4400" dirty="0">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Rladies</a:t>
            </a:r>
            <a:r>
              <a:rPr lang="en-GB" sz="4400" dirty="0">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TidyTuesday</a:t>
            </a:r>
            <a:r>
              <a:rPr lang="en-GB" sz="4400" dirty="0">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etc</a:t>
            </a:r>
            <a:endParaRPr lang="en-GB" sz="4400" dirty="0">
              <a:latin typeface="Inter" panose="020B0604020202020204" charset="0"/>
              <a:ea typeface="Inter" panose="020B0604020202020204" charset="0"/>
              <a:cs typeface="Segoe UI" panose="020B0502040204020203" pitchFamily="34" charset="0"/>
            </a:endParaRPr>
          </a:p>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É </a:t>
            </a:r>
            <a:r>
              <a:rPr lang="en-GB" sz="4400" dirty="0" err="1">
                <a:latin typeface="Inter" panose="020B0604020202020204" charset="0"/>
                <a:ea typeface="Inter" panose="020B0604020202020204" charset="0"/>
                <a:cs typeface="Segoe UI" panose="020B0502040204020203" pitchFamily="34" charset="0"/>
              </a:rPr>
              <a:t>reprodutível</a:t>
            </a:r>
            <a:endParaRPr lang="en-GB" sz="4400" dirty="0">
              <a:latin typeface="Inter" panose="020B0604020202020204" charset="0"/>
              <a:ea typeface="Inter" panose="020B0604020202020204" charset="0"/>
              <a:cs typeface="Segoe UI" panose="020B0502040204020203" pitchFamily="34" charset="0"/>
            </a:endParaRPr>
          </a:p>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É </a:t>
            </a:r>
            <a:r>
              <a:rPr lang="en-GB" sz="4400" dirty="0" err="1">
                <a:latin typeface="Inter" panose="020B0604020202020204" charset="0"/>
                <a:ea typeface="Inter" panose="020B0604020202020204" charset="0"/>
                <a:cs typeface="Segoe UI" panose="020B0502040204020203" pitchFamily="34" charset="0"/>
              </a:rPr>
              <a:t>compartilhável</a:t>
            </a:r>
            <a:endParaRPr lang="en-GB" sz="4400" dirty="0">
              <a:latin typeface="Inter" panose="020B0604020202020204" charset="0"/>
              <a:ea typeface="Inter" panose="020B0604020202020204" charset="0"/>
              <a:cs typeface="Segoe UI" panose="020B0502040204020203" pitchFamily="34" charset="0"/>
            </a:endParaRPr>
          </a:p>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É </a:t>
            </a:r>
            <a:r>
              <a:rPr lang="en-GB" sz="4400" dirty="0" err="1">
                <a:latin typeface="Inter" panose="020B0604020202020204" charset="0"/>
                <a:ea typeface="Inter" panose="020B0604020202020204" charset="0"/>
                <a:cs typeface="Segoe UI" panose="020B0502040204020203" pitchFamily="34" charset="0"/>
              </a:rPr>
              <a:t>flexível</a:t>
            </a:r>
            <a:r>
              <a:rPr lang="en-GB" sz="4400" dirty="0">
                <a:latin typeface="Inter" panose="020B0604020202020204" charset="0"/>
                <a:ea typeface="Inter" panose="020B0604020202020204" charset="0"/>
                <a:cs typeface="Segoe UI" panose="020B0502040204020203" pitchFamily="34" charset="0"/>
              </a:rPr>
              <a:t> </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é R?</a:t>
            </a:r>
          </a:p>
        </p:txBody>
      </p:sp>
    </p:spTree>
    <p:extLst>
      <p:ext uri="{BB962C8B-B14F-4D97-AF65-F5344CB8AC3E}">
        <p14:creationId xmlns:p14="http://schemas.microsoft.com/office/powerpoint/2010/main" val="35485260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3" name="Retângulo 2"/>
          <p:cNvSpPr/>
          <p:nvPr/>
        </p:nvSpPr>
        <p:spPr>
          <a:xfrm>
            <a:off x="1090012" y="2608635"/>
            <a:ext cx="16241486" cy="6652142"/>
          </a:xfrm>
          <a:prstGeom prst="rect">
            <a:avLst/>
          </a:prstGeom>
        </p:spPr>
        <p:txBody>
          <a:bodyPr wrap="square">
            <a:spAutoFit/>
          </a:bodyPr>
          <a:lstStyle/>
          <a:p>
            <a:pPr marL="428625" indent="-428625">
              <a:lnSpc>
                <a:spcPct val="150000"/>
              </a:lnSpc>
              <a:buFont typeface="Arial" panose="020B0604020202020204" pitchFamily="34" charset="0"/>
              <a:buChar char="•"/>
            </a:pPr>
            <a:r>
              <a:rPr lang="pt-BR" sz="3200" dirty="0">
                <a:latin typeface="Inter" panose="020B0604020202020204" charset="0"/>
                <a:ea typeface="Inter" panose="020B0604020202020204" charset="0"/>
              </a:rPr>
              <a:t>A média geral de pernas que cada pessoa tem é 1,99. Ou seja, em geral, a maior parte das pessoas tem mais pernas do que a média.</a:t>
            </a: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a:p>
            <a:pPr marL="428625" indent="-428625">
              <a:lnSpc>
                <a:spcPct val="150000"/>
              </a:lnSpc>
              <a:buFont typeface="Arial" panose="020B0604020202020204" pitchFamily="34" charset="0"/>
              <a:buChar char="•"/>
            </a:pPr>
            <a:r>
              <a:rPr lang="pt-BR" sz="3200" dirty="0">
                <a:latin typeface="Inter" panose="020B0604020202020204" charset="0"/>
                <a:ea typeface="Inter" panose="020B0604020202020204" charset="0"/>
              </a:rPr>
              <a:t>A média de gênero no mundo é de 0,504. </a:t>
            </a: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a:p>
            <a:pPr marL="428625" indent="-428625">
              <a:lnSpc>
                <a:spcPct val="150000"/>
              </a:lnSpc>
              <a:buFont typeface="Arial" panose="020B0604020202020204" pitchFamily="34" charset="0"/>
              <a:buChar char="•"/>
            </a:pPr>
            <a:r>
              <a:rPr lang="pt-BR" sz="3200" dirty="0">
                <a:latin typeface="Inter" panose="020B0604020202020204" charset="0"/>
                <a:ea typeface="Inter" panose="020B0604020202020204" charset="0"/>
              </a:rPr>
              <a:t>Hoje, a temperatura Celsius, apresentou os valores de 23,1 em três horários, 23,2 em um horário, 23,3 em dois horários, 23,4 em cinco horários...</a:t>
            </a: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p:txBody>
      </p:sp>
      <p:sp>
        <p:nvSpPr>
          <p:cNvPr id="4" name="Retângulo 3"/>
          <p:cNvSpPr/>
          <p:nvPr/>
        </p:nvSpPr>
        <p:spPr>
          <a:xfrm>
            <a:off x="1090012" y="1433534"/>
            <a:ext cx="7144905" cy="923330"/>
          </a:xfrm>
          <a:prstGeom prst="rect">
            <a:avLst/>
          </a:prstGeom>
        </p:spPr>
        <p:txBody>
          <a:bodyPr wrap="none">
            <a:spAutoFit/>
          </a:bodyPr>
          <a:lstStyle/>
          <a:p>
            <a:r>
              <a:rPr lang="pt-BR" sz="5400" b="1" dirty="0">
                <a:latin typeface="Inter" panose="020B0604020202020204" charset="0"/>
                <a:ea typeface="Inter" panose="020B0604020202020204" charset="0"/>
              </a:rPr>
              <a:t>Por que isso importa?</a:t>
            </a:r>
          </a:p>
        </p:txBody>
      </p:sp>
    </p:spTree>
    <p:extLst>
      <p:ext uri="{BB962C8B-B14F-4D97-AF65-F5344CB8AC3E}">
        <p14:creationId xmlns:p14="http://schemas.microsoft.com/office/powerpoint/2010/main" val="1412162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3" name="Retângulo 2"/>
          <p:cNvSpPr/>
          <p:nvPr/>
        </p:nvSpPr>
        <p:spPr>
          <a:xfrm>
            <a:off x="1090012" y="2608635"/>
            <a:ext cx="16241486" cy="6652142"/>
          </a:xfrm>
          <a:prstGeom prst="rect">
            <a:avLst/>
          </a:prstGeom>
        </p:spPr>
        <p:txBody>
          <a:bodyPr wrap="square">
            <a:spAutoFit/>
          </a:bodyPr>
          <a:lstStyle/>
          <a:p>
            <a:pPr marL="428625" indent="-428625">
              <a:lnSpc>
                <a:spcPct val="150000"/>
              </a:lnSpc>
              <a:buFont typeface="Arial" panose="020B0604020202020204" pitchFamily="34" charset="0"/>
              <a:buChar char="•"/>
            </a:pPr>
            <a:r>
              <a:rPr lang="pt-BR" sz="3200" dirty="0">
                <a:latin typeface="Inter" panose="020B0604020202020204" charset="0"/>
                <a:ea typeface="Inter" panose="020B0604020202020204" charset="0"/>
              </a:rPr>
              <a:t>A média geral de pernas que cada pessoa tem é 1,99. Ou seja, em geral, a maior parte das pessoas tem mais pernas do que a média.</a:t>
            </a: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a:p>
            <a:pPr marL="428625" indent="-428625">
              <a:lnSpc>
                <a:spcPct val="150000"/>
              </a:lnSpc>
              <a:buFont typeface="Arial" panose="020B0604020202020204" pitchFamily="34" charset="0"/>
              <a:buChar char="•"/>
            </a:pPr>
            <a:r>
              <a:rPr lang="pt-BR" sz="3200" dirty="0">
                <a:latin typeface="Inter" panose="020B0604020202020204" charset="0"/>
                <a:ea typeface="Inter" panose="020B0604020202020204" charset="0"/>
              </a:rPr>
              <a:t>A média de gênero no mundo é de 0,504. </a:t>
            </a: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a:p>
            <a:pPr marL="428625" indent="-428625">
              <a:lnSpc>
                <a:spcPct val="150000"/>
              </a:lnSpc>
              <a:buFont typeface="Arial" panose="020B0604020202020204" pitchFamily="34" charset="0"/>
              <a:buChar char="•"/>
            </a:pPr>
            <a:r>
              <a:rPr lang="pt-BR" sz="3200" dirty="0">
                <a:latin typeface="Inter" panose="020B0604020202020204" charset="0"/>
                <a:ea typeface="Inter" panose="020B0604020202020204" charset="0"/>
              </a:rPr>
              <a:t>Hoje, a temperatura Celsius, apresentou os valores de 23,1 em três horários, 23,2 em um horário, 23,3 em dois horários, 23,4 em cinco horários...</a:t>
            </a: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p:txBody>
      </p:sp>
      <p:sp>
        <p:nvSpPr>
          <p:cNvPr id="4" name="Retângulo 3"/>
          <p:cNvSpPr/>
          <p:nvPr/>
        </p:nvSpPr>
        <p:spPr>
          <a:xfrm>
            <a:off x="1090012" y="1433534"/>
            <a:ext cx="7144905" cy="923330"/>
          </a:xfrm>
          <a:prstGeom prst="rect">
            <a:avLst/>
          </a:prstGeom>
        </p:spPr>
        <p:txBody>
          <a:bodyPr wrap="none">
            <a:spAutoFit/>
          </a:bodyPr>
          <a:lstStyle/>
          <a:p>
            <a:r>
              <a:rPr lang="pt-BR" sz="5400" b="1" dirty="0">
                <a:latin typeface="Inter" panose="020B0604020202020204" charset="0"/>
                <a:ea typeface="Inter" panose="020B0604020202020204" charset="0"/>
              </a:rPr>
              <a:t>Por que isso importa?</a:t>
            </a:r>
          </a:p>
        </p:txBody>
      </p:sp>
      <p:sp>
        <p:nvSpPr>
          <p:cNvPr id="15" name="CaixaDeTexto 14">
            <a:extLst>
              <a:ext uri="{FF2B5EF4-FFF2-40B4-BE49-F238E27FC236}">
                <a16:creationId xmlns:a16="http://schemas.microsoft.com/office/drawing/2014/main" id="{B5CCDB1D-EB4C-A582-D2E9-1BFE4F16B2E8}"/>
              </a:ext>
            </a:extLst>
          </p:cNvPr>
          <p:cNvSpPr txBox="1"/>
          <p:nvPr/>
        </p:nvSpPr>
        <p:spPr>
          <a:xfrm>
            <a:off x="1524000" y="5676272"/>
            <a:ext cx="11506200" cy="523220"/>
          </a:xfrm>
          <a:prstGeom prst="rect">
            <a:avLst/>
          </a:prstGeom>
          <a:noFill/>
        </p:spPr>
        <p:txBody>
          <a:bodyPr wrap="square">
            <a:spAutoFit/>
          </a:bodyPr>
          <a:lstStyle/>
          <a:p>
            <a:r>
              <a:rPr lang="pt-BR" sz="2800" b="1" dirty="0">
                <a:solidFill>
                  <a:srgbClr val="AD6237"/>
                </a:solidFill>
                <a:latin typeface="Inter" panose="020B0604020202020204" charset="0"/>
                <a:ea typeface="Inter" panose="020B0604020202020204" charset="0"/>
              </a:rPr>
              <a:t>OU: No mundo, existem 50,4% homens e 49,6% de mulheres. </a:t>
            </a:r>
            <a:endParaRPr lang="pt-BR" sz="2800" b="1" dirty="0">
              <a:solidFill>
                <a:srgbClr val="AD6237"/>
              </a:solidFill>
            </a:endParaRPr>
          </a:p>
        </p:txBody>
      </p:sp>
      <p:sp>
        <p:nvSpPr>
          <p:cNvPr id="16" name="CaixaDeTexto 15">
            <a:extLst>
              <a:ext uri="{FF2B5EF4-FFF2-40B4-BE49-F238E27FC236}">
                <a16:creationId xmlns:a16="http://schemas.microsoft.com/office/drawing/2014/main" id="{0A1E8F30-F603-EBA8-2606-846CDED830AD}"/>
              </a:ext>
            </a:extLst>
          </p:cNvPr>
          <p:cNvSpPr txBox="1"/>
          <p:nvPr/>
        </p:nvSpPr>
        <p:spPr>
          <a:xfrm>
            <a:off x="1514706" y="4312276"/>
            <a:ext cx="15477893" cy="461665"/>
          </a:xfrm>
          <a:prstGeom prst="rect">
            <a:avLst/>
          </a:prstGeom>
          <a:noFill/>
        </p:spPr>
        <p:txBody>
          <a:bodyPr wrap="square">
            <a:spAutoFit/>
          </a:bodyPr>
          <a:lstStyle/>
          <a:p>
            <a:r>
              <a:rPr lang="pt-BR" sz="2400" b="1" dirty="0">
                <a:solidFill>
                  <a:srgbClr val="AD6237"/>
                </a:solidFill>
                <a:latin typeface="Inter" panose="020B0604020202020204" charset="0"/>
                <a:ea typeface="Inter" panose="020B0604020202020204" charset="0"/>
              </a:rPr>
              <a:t>OU: No mundo, existem 90% de pessoas com duas pernas e 10% que tem uma ou nenhuma perna.</a:t>
            </a:r>
            <a:endParaRPr lang="pt-BR" sz="2400" b="1" dirty="0">
              <a:solidFill>
                <a:srgbClr val="AD6237"/>
              </a:solidFill>
            </a:endParaRPr>
          </a:p>
        </p:txBody>
      </p:sp>
      <p:sp>
        <p:nvSpPr>
          <p:cNvPr id="17" name="CaixaDeTexto 16">
            <a:extLst>
              <a:ext uri="{FF2B5EF4-FFF2-40B4-BE49-F238E27FC236}">
                <a16:creationId xmlns:a16="http://schemas.microsoft.com/office/drawing/2014/main" id="{69552518-CD79-0589-F8FE-4ED4E554F375}"/>
              </a:ext>
            </a:extLst>
          </p:cNvPr>
          <p:cNvSpPr txBox="1"/>
          <p:nvPr/>
        </p:nvSpPr>
        <p:spPr>
          <a:xfrm>
            <a:off x="1524000" y="7926063"/>
            <a:ext cx="15673988" cy="523220"/>
          </a:xfrm>
          <a:prstGeom prst="rect">
            <a:avLst/>
          </a:prstGeom>
          <a:noFill/>
        </p:spPr>
        <p:txBody>
          <a:bodyPr wrap="square">
            <a:spAutoFit/>
          </a:bodyPr>
          <a:lstStyle/>
          <a:p>
            <a:r>
              <a:rPr lang="pt-BR" sz="2800" b="1" dirty="0">
                <a:solidFill>
                  <a:srgbClr val="AD6237"/>
                </a:solidFill>
                <a:latin typeface="Inter" panose="020B0604020202020204" charset="0"/>
                <a:ea typeface="Inter" panose="020B0604020202020204" charset="0"/>
              </a:rPr>
              <a:t>OU: Hoje a temperatura variou entre 23,1 e 23,4 graus, com uma média de 23,3 graus. </a:t>
            </a:r>
            <a:endParaRPr lang="pt-BR" sz="2800" b="1" dirty="0">
              <a:solidFill>
                <a:srgbClr val="AD6237"/>
              </a:solidFill>
            </a:endParaRPr>
          </a:p>
        </p:txBody>
      </p:sp>
    </p:spTree>
    <p:extLst>
      <p:ext uri="{BB962C8B-B14F-4D97-AF65-F5344CB8AC3E}">
        <p14:creationId xmlns:p14="http://schemas.microsoft.com/office/powerpoint/2010/main" val="37395131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3" name="Retângulo 2"/>
          <p:cNvSpPr/>
          <p:nvPr/>
        </p:nvSpPr>
        <p:spPr>
          <a:xfrm>
            <a:off x="1090012" y="2607808"/>
            <a:ext cx="16241486" cy="5250605"/>
          </a:xfrm>
          <a:prstGeom prst="rect">
            <a:avLst/>
          </a:prstGeom>
        </p:spPr>
        <p:txBody>
          <a:bodyPr wrap="square">
            <a:spAutoFit/>
          </a:bodyPr>
          <a:lstStyle/>
          <a:p>
            <a:pPr marL="428625" indent="-428625">
              <a:lnSpc>
                <a:spcPct val="150000"/>
              </a:lnSpc>
              <a:buFont typeface="Arial" panose="020B0604020202020204" pitchFamily="34" charset="0"/>
              <a:buChar char="•"/>
            </a:pPr>
            <a:r>
              <a:rPr lang="pt-BR" sz="3800" dirty="0">
                <a:latin typeface="Inter" panose="020B0604020202020204" charset="0"/>
                <a:ea typeface="Inter" panose="020B0604020202020204" charset="0"/>
              </a:rPr>
              <a:t>Em Psicologia, escalas são predominantemente ORDINAIS e procedimentos como comparação de médias são comuns</a:t>
            </a:r>
          </a:p>
          <a:p>
            <a:pPr marL="428625" indent="-428625">
              <a:lnSpc>
                <a:spcPct val="150000"/>
              </a:lnSpc>
              <a:buFont typeface="Arial" panose="020B0604020202020204" pitchFamily="34" charset="0"/>
              <a:buChar char="•"/>
            </a:pPr>
            <a:r>
              <a:rPr lang="pt-BR" sz="3800" dirty="0">
                <a:latin typeface="Inter" panose="020B0604020202020204" charset="0"/>
                <a:ea typeface="Inter" panose="020B0604020202020204" charset="0"/>
              </a:rPr>
              <a:t>Procedimentos como correlação ou diferença de médias envolvem computar médias e variâncias</a:t>
            </a:r>
          </a:p>
          <a:p>
            <a:pPr marL="428625" indent="-428625">
              <a:lnSpc>
                <a:spcPct val="150000"/>
              </a:lnSpc>
              <a:buFont typeface="Arial" panose="020B0604020202020204" pitchFamily="34" charset="0"/>
              <a:buChar char="•"/>
            </a:pPr>
            <a:r>
              <a:rPr lang="pt-BR" sz="3800" b="1" dirty="0">
                <a:latin typeface="Inter" panose="020B0604020202020204" charset="0"/>
                <a:ea typeface="Inter" panose="020B0604020202020204" charset="0"/>
              </a:rPr>
              <a:t>Pode-se assumir que, em Psicologia, a maioria dos procedimentos estatísticos usados são próprios para os seus tipos de escala?</a:t>
            </a:r>
          </a:p>
        </p:txBody>
      </p:sp>
      <p:sp>
        <p:nvSpPr>
          <p:cNvPr id="4" name="Retângulo 3"/>
          <p:cNvSpPr/>
          <p:nvPr/>
        </p:nvSpPr>
        <p:spPr>
          <a:xfrm>
            <a:off x="1090012" y="1433534"/>
            <a:ext cx="5115503" cy="923330"/>
          </a:xfrm>
          <a:prstGeom prst="rect">
            <a:avLst/>
          </a:prstGeom>
        </p:spPr>
        <p:txBody>
          <a:bodyPr wrap="none">
            <a:spAutoFit/>
          </a:bodyPr>
          <a:lstStyle/>
          <a:p>
            <a:r>
              <a:rPr lang="pt-BR" sz="5400" b="1" dirty="0">
                <a:latin typeface="Inter" panose="020B0604020202020204" charset="0"/>
                <a:ea typeface="Inter" panose="020B0604020202020204" charset="0"/>
              </a:rPr>
              <a:t>Consequências</a:t>
            </a:r>
          </a:p>
        </p:txBody>
      </p:sp>
    </p:spTree>
    <p:extLst>
      <p:ext uri="{BB962C8B-B14F-4D97-AF65-F5344CB8AC3E}">
        <p14:creationId xmlns:p14="http://schemas.microsoft.com/office/powerpoint/2010/main" val="8007376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8" name="Retângulo 7"/>
          <p:cNvSpPr/>
          <p:nvPr/>
        </p:nvSpPr>
        <p:spPr>
          <a:xfrm>
            <a:off x="2547953" y="3086100"/>
            <a:ext cx="13192093" cy="3284041"/>
          </a:xfrm>
          <a:prstGeom prst="rect">
            <a:avLst/>
          </a:prstGeom>
        </p:spPr>
        <p:txBody>
          <a:bodyPr wrap="square">
            <a:spAutoFit/>
          </a:bodyPr>
          <a:lstStyle/>
          <a:p>
            <a:pPr algn="ctr">
              <a:lnSpc>
                <a:spcPct val="150000"/>
              </a:lnSpc>
            </a:pPr>
            <a:r>
              <a:rPr lang="en-GB" sz="4800" dirty="0">
                <a:latin typeface="Inter" panose="020B0604020202020204" charset="0"/>
                <a:ea typeface="Inter" panose="020B0604020202020204" charset="0"/>
              </a:rPr>
              <a:t>‘</a:t>
            </a:r>
            <a:r>
              <a:rPr lang="en-GB" sz="4800" b="1" dirty="0">
                <a:latin typeface="Inter" panose="020B0604020202020204" charset="0"/>
                <a:ea typeface="Inter" panose="020B0604020202020204" charset="0"/>
              </a:rPr>
              <a:t>Since numbers don’t remember where they come from, they always behave just the same way regardless</a:t>
            </a:r>
            <a:r>
              <a:rPr lang="en-GB" sz="4800" dirty="0">
                <a:latin typeface="Inter" panose="020B0604020202020204" charset="0"/>
                <a:ea typeface="Inter" panose="020B0604020202020204" charset="0"/>
              </a:rPr>
              <a:t>’ (Lord, 1953, p.751)</a:t>
            </a:r>
          </a:p>
        </p:txBody>
      </p:sp>
    </p:spTree>
    <p:extLst>
      <p:ext uri="{BB962C8B-B14F-4D97-AF65-F5344CB8AC3E}">
        <p14:creationId xmlns:p14="http://schemas.microsoft.com/office/powerpoint/2010/main" val="22626332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618638" y="4108851"/>
            <a:ext cx="14192250" cy="2154436"/>
          </a:xfrm>
          <a:prstGeom prst="rect">
            <a:avLst/>
          </a:prstGeom>
        </p:spPr>
        <p:txBody>
          <a:bodyPr wrap="square" lIns="0" tIns="0" rIns="0" bIns="0" rtlCol="0" anchor="t">
            <a:spAutoFit/>
          </a:bodyPr>
          <a:lstStyle/>
          <a:p>
            <a:r>
              <a:rPr lang="en-US" sz="8000" dirty="0">
                <a:solidFill>
                  <a:srgbClr val="000000"/>
                </a:solidFill>
                <a:latin typeface="Inter"/>
              </a:rPr>
              <a:t>O que </a:t>
            </a:r>
            <a:r>
              <a:rPr lang="en-US" sz="8000" dirty="0" err="1">
                <a:solidFill>
                  <a:srgbClr val="000000"/>
                </a:solidFill>
                <a:latin typeface="Inter"/>
              </a:rPr>
              <a:t>são</a:t>
            </a:r>
            <a:r>
              <a:rPr lang="en-US" sz="8000" dirty="0">
                <a:solidFill>
                  <a:srgbClr val="000000"/>
                </a:solidFill>
                <a:latin typeface="Inter"/>
              </a:rPr>
              <a:t> dados?</a:t>
            </a:r>
          </a:p>
          <a:p>
            <a:pPr>
              <a:lnSpc>
                <a:spcPct val="150000"/>
              </a:lnSpc>
            </a:pPr>
            <a:r>
              <a:rPr lang="en-US" sz="4000" dirty="0">
                <a:solidFill>
                  <a:srgbClr val="000000"/>
                </a:solidFill>
                <a:latin typeface="Inter"/>
              </a:rPr>
              <a:t>Tidy data</a:t>
            </a:r>
          </a:p>
        </p:txBody>
      </p:sp>
    </p:spTree>
    <p:extLst>
      <p:ext uri="{BB962C8B-B14F-4D97-AF65-F5344CB8AC3E}">
        <p14:creationId xmlns:p14="http://schemas.microsoft.com/office/powerpoint/2010/main" val="927708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3" name="Retângulo 2"/>
          <p:cNvSpPr/>
          <p:nvPr/>
        </p:nvSpPr>
        <p:spPr>
          <a:xfrm>
            <a:off x="1090012" y="2607808"/>
            <a:ext cx="16241486" cy="2723823"/>
          </a:xfrm>
          <a:prstGeom prst="rect">
            <a:avLst/>
          </a:prstGeom>
        </p:spPr>
        <p:txBody>
          <a:bodyPr wrap="square">
            <a:spAutoFit/>
          </a:bodyPr>
          <a:lstStyle/>
          <a:p>
            <a:pPr marL="428625" indent="-428625">
              <a:lnSpc>
                <a:spcPct val="150000"/>
              </a:lnSpc>
              <a:buFont typeface="Arial" panose="020B0604020202020204" pitchFamily="34" charset="0"/>
              <a:buChar char="•"/>
            </a:pPr>
            <a:r>
              <a:rPr lang="pt-BR" sz="3800" dirty="0">
                <a:latin typeface="Inter" panose="020B0604020202020204" charset="0"/>
                <a:ea typeface="Inter" panose="020B0604020202020204" charset="0"/>
              </a:rPr>
              <a:t>Limpar o banco de dados é uma das tarefas que mais consome tempo em uma análise de dados</a:t>
            </a:r>
          </a:p>
          <a:p>
            <a:pPr marL="428625" indent="-428625">
              <a:lnSpc>
                <a:spcPct val="150000"/>
              </a:lnSpc>
              <a:buFont typeface="Arial" panose="020B0604020202020204" pitchFamily="34" charset="0"/>
              <a:buChar char="•"/>
            </a:pPr>
            <a:r>
              <a:rPr lang="pt-BR" sz="3800" dirty="0" err="1">
                <a:latin typeface="Inter" panose="020B0604020202020204" charset="0"/>
                <a:ea typeface="Inter" panose="020B0604020202020204" charset="0"/>
              </a:rPr>
              <a:t>Tidying</a:t>
            </a:r>
            <a:r>
              <a:rPr lang="pt-BR" sz="3800" dirty="0">
                <a:latin typeface="Inter" panose="020B0604020202020204" charset="0"/>
                <a:ea typeface="Inter" panose="020B0604020202020204" charset="0"/>
              </a:rPr>
              <a:t> é o processo de estruturar os bancos de dados </a:t>
            </a:r>
          </a:p>
        </p:txBody>
      </p:sp>
      <p:sp>
        <p:nvSpPr>
          <p:cNvPr id="4" name="Retângulo 3"/>
          <p:cNvSpPr/>
          <p:nvPr/>
        </p:nvSpPr>
        <p:spPr>
          <a:xfrm>
            <a:off x="1090012" y="1433534"/>
            <a:ext cx="3207929" cy="923330"/>
          </a:xfrm>
          <a:prstGeom prst="rect">
            <a:avLst/>
          </a:prstGeom>
        </p:spPr>
        <p:txBody>
          <a:bodyPr wrap="none">
            <a:spAutoFit/>
          </a:bodyPr>
          <a:lstStyle/>
          <a:p>
            <a:r>
              <a:rPr lang="pt-BR" sz="5400" b="1" dirty="0" err="1">
                <a:latin typeface="Inter" panose="020B0604020202020204" charset="0"/>
                <a:ea typeface="Inter" panose="020B0604020202020204" charset="0"/>
              </a:rPr>
              <a:t>Tidy</a:t>
            </a:r>
            <a:r>
              <a:rPr lang="pt-BR" sz="5400" b="1" dirty="0">
                <a:latin typeface="Inter" panose="020B0604020202020204" charset="0"/>
                <a:ea typeface="Inter" panose="020B0604020202020204" charset="0"/>
              </a:rPr>
              <a:t> data</a:t>
            </a:r>
          </a:p>
        </p:txBody>
      </p:sp>
      <p:sp>
        <p:nvSpPr>
          <p:cNvPr id="8" name="CaixaDeTexto 7">
            <a:extLst>
              <a:ext uri="{FF2B5EF4-FFF2-40B4-BE49-F238E27FC236}">
                <a16:creationId xmlns:a16="http://schemas.microsoft.com/office/drawing/2014/main" id="{D51816D4-C44D-4FB1-8AF9-6FA3E44DF2E3}"/>
              </a:ext>
            </a:extLst>
          </p:cNvPr>
          <p:cNvSpPr txBox="1"/>
          <p:nvPr/>
        </p:nvSpPr>
        <p:spPr>
          <a:xfrm>
            <a:off x="2438400" y="6264483"/>
            <a:ext cx="12749843" cy="2308324"/>
          </a:xfrm>
          <a:prstGeom prst="rect">
            <a:avLst/>
          </a:prstGeom>
          <a:solidFill>
            <a:schemeClr val="accent3">
              <a:lumMod val="20000"/>
              <a:lumOff val="80000"/>
            </a:schemeClr>
          </a:solidFill>
        </p:spPr>
        <p:txBody>
          <a:bodyPr wrap="square">
            <a:spAutoFit/>
          </a:bodyPr>
          <a:lstStyle/>
          <a:p>
            <a:pPr algn="ctr">
              <a:lnSpc>
                <a:spcPct val="150000"/>
              </a:lnSpc>
            </a:pPr>
            <a:r>
              <a:rPr lang="en-US" sz="3600" dirty="0">
                <a:solidFill>
                  <a:srgbClr val="000000"/>
                </a:solidFill>
                <a:latin typeface="Inter" panose="020B0604020202020204" charset="0"/>
                <a:ea typeface="Inter" panose="020B0604020202020204" charset="0"/>
                <a:cs typeface="Segoe UI" panose="020B0502040204020203" pitchFamily="34" charset="0"/>
              </a:rPr>
              <a:t>Happy families are all alike; every unhappy family is unhappy in its own way </a:t>
            </a:r>
          </a:p>
          <a:p>
            <a:pPr algn="r">
              <a:lnSpc>
                <a:spcPct val="150000"/>
              </a:lnSpc>
            </a:pPr>
            <a:r>
              <a:rPr lang="en-US" sz="2400" i="1" dirty="0">
                <a:solidFill>
                  <a:srgbClr val="000000"/>
                </a:solidFill>
                <a:latin typeface="Inter" panose="020B0604020202020204" charset="0"/>
                <a:ea typeface="Inter" panose="020B0604020202020204" charset="0"/>
                <a:cs typeface="Segoe UI" panose="020B0502040204020203" pitchFamily="34" charset="0"/>
              </a:rPr>
              <a:t>Leo Tolstoy</a:t>
            </a:r>
            <a:endParaRPr lang="pt-BR" sz="2400" i="1" dirty="0">
              <a:latin typeface="Inter" panose="020B0604020202020204" charset="0"/>
              <a:ea typeface="Inter" panose="020B0604020202020204" charset="0"/>
              <a:cs typeface="Segoe UI" panose="020B0502040204020203" pitchFamily="34" charset="0"/>
            </a:endParaRPr>
          </a:p>
        </p:txBody>
      </p:sp>
      <p:sp>
        <p:nvSpPr>
          <p:cNvPr id="9" name="CaixaDeTexto 8">
            <a:extLst>
              <a:ext uri="{FF2B5EF4-FFF2-40B4-BE49-F238E27FC236}">
                <a16:creationId xmlns:a16="http://schemas.microsoft.com/office/drawing/2014/main" id="{8C0A814B-81BF-4086-A400-88A5243AFA24}"/>
              </a:ext>
            </a:extLst>
          </p:cNvPr>
          <p:cNvSpPr txBox="1"/>
          <p:nvPr/>
        </p:nvSpPr>
        <p:spPr>
          <a:xfrm>
            <a:off x="8382000" y="9844167"/>
            <a:ext cx="9753600" cy="369332"/>
          </a:xfrm>
          <a:prstGeom prst="rect">
            <a:avLst/>
          </a:prstGeom>
          <a:noFill/>
        </p:spPr>
        <p:txBody>
          <a:bodyPr wrap="square">
            <a:spAutoFit/>
          </a:bodyPr>
          <a:lstStyle/>
          <a:p>
            <a:pPr algn="r"/>
            <a:r>
              <a:rPr lang="pt-BR" dirty="0">
                <a:latin typeface="Barlow" panose="00000500000000000000" pitchFamily="2" charset="0"/>
              </a:rPr>
              <a:t>Fonte: </a:t>
            </a:r>
            <a:r>
              <a:rPr lang="pt-BR" dirty="0" err="1">
                <a:latin typeface="Barlow" panose="00000500000000000000" pitchFamily="2" charset="0"/>
              </a:rPr>
              <a:t>Wickham</a:t>
            </a:r>
            <a:r>
              <a:rPr lang="pt-BR" dirty="0">
                <a:latin typeface="Barlow" panose="00000500000000000000" pitchFamily="2" charset="0"/>
              </a:rPr>
              <a:t> (2014), https://cran.r-project.org/web/packages/tidyr/vignettes/tidy-data.html</a:t>
            </a:r>
            <a:endParaRPr lang="pt-BR" sz="2000" dirty="0">
              <a:latin typeface="Barlow" panose="00000500000000000000" pitchFamily="2" charset="0"/>
            </a:endParaRPr>
          </a:p>
        </p:txBody>
      </p:sp>
    </p:spTree>
    <p:extLst>
      <p:ext uri="{BB962C8B-B14F-4D97-AF65-F5344CB8AC3E}">
        <p14:creationId xmlns:p14="http://schemas.microsoft.com/office/powerpoint/2010/main" val="36801687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8C0A814B-81BF-4086-A400-88A5243AFA24}"/>
              </a:ext>
            </a:extLst>
          </p:cNvPr>
          <p:cNvSpPr txBox="1"/>
          <p:nvPr/>
        </p:nvSpPr>
        <p:spPr>
          <a:xfrm>
            <a:off x="1680876" y="9686836"/>
            <a:ext cx="16607124" cy="507831"/>
          </a:xfrm>
          <a:prstGeom prst="rect">
            <a:avLst/>
          </a:prstGeom>
          <a:noFill/>
        </p:spPr>
        <p:txBody>
          <a:bodyPr wrap="square">
            <a:spAutoFit/>
          </a:bodyPr>
          <a:lstStyle/>
          <a:p>
            <a:pPr algn="r"/>
            <a:r>
              <a:rPr lang="pt-BR" sz="2700" dirty="0"/>
              <a:t>Fonte: https://cran.r-project.org/web/packages/tidyr/vignettes/tidy-data.html</a:t>
            </a:r>
            <a:endParaRPr lang="pt-BR" sz="3000" dirty="0"/>
          </a:p>
        </p:txBody>
      </p:sp>
      <p:sp>
        <p:nvSpPr>
          <p:cNvPr id="6" name="CaixaDeTexto 5">
            <a:extLst>
              <a:ext uri="{FF2B5EF4-FFF2-40B4-BE49-F238E27FC236}">
                <a16:creationId xmlns:a16="http://schemas.microsoft.com/office/drawing/2014/main" id="{736A3D3E-21C3-4FB3-8D69-4765362C9AA5}"/>
              </a:ext>
            </a:extLst>
          </p:cNvPr>
          <p:cNvSpPr txBox="1"/>
          <p:nvPr/>
        </p:nvSpPr>
        <p:spPr>
          <a:xfrm>
            <a:off x="1090012" y="2761697"/>
            <a:ext cx="16607124" cy="2308324"/>
          </a:xfrm>
          <a:prstGeom prst="rect">
            <a:avLst/>
          </a:prstGeom>
          <a:noFill/>
        </p:spPr>
        <p:txBody>
          <a:bodyPr wrap="square">
            <a:spAutoFit/>
          </a:bodyPr>
          <a:lstStyle/>
          <a:p>
            <a:pPr>
              <a:buClr>
                <a:srgbClr val="04A07B"/>
              </a:buClr>
            </a:pPr>
            <a:r>
              <a:rPr lang="pt-BR" sz="3600" b="1" dirty="0" err="1">
                <a:latin typeface="Inter" panose="020B0604020202020204" charset="0"/>
                <a:ea typeface="Inter" panose="020B0604020202020204" charset="0"/>
                <a:cs typeface="Segoe UI" panose="020B0502040204020203" pitchFamily="34" charset="0"/>
              </a:rPr>
              <a:t>Tidy</a:t>
            </a:r>
            <a:r>
              <a:rPr lang="pt-BR" sz="3600" b="1" dirty="0">
                <a:latin typeface="Inter" panose="020B0604020202020204" charset="0"/>
                <a:ea typeface="Inter" panose="020B0604020202020204" charset="0"/>
                <a:cs typeface="Segoe UI" panose="020B0502040204020203" pitchFamily="34" charset="0"/>
              </a:rPr>
              <a:t> data</a:t>
            </a:r>
            <a:r>
              <a:rPr lang="pt-BR" sz="3600" dirty="0">
                <a:latin typeface="Inter" panose="020B0604020202020204" charset="0"/>
                <a:ea typeface="Inter" panose="020B0604020202020204" charset="0"/>
                <a:cs typeface="Segoe UI" panose="020B0502040204020203" pitchFamily="34" charset="0"/>
              </a:rPr>
              <a:t> é uma forma de atribuir o significado (ou significar) de um banco de dados para uma estrutura. Um banco de dados será </a:t>
            </a:r>
            <a:r>
              <a:rPr lang="pt-BR" sz="3600" i="1" dirty="0" err="1">
                <a:latin typeface="Inter" panose="020B0604020202020204" charset="0"/>
                <a:ea typeface="Inter" panose="020B0604020202020204" charset="0"/>
                <a:cs typeface="Segoe UI" panose="020B0502040204020203" pitchFamily="34" charset="0"/>
              </a:rPr>
              <a:t>messy</a:t>
            </a:r>
            <a:r>
              <a:rPr lang="pt-BR" sz="3600" i="1" dirty="0">
                <a:latin typeface="Inter" panose="020B0604020202020204" charset="0"/>
                <a:ea typeface="Inter" panose="020B0604020202020204" charset="0"/>
                <a:cs typeface="Segoe UI" panose="020B0502040204020203" pitchFamily="34" charset="0"/>
              </a:rPr>
              <a:t> </a:t>
            </a:r>
            <a:r>
              <a:rPr lang="pt-BR" sz="3600" dirty="0">
                <a:latin typeface="Inter" panose="020B0604020202020204" charset="0"/>
                <a:ea typeface="Inter" panose="020B0604020202020204" charset="0"/>
                <a:cs typeface="Segoe UI" panose="020B0502040204020203" pitchFamily="34" charset="0"/>
              </a:rPr>
              <a:t>ou </a:t>
            </a:r>
            <a:r>
              <a:rPr lang="pt-BR" sz="3600" i="1" dirty="0" err="1">
                <a:latin typeface="Inter" panose="020B0604020202020204" charset="0"/>
                <a:ea typeface="Inter" panose="020B0604020202020204" charset="0"/>
                <a:cs typeface="Segoe UI" panose="020B0502040204020203" pitchFamily="34" charset="0"/>
              </a:rPr>
              <a:t>tidy</a:t>
            </a:r>
            <a:r>
              <a:rPr lang="pt-BR" sz="3600" i="1" dirty="0">
                <a:latin typeface="Inter" panose="020B0604020202020204" charset="0"/>
                <a:ea typeface="Inter" panose="020B0604020202020204" charset="0"/>
                <a:cs typeface="Segoe UI" panose="020B0502040204020203" pitchFamily="34" charset="0"/>
              </a:rPr>
              <a:t> </a:t>
            </a:r>
            <a:r>
              <a:rPr lang="pt-BR" sz="3600" dirty="0">
                <a:latin typeface="Inter" panose="020B0604020202020204" charset="0"/>
                <a:ea typeface="Inter" panose="020B0604020202020204" charset="0"/>
                <a:cs typeface="Segoe UI" panose="020B0502040204020203" pitchFamily="34" charset="0"/>
              </a:rPr>
              <a:t>a depender de como suas linhas, colunas e tabelas são organizadas com suas observações e variáveis.</a:t>
            </a:r>
          </a:p>
        </p:txBody>
      </p:sp>
      <p:sp>
        <p:nvSpPr>
          <p:cNvPr id="9" name="CaixaDeTexto 8">
            <a:extLst>
              <a:ext uri="{FF2B5EF4-FFF2-40B4-BE49-F238E27FC236}">
                <a16:creationId xmlns:a16="http://schemas.microsoft.com/office/drawing/2014/main" id="{328A5F26-F783-4AE3-8A28-9E820C3A890C}"/>
              </a:ext>
            </a:extLst>
          </p:cNvPr>
          <p:cNvSpPr txBox="1"/>
          <p:nvPr/>
        </p:nvSpPr>
        <p:spPr>
          <a:xfrm>
            <a:off x="1090012" y="5474854"/>
            <a:ext cx="16607124" cy="2862322"/>
          </a:xfrm>
          <a:prstGeom prst="rect">
            <a:avLst/>
          </a:prstGeom>
          <a:noFill/>
        </p:spPr>
        <p:txBody>
          <a:bodyPr wrap="square">
            <a:spAutoFit/>
          </a:bodyPr>
          <a:lstStyle/>
          <a:p>
            <a:pPr marL="771525" indent="-771525">
              <a:buClr>
                <a:srgbClr val="AD6237"/>
              </a:buClr>
              <a:buAutoNum type="arabicPeriod"/>
            </a:pPr>
            <a:r>
              <a:rPr lang="pt-BR" sz="3600" dirty="0">
                <a:latin typeface="Inter" panose="020B0604020202020204" charset="0"/>
                <a:ea typeface="Inter" panose="020B0604020202020204" charset="0"/>
                <a:cs typeface="Segoe UI" panose="020B0502040204020203" pitchFamily="34" charset="0"/>
              </a:rPr>
              <a:t>Cada coluna é uma variável</a:t>
            </a:r>
          </a:p>
          <a:p>
            <a:pPr marL="771525" indent="-771525">
              <a:buClr>
                <a:srgbClr val="AD6237"/>
              </a:buClr>
              <a:buAutoNum type="arabicPeriod"/>
            </a:pPr>
            <a:endParaRPr lang="pt-BR" sz="3600" dirty="0">
              <a:latin typeface="Inter" panose="020B0604020202020204" charset="0"/>
              <a:ea typeface="Inter" panose="020B0604020202020204" charset="0"/>
              <a:cs typeface="Segoe UI" panose="020B0502040204020203" pitchFamily="34" charset="0"/>
            </a:endParaRPr>
          </a:p>
          <a:p>
            <a:pPr marL="771525" indent="-771525">
              <a:buClr>
                <a:srgbClr val="AD6237"/>
              </a:buClr>
              <a:buAutoNum type="arabicPeriod"/>
            </a:pPr>
            <a:r>
              <a:rPr lang="pt-BR" sz="3600" dirty="0">
                <a:latin typeface="Inter" panose="020B0604020202020204" charset="0"/>
                <a:ea typeface="Inter" panose="020B0604020202020204" charset="0"/>
                <a:cs typeface="Segoe UI" panose="020B0502040204020203" pitchFamily="34" charset="0"/>
              </a:rPr>
              <a:t>Cada linha é uma observação</a:t>
            </a:r>
          </a:p>
          <a:p>
            <a:pPr marL="771525" indent="-771525">
              <a:buClr>
                <a:srgbClr val="AD6237"/>
              </a:buClr>
              <a:buAutoNum type="arabicPeriod"/>
            </a:pPr>
            <a:endParaRPr lang="pt-BR" sz="3600" dirty="0">
              <a:latin typeface="Inter" panose="020B0604020202020204" charset="0"/>
              <a:ea typeface="Inter" panose="020B0604020202020204" charset="0"/>
              <a:cs typeface="Segoe UI" panose="020B0502040204020203" pitchFamily="34" charset="0"/>
            </a:endParaRPr>
          </a:p>
          <a:p>
            <a:pPr marL="771525" indent="-771525">
              <a:buClr>
                <a:srgbClr val="AD6237"/>
              </a:buClr>
              <a:buAutoNum type="arabicPeriod"/>
            </a:pPr>
            <a:r>
              <a:rPr lang="pt-BR" sz="3600" dirty="0">
                <a:latin typeface="Inter" panose="020B0604020202020204" charset="0"/>
                <a:ea typeface="Inter" panose="020B0604020202020204" charset="0"/>
                <a:cs typeface="Segoe UI" panose="020B0502040204020203" pitchFamily="34" charset="0"/>
              </a:rPr>
              <a:t>Cada célula representa apenas um valor</a:t>
            </a:r>
          </a:p>
        </p:txBody>
      </p:sp>
      <p:sp>
        <p:nvSpPr>
          <p:cNvPr id="7"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8"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1" name="Retângulo 10"/>
          <p:cNvSpPr/>
          <p:nvPr/>
        </p:nvSpPr>
        <p:spPr>
          <a:xfrm>
            <a:off x="1090012" y="1433534"/>
            <a:ext cx="3207929" cy="923330"/>
          </a:xfrm>
          <a:prstGeom prst="rect">
            <a:avLst/>
          </a:prstGeom>
        </p:spPr>
        <p:txBody>
          <a:bodyPr wrap="none">
            <a:spAutoFit/>
          </a:bodyPr>
          <a:lstStyle/>
          <a:p>
            <a:r>
              <a:rPr lang="pt-BR" sz="5400" b="1" dirty="0" err="1">
                <a:latin typeface="Inter" panose="020B0604020202020204" charset="0"/>
                <a:ea typeface="Inter" panose="020B0604020202020204" charset="0"/>
              </a:rPr>
              <a:t>Tidy</a:t>
            </a:r>
            <a:r>
              <a:rPr lang="pt-BR" sz="5400" b="1" dirty="0">
                <a:latin typeface="Inter" panose="020B0604020202020204" charset="0"/>
                <a:ea typeface="Inter" panose="020B0604020202020204" charset="0"/>
              </a:rPr>
              <a:t> data</a:t>
            </a:r>
          </a:p>
        </p:txBody>
      </p:sp>
    </p:spTree>
    <p:extLst>
      <p:ext uri="{BB962C8B-B14F-4D97-AF65-F5344CB8AC3E}">
        <p14:creationId xmlns:p14="http://schemas.microsoft.com/office/powerpoint/2010/main" val="10072201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extLst>
              <p:ext uri="{D42A27DB-BD31-4B8C-83A1-F6EECF244321}">
                <p14:modId xmlns:p14="http://schemas.microsoft.com/office/powerpoint/2010/main" val="1212160357"/>
              </p:ext>
            </p:extLst>
          </p:nvPr>
        </p:nvGraphicFramePr>
        <p:xfrm>
          <a:off x="6692315" y="3605297"/>
          <a:ext cx="9448800" cy="4780705"/>
        </p:xfrm>
        <a:graphic>
          <a:graphicData uri="http://schemas.openxmlformats.org/drawingml/2006/table">
            <a:tbl>
              <a:tblPr firstRow="1" bandRow="1">
                <a:tableStyleId>{616DA210-FB5B-4158-B5E0-FEB733F419BA}</a:tableStyleId>
              </a:tblPr>
              <a:tblGrid>
                <a:gridCol w="3149600">
                  <a:extLst>
                    <a:ext uri="{9D8B030D-6E8A-4147-A177-3AD203B41FA5}">
                      <a16:colId xmlns:a16="http://schemas.microsoft.com/office/drawing/2014/main" val="1059065473"/>
                    </a:ext>
                  </a:extLst>
                </a:gridCol>
                <a:gridCol w="3149600">
                  <a:extLst>
                    <a:ext uri="{9D8B030D-6E8A-4147-A177-3AD203B41FA5}">
                      <a16:colId xmlns:a16="http://schemas.microsoft.com/office/drawing/2014/main" val="789756700"/>
                    </a:ext>
                  </a:extLst>
                </a:gridCol>
                <a:gridCol w="3149600">
                  <a:extLst>
                    <a:ext uri="{9D8B030D-6E8A-4147-A177-3AD203B41FA5}">
                      <a16:colId xmlns:a16="http://schemas.microsoft.com/office/drawing/2014/main" val="257507489"/>
                    </a:ext>
                  </a:extLst>
                </a:gridCol>
              </a:tblGrid>
              <a:tr h="956141">
                <a:tc>
                  <a:txBody>
                    <a:bodyPr/>
                    <a:lstStyle/>
                    <a:p>
                      <a:endParaRPr lang="pt-BR" sz="2700" dirty="0"/>
                    </a:p>
                  </a:txBody>
                  <a:tcPr marL="137160" marR="137160" marT="68580" marB="68580">
                    <a:solidFill>
                      <a:schemeClr val="accent2"/>
                    </a:solidFill>
                  </a:tcPr>
                </a:tc>
                <a:tc>
                  <a:txBody>
                    <a:bodyPr/>
                    <a:lstStyle/>
                    <a:p>
                      <a:endParaRPr lang="pt-BR" sz="2700" dirty="0"/>
                    </a:p>
                  </a:txBody>
                  <a:tcPr marL="137160" marR="137160" marT="68580" marB="68580">
                    <a:solidFill>
                      <a:schemeClr val="accent2"/>
                    </a:solidFill>
                  </a:tcPr>
                </a:tc>
                <a:tc>
                  <a:txBody>
                    <a:bodyPr/>
                    <a:lstStyle/>
                    <a:p>
                      <a:endParaRPr lang="pt-BR" sz="2700" dirty="0"/>
                    </a:p>
                  </a:txBody>
                  <a:tcPr marL="137160" marR="137160" marT="68580" marB="68580">
                    <a:solidFill>
                      <a:schemeClr val="accent2"/>
                    </a:solidFill>
                  </a:tcPr>
                </a:tc>
                <a:extLst>
                  <a:ext uri="{0D108BD9-81ED-4DB2-BD59-A6C34878D82A}">
                    <a16:rowId xmlns:a16="http://schemas.microsoft.com/office/drawing/2014/main" val="2189167151"/>
                  </a:ext>
                </a:extLst>
              </a:tr>
              <a:tr h="956141">
                <a:tc>
                  <a:txBody>
                    <a:bodyPr/>
                    <a:lstStyle/>
                    <a:p>
                      <a:endParaRPr lang="pt-BR" sz="2700"/>
                    </a:p>
                  </a:txBody>
                  <a:tcPr marL="137160" marR="137160" marT="68580" marB="68580"/>
                </a:tc>
                <a:tc>
                  <a:txBody>
                    <a:bodyPr/>
                    <a:lstStyle/>
                    <a:p>
                      <a:endParaRPr lang="pt-BR" sz="2700"/>
                    </a:p>
                  </a:txBody>
                  <a:tcPr marL="137160" marR="137160" marT="68580" marB="68580"/>
                </a:tc>
                <a:tc>
                  <a:txBody>
                    <a:bodyPr/>
                    <a:lstStyle/>
                    <a:p>
                      <a:endParaRPr lang="pt-BR" sz="2700" dirty="0"/>
                    </a:p>
                  </a:txBody>
                  <a:tcPr marL="137160" marR="137160" marT="68580" marB="68580"/>
                </a:tc>
                <a:extLst>
                  <a:ext uri="{0D108BD9-81ED-4DB2-BD59-A6C34878D82A}">
                    <a16:rowId xmlns:a16="http://schemas.microsoft.com/office/drawing/2014/main" val="1106520567"/>
                  </a:ext>
                </a:extLst>
              </a:tr>
              <a:tr h="956141">
                <a:tc>
                  <a:txBody>
                    <a:bodyPr/>
                    <a:lstStyle/>
                    <a:p>
                      <a:endParaRPr lang="pt-BR" sz="2700" dirty="0"/>
                    </a:p>
                  </a:txBody>
                  <a:tcPr marL="137160" marR="137160" marT="68580" marB="68580"/>
                </a:tc>
                <a:tc>
                  <a:txBody>
                    <a:bodyPr/>
                    <a:lstStyle/>
                    <a:p>
                      <a:endParaRPr lang="pt-BR" sz="2700"/>
                    </a:p>
                  </a:txBody>
                  <a:tcPr marL="137160" marR="137160" marT="68580" marB="68580"/>
                </a:tc>
                <a:tc>
                  <a:txBody>
                    <a:bodyPr/>
                    <a:lstStyle/>
                    <a:p>
                      <a:endParaRPr lang="pt-BR" sz="2700"/>
                    </a:p>
                  </a:txBody>
                  <a:tcPr marL="137160" marR="137160" marT="68580" marB="68580"/>
                </a:tc>
                <a:extLst>
                  <a:ext uri="{0D108BD9-81ED-4DB2-BD59-A6C34878D82A}">
                    <a16:rowId xmlns:a16="http://schemas.microsoft.com/office/drawing/2014/main" val="863507577"/>
                  </a:ext>
                </a:extLst>
              </a:tr>
              <a:tr h="956141">
                <a:tc>
                  <a:txBody>
                    <a:bodyPr/>
                    <a:lstStyle/>
                    <a:p>
                      <a:endParaRPr lang="pt-BR" sz="2700" dirty="0"/>
                    </a:p>
                  </a:txBody>
                  <a:tcPr marL="137160" marR="137160" marT="68580" marB="68580"/>
                </a:tc>
                <a:tc>
                  <a:txBody>
                    <a:bodyPr/>
                    <a:lstStyle/>
                    <a:p>
                      <a:endParaRPr lang="pt-BR" sz="2700"/>
                    </a:p>
                  </a:txBody>
                  <a:tcPr marL="137160" marR="137160" marT="68580" marB="68580"/>
                </a:tc>
                <a:tc>
                  <a:txBody>
                    <a:bodyPr/>
                    <a:lstStyle/>
                    <a:p>
                      <a:endParaRPr lang="pt-BR" sz="2700" dirty="0"/>
                    </a:p>
                  </a:txBody>
                  <a:tcPr marL="137160" marR="137160" marT="68580" marB="68580"/>
                </a:tc>
                <a:extLst>
                  <a:ext uri="{0D108BD9-81ED-4DB2-BD59-A6C34878D82A}">
                    <a16:rowId xmlns:a16="http://schemas.microsoft.com/office/drawing/2014/main" val="784755100"/>
                  </a:ext>
                </a:extLst>
              </a:tr>
              <a:tr h="956141">
                <a:tc>
                  <a:txBody>
                    <a:bodyPr/>
                    <a:lstStyle/>
                    <a:p>
                      <a:endParaRPr lang="pt-BR" sz="2700" dirty="0"/>
                    </a:p>
                  </a:txBody>
                  <a:tcPr marL="137160" marR="137160" marT="68580" marB="68580"/>
                </a:tc>
                <a:tc>
                  <a:txBody>
                    <a:bodyPr/>
                    <a:lstStyle/>
                    <a:p>
                      <a:endParaRPr lang="pt-BR" sz="2700"/>
                    </a:p>
                  </a:txBody>
                  <a:tcPr marL="137160" marR="137160" marT="68580" marB="68580"/>
                </a:tc>
                <a:tc>
                  <a:txBody>
                    <a:bodyPr/>
                    <a:lstStyle/>
                    <a:p>
                      <a:endParaRPr lang="pt-BR" sz="2700" dirty="0"/>
                    </a:p>
                  </a:txBody>
                  <a:tcPr marL="137160" marR="137160" marT="68580" marB="68580"/>
                </a:tc>
                <a:extLst>
                  <a:ext uri="{0D108BD9-81ED-4DB2-BD59-A6C34878D82A}">
                    <a16:rowId xmlns:a16="http://schemas.microsoft.com/office/drawing/2014/main" val="17034401"/>
                  </a:ext>
                </a:extLst>
              </a:tr>
            </a:tbl>
          </a:graphicData>
        </a:graphic>
      </p:graphicFrame>
      <p:sp>
        <p:nvSpPr>
          <p:cNvPr id="7" name="CaixaDeTexto 6">
            <a:extLst>
              <a:ext uri="{FF2B5EF4-FFF2-40B4-BE49-F238E27FC236}">
                <a16:creationId xmlns:a16="http://schemas.microsoft.com/office/drawing/2014/main" id="{9D207B42-F096-44BF-ACB4-AE9131915526}"/>
              </a:ext>
            </a:extLst>
          </p:cNvPr>
          <p:cNvSpPr txBox="1"/>
          <p:nvPr/>
        </p:nvSpPr>
        <p:spPr>
          <a:xfrm>
            <a:off x="1683919" y="5283985"/>
            <a:ext cx="3173831" cy="830997"/>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Linhas </a:t>
            </a:r>
            <a:r>
              <a:rPr lang="pt-BR" sz="4800" i="1" dirty="0">
                <a:latin typeface="Inter" panose="020B0604020202020204" charset="0"/>
                <a:ea typeface="Inter" panose="020B0604020202020204" charset="0"/>
                <a:cs typeface="Segoe UI" panose="020B0502040204020203" pitchFamily="34" charset="0"/>
              </a:rPr>
              <a:t>n</a:t>
            </a:r>
          </a:p>
        </p:txBody>
      </p:sp>
      <p:sp>
        <p:nvSpPr>
          <p:cNvPr id="10" name="CaixaDeTexto 9">
            <a:extLst>
              <a:ext uri="{FF2B5EF4-FFF2-40B4-BE49-F238E27FC236}">
                <a16:creationId xmlns:a16="http://schemas.microsoft.com/office/drawing/2014/main" id="{04C901DE-8786-4E1E-B09F-8118993AEEF7}"/>
              </a:ext>
            </a:extLst>
          </p:cNvPr>
          <p:cNvSpPr txBox="1"/>
          <p:nvPr/>
        </p:nvSpPr>
        <p:spPr>
          <a:xfrm>
            <a:off x="9284589" y="894631"/>
            <a:ext cx="3173831" cy="830997"/>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Colunas </a:t>
            </a:r>
            <a:r>
              <a:rPr lang="pt-BR" sz="4800" i="1" dirty="0">
                <a:latin typeface="Inter" panose="020B0604020202020204" charset="0"/>
                <a:ea typeface="Inter" panose="020B0604020202020204" charset="0"/>
                <a:cs typeface="Segoe UI" panose="020B0502040204020203" pitchFamily="34" charset="0"/>
              </a:rPr>
              <a:t>j</a:t>
            </a:r>
          </a:p>
        </p:txBody>
      </p:sp>
      <p:sp>
        <p:nvSpPr>
          <p:cNvPr id="9" name="Chave Esquerda 8">
            <a:extLst>
              <a:ext uri="{FF2B5EF4-FFF2-40B4-BE49-F238E27FC236}">
                <a16:creationId xmlns:a16="http://schemas.microsoft.com/office/drawing/2014/main" id="{C9234817-F54C-4A0E-A0E8-517D6A03881B}"/>
              </a:ext>
            </a:extLst>
          </p:cNvPr>
          <p:cNvSpPr/>
          <p:nvPr/>
        </p:nvSpPr>
        <p:spPr>
          <a:xfrm>
            <a:off x="4876800" y="4151759"/>
            <a:ext cx="983411" cy="3462186"/>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2" name="Chave Esquerda 11">
            <a:extLst>
              <a:ext uri="{FF2B5EF4-FFF2-40B4-BE49-F238E27FC236}">
                <a16:creationId xmlns:a16="http://schemas.microsoft.com/office/drawing/2014/main" id="{0FBE7EB7-180F-4D12-AE30-1E4FDE383C10}"/>
              </a:ext>
            </a:extLst>
          </p:cNvPr>
          <p:cNvSpPr/>
          <p:nvPr/>
        </p:nvSpPr>
        <p:spPr>
          <a:xfrm rot="5400000">
            <a:off x="10406361" y="-329309"/>
            <a:ext cx="930288" cy="5893410"/>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1"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7"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err="1">
                <a:solidFill>
                  <a:schemeClr val="tx1">
                    <a:lumMod val="95000"/>
                    <a:lumOff val="5000"/>
                  </a:schemeClr>
                </a:solidFill>
                <a:latin typeface="Inter" panose="020B0604020202020204" charset="0"/>
                <a:ea typeface="Inter" panose="020B0604020202020204" charset="0"/>
              </a:rPr>
              <a:t>Estrutura</a:t>
            </a:r>
            <a:endParaRPr lang="en-US" sz="4000" b="1" i="1" dirty="0">
              <a:solidFill>
                <a:schemeClr val="tx1">
                  <a:lumMod val="95000"/>
                  <a:lumOff val="5000"/>
                </a:schemeClr>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8851808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nvGraphicFramePr>
        <p:xfrm>
          <a:off x="6692315" y="3605297"/>
          <a:ext cx="9448800" cy="4780705"/>
        </p:xfrm>
        <a:graphic>
          <a:graphicData uri="http://schemas.openxmlformats.org/drawingml/2006/table">
            <a:tbl>
              <a:tblPr firstRow="1" bandRow="1">
                <a:tableStyleId>{616DA210-FB5B-4158-B5E0-FEB733F419BA}</a:tableStyleId>
              </a:tblPr>
              <a:tblGrid>
                <a:gridCol w="3149600">
                  <a:extLst>
                    <a:ext uri="{9D8B030D-6E8A-4147-A177-3AD203B41FA5}">
                      <a16:colId xmlns:a16="http://schemas.microsoft.com/office/drawing/2014/main" val="1059065473"/>
                    </a:ext>
                  </a:extLst>
                </a:gridCol>
                <a:gridCol w="3149600">
                  <a:extLst>
                    <a:ext uri="{9D8B030D-6E8A-4147-A177-3AD203B41FA5}">
                      <a16:colId xmlns:a16="http://schemas.microsoft.com/office/drawing/2014/main" val="789756700"/>
                    </a:ext>
                  </a:extLst>
                </a:gridCol>
                <a:gridCol w="3149600">
                  <a:extLst>
                    <a:ext uri="{9D8B030D-6E8A-4147-A177-3AD203B41FA5}">
                      <a16:colId xmlns:a16="http://schemas.microsoft.com/office/drawing/2014/main" val="257507489"/>
                    </a:ext>
                  </a:extLst>
                </a:gridCol>
              </a:tblGrid>
              <a:tr h="956141">
                <a:tc>
                  <a:txBody>
                    <a:bodyPr/>
                    <a:lstStyle/>
                    <a:p>
                      <a:endParaRPr lang="pt-BR" sz="2700" dirty="0"/>
                    </a:p>
                  </a:txBody>
                  <a:tcPr marL="137160" marR="137160" marT="68580" marB="68580">
                    <a:solidFill>
                      <a:schemeClr val="accent2"/>
                    </a:solidFill>
                  </a:tcPr>
                </a:tc>
                <a:tc>
                  <a:txBody>
                    <a:bodyPr/>
                    <a:lstStyle/>
                    <a:p>
                      <a:endParaRPr lang="pt-BR" sz="2700" dirty="0"/>
                    </a:p>
                  </a:txBody>
                  <a:tcPr marL="137160" marR="137160" marT="68580" marB="68580">
                    <a:solidFill>
                      <a:schemeClr val="accent2"/>
                    </a:solidFill>
                  </a:tcPr>
                </a:tc>
                <a:tc>
                  <a:txBody>
                    <a:bodyPr/>
                    <a:lstStyle/>
                    <a:p>
                      <a:endParaRPr lang="pt-BR" sz="2700" dirty="0"/>
                    </a:p>
                  </a:txBody>
                  <a:tcPr marL="137160" marR="137160" marT="68580" marB="68580">
                    <a:solidFill>
                      <a:schemeClr val="accent2"/>
                    </a:solidFill>
                  </a:tcPr>
                </a:tc>
                <a:extLst>
                  <a:ext uri="{0D108BD9-81ED-4DB2-BD59-A6C34878D82A}">
                    <a16:rowId xmlns:a16="http://schemas.microsoft.com/office/drawing/2014/main" val="2189167151"/>
                  </a:ext>
                </a:extLst>
              </a:tr>
              <a:tr h="956141">
                <a:tc>
                  <a:txBody>
                    <a:bodyPr/>
                    <a:lstStyle/>
                    <a:p>
                      <a:endParaRPr lang="pt-BR" sz="2700"/>
                    </a:p>
                  </a:txBody>
                  <a:tcPr marL="137160" marR="137160" marT="68580" marB="68580"/>
                </a:tc>
                <a:tc>
                  <a:txBody>
                    <a:bodyPr/>
                    <a:lstStyle/>
                    <a:p>
                      <a:endParaRPr lang="pt-BR" sz="2700"/>
                    </a:p>
                  </a:txBody>
                  <a:tcPr marL="137160" marR="137160" marT="68580" marB="68580"/>
                </a:tc>
                <a:tc>
                  <a:txBody>
                    <a:bodyPr/>
                    <a:lstStyle/>
                    <a:p>
                      <a:endParaRPr lang="pt-BR" sz="2700" dirty="0"/>
                    </a:p>
                  </a:txBody>
                  <a:tcPr marL="137160" marR="137160" marT="68580" marB="68580"/>
                </a:tc>
                <a:extLst>
                  <a:ext uri="{0D108BD9-81ED-4DB2-BD59-A6C34878D82A}">
                    <a16:rowId xmlns:a16="http://schemas.microsoft.com/office/drawing/2014/main" val="1106520567"/>
                  </a:ext>
                </a:extLst>
              </a:tr>
              <a:tr h="956141">
                <a:tc>
                  <a:txBody>
                    <a:bodyPr/>
                    <a:lstStyle/>
                    <a:p>
                      <a:endParaRPr lang="pt-BR" sz="2700" dirty="0"/>
                    </a:p>
                  </a:txBody>
                  <a:tcPr marL="137160" marR="137160" marT="68580" marB="68580"/>
                </a:tc>
                <a:tc>
                  <a:txBody>
                    <a:bodyPr/>
                    <a:lstStyle/>
                    <a:p>
                      <a:endParaRPr lang="pt-BR" sz="2700"/>
                    </a:p>
                  </a:txBody>
                  <a:tcPr marL="137160" marR="137160" marT="68580" marB="68580"/>
                </a:tc>
                <a:tc>
                  <a:txBody>
                    <a:bodyPr/>
                    <a:lstStyle/>
                    <a:p>
                      <a:endParaRPr lang="pt-BR" sz="2700"/>
                    </a:p>
                  </a:txBody>
                  <a:tcPr marL="137160" marR="137160" marT="68580" marB="68580"/>
                </a:tc>
                <a:extLst>
                  <a:ext uri="{0D108BD9-81ED-4DB2-BD59-A6C34878D82A}">
                    <a16:rowId xmlns:a16="http://schemas.microsoft.com/office/drawing/2014/main" val="863507577"/>
                  </a:ext>
                </a:extLst>
              </a:tr>
              <a:tr h="956141">
                <a:tc>
                  <a:txBody>
                    <a:bodyPr/>
                    <a:lstStyle/>
                    <a:p>
                      <a:endParaRPr lang="pt-BR" sz="2700" dirty="0"/>
                    </a:p>
                  </a:txBody>
                  <a:tcPr marL="137160" marR="137160" marT="68580" marB="68580"/>
                </a:tc>
                <a:tc>
                  <a:txBody>
                    <a:bodyPr/>
                    <a:lstStyle/>
                    <a:p>
                      <a:endParaRPr lang="pt-BR" sz="2700"/>
                    </a:p>
                  </a:txBody>
                  <a:tcPr marL="137160" marR="137160" marT="68580" marB="68580"/>
                </a:tc>
                <a:tc>
                  <a:txBody>
                    <a:bodyPr/>
                    <a:lstStyle/>
                    <a:p>
                      <a:endParaRPr lang="pt-BR" sz="2700" dirty="0"/>
                    </a:p>
                  </a:txBody>
                  <a:tcPr marL="137160" marR="137160" marT="68580" marB="68580"/>
                </a:tc>
                <a:extLst>
                  <a:ext uri="{0D108BD9-81ED-4DB2-BD59-A6C34878D82A}">
                    <a16:rowId xmlns:a16="http://schemas.microsoft.com/office/drawing/2014/main" val="784755100"/>
                  </a:ext>
                </a:extLst>
              </a:tr>
              <a:tr h="956141">
                <a:tc>
                  <a:txBody>
                    <a:bodyPr/>
                    <a:lstStyle/>
                    <a:p>
                      <a:endParaRPr lang="pt-BR" sz="2700" dirty="0"/>
                    </a:p>
                  </a:txBody>
                  <a:tcPr marL="137160" marR="137160" marT="68580" marB="68580"/>
                </a:tc>
                <a:tc>
                  <a:txBody>
                    <a:bodyPr/>
                    <a:lstStyle/>
                    <a:p>
                      <a:endParaRPr lang="pt-BR" sz="2700"/>
                    </a:p>
                  </a:txBody>
                  <a:tcPr marL="137160" marR="137160" marT="68580" marB="68580"/>
                </a:tc>
                <a:tc>
                  <a:txBody>
                    <a:bodyPr/>
                    <a:lstStyle/>
                    <a:p>
                      <a:endParaRPr lang="pt-BR" sz="2700" dirty="0"/>
                    </a:p>
                  </a:txBody>
                  <a:tcPr marL="137160" marR="137160" marT="68580" marB="68580"/>
                </a:tc>
                <a:extLst>
                  <a:ext uri="{0D108BD9-81ED-4DB2-BD59-A6C34878D82A}">
                    <a16:rowId xmlns:a16="http://schemas.microsoft.com/office/drawing/2014/main" val="17034401"/>
                  </a:ext>
                </a:extLst>
              </a:tr>
            </a:tbl>
          </a:graphicData>
        </a:graphic>
      </p:graphicFrame>
      <p:sp>
        <p:nvSpPr>
          <p:cNvPr id="7" name="CaixaDeTexto 6">
            <a:extLst>
              <a:ext uri="{FF2B5EF4-FFF2-40B4-BE49-F238E27FC236}">
                <a16:creationId xmlns:a16="http://schemas.microsoft.com/office/drawing/2014/main" id="{9D207B42-F096-44BF-ACB4-AE9131915526}"/>
              </a:ext>
            </a:extLst>
          </p:cNvPr>
          <p:cNvSpPr txBox="1"/>
          <p:nvPr/>
        </p:nvSpPr>
        <p:spPr>
          <a:xfrm>
            <a:off x="1683919" y="5283985"/>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Linhas </a:t>
            </a:r>
            <a:r>
              <a:rPr lang="pt-BR" sz="4800" i="1" dirty="0">
                <a:latin typeface="Inter" panose="020B0604020202020204" charset="0"/>
                <a:ea typeface="Inter" panose="020B0604020202020204" charset="0"/>
                <a:cs typeface="Segoe UI" panose="020B0502040204020203" pitchFamily="34" charset="0"/>
              </a:rPr>
              <a:t>n</a:t>
            </a:r>
          </a:p>
          <a:p>
            <a:pPr algn="ctr"/>
            <a:r>
              <a:rPr lang="pt-BR" sz="4800" b="1" i="1" dirty="0">
                <a:latin typeface="Inter" panose="020B0604020202020204" charset="0"/>
                <a:ea typeface="Inter" panose="020B0604020202020204" charset="0"/>
                <a:cs typeface="Segoe UI" panose="020B0502040204020203" pitchFamily="34" charset="0"/>
              </a:rPr>
              <a:t>n= 4</a:t>
            </a:r>
            <a:endParaRPr lang="pt-BR" sz="4800" b="1" dirty="0">
              <a:latin typeface="Inter" panose="020B0604020202020204" charset="0"/>
              <a:ea typeface="Inter" panose="020B0604020202020204" charset="0"/>
              <a:cs typeface="Segoe UI" panose="020B0502040204020203" pitchFamily="34" charset="0"/>
            </a:endParaRPr>
          </a:p>
        </p:txBody>
      </p:sp>
      <p:sp>
        <p:nvSpPr>
          <p:cNvPr id="10" name="CaixaDeTexto 9">
            <a:extLst>
              <a:ext uri="{FF2B5EF4-FFF2-40B4-BE49-F238E27FC236}">
                <a16:creationId xmlns:a16="http://schemas.microsoft.com/office/drawing/2014/main" id="{04C901DE-8786-4E1E-B09F-8118993AEEF7}"/>
              </a:ext>
            </a:extLst>
          </p:cNvPr>
          <p:cNvSpPr txBox="1"/>
          <p:nvPr/>
        </p:nvSpPr>
        <p:spPr>
          <a:xfrm>
            <a:off x="9284589" y="410183"/>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Colunas </a:t>
            </a:r>
            <a:r>
              <a:rPr lang="pt-BR" sz="4800" i="1" dirty="0">
                <a:latin typeface="Inter" panose="020B0604020202020204" charset="0"/>
                <a:ea typeface="Inter" panose="020B0604020202020204" charset="0"/>
                <a:cs typeface="Segoe UI" panose="020B0502040204020203" pitchFamily="34" charset="0"/>
              </a:rPr>
              <a:t>j</a:t>
            </a:r>
          </a:p>
          <a:p>
            <a:pPr algn="ctr"/>
            <a:r>
              <a:rPr lang="pt-BR" sz="4800" i="1" dirty="0">
                <a:latin typeface="Inter" panose="020B0604020202020204" charset="0"/>
                <a:ea typeface="Inter" panose="020B0604020202020204" charset="0"/>
                <a:cs typeface="Segoe UI" panose="020B0502040204020203" pitchFamily="34" charset="0"/>
              </a:rPr>
              <a:t>j = 3</a:t>
            </a:r>
            <a:endParaRPr lang="pt-BR" sz="4800" dirty="0">
              <a:latin typeface="Inter" panose="020B0604020202020204" charset="0"/>
              <a:ea typeface="Inter" panose="020B0604020202020204" charset="0"/>
              <a:cs typeface="Segoe UI" panose="020B0502040204020203" pitchFamily="34" charset="0"/>
            </a:endParaRPr>
          </a:p>
        </p:txBody>
      </p:sp>
      <p:sp>
        <p:nvSpPr>
          <p:cNvPr id="9" name="Chave Esquerda 8">
            <a:extLst>
              <a:ext uri="{FF2B5EF4-FFF2-40B4-BE49-F238E27FC236}">
                <a16:creationId xmlns:a16="http://schemas.microsoft.com/office/drawing/2014/main" id="{C9234817-F54C-4A0E-A0E8-517D6A03881B}"/>
              </a:ext>
            </a:extLst>
          </p:cNvPr>
          <p:cNvSpPr/>
          <p:nvPr/>
        </p:nvSpPr>
        <p:spPr>
          <a:xfrm>
            <a:off x="4876800" y="4151759"/>
            <a:ext cx="983411" cy="3462186"/>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2" name="Chave Esquerda 11">
            <a:extLst>
              <a:ext uri="{FF2B5EF4-FFF2-40B4-BE49-F238E27FC236}">
                <a16:creationId xmlns:a16="http://schemas.microsoft.com/office/drawing/2014/main" id="{0FBE7EB7-180F-4D12-AE30-1E4FDE383C10}"/>
              </a:ext>
            </a:extLst>
          </p:cNvPr>
          <p:cNvSpPr/>
          <p:nvPr/>
        </p:nvSpPr>
        <p:spPr>
          <a:xfrm rot="5400000">
            <a:off x="10406361" y="-329309"/>
            <a:ext cx="930288" cy="5893410"/>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1"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7"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err="1">
                <a:solidFill>
                  <a:schemeClr val="tx1">
                    <a:lumMod val="95000"/>
                    <a:lumOff val="5000"/>
                  </a:schemeClr>
                </a:solidFill>
                <a:latin typeface="Inter" panose="020B0604020202020204" charset="0"/>
                <a:ea typeface="Inter" panose="020B0604020202020204" charset="0"/>
              </a:rPr>
              <a:t>Estrutura</a:t>
            </a:r>
            <a:endParaRPr lang="en-US" sz="4000" b="1" i="1" dirty="0">
              <a:solidFill>
                <a:schemeClr val="tx1">
                  <a:lumMod val="95000"/>
                  <a:lumOff val="5000"/>
                </a:schemeClr>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21314106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extLst>
              <p:ext uri="{D42A27DB-BD31-4B8C-83A1-F6EECF244321}">
                <p14:modId xmlns:p14="http://schemas.microsoft.com/office/powerpoint/2010/main" val="4263244962"/>
              </p:ext>
            </p:extLst>
          </p:nvPr>
        </p:nvGraphicFramePr>
        <p:xfrm>
          <a:off x="6692315" y="3605297"/>
          <a:ext cx="9448800" cy="4780705"/>
        </p:xfrm>
        <a:graphic>
          <a:graphicData uri="http://schemas.openxmlformats.org/drawingml/2006/table">
            <a:tbl>
              <a:tblPr firstRow="1" bandRow="1">
                <a:tableStyleId>{616DA210-FB5B-4158-B5E0-FEB733F419BA}</a:tableStyleId>
              </a:tblPr>
              <a:tblGrid>
                <a:gridCol w="3149600">
                  <a:extLst>
                    <a:ext uri="{9D8B030D-6E8A-4147-A177-3AD203B41FA5}">
                      <a16:colId xmlns:a16="http://schemas.microsoft.com/office/drawing/2014/main" val="1059065473"/>
                    </a:ext>
                  </a:extLst>
                </a:gridCol>
                <a:gridCol w="3149600">
                  <a:extLst>
                    <a:ext uri="{9D8B030D-6E8A-4147-A177-3AD203B41FA5}">
                      <a16:colId xmlns:a16="http://schemas.microsoft.com/office/drawing/2014/main" val="789756700"/>
                    </a:ext>
                  </a:extLst>
                </a:gridCol>
                <a:gridCol w="3149600">
                  <a:extLst>
                    <a:ext uri="{9D8B030D-6E8A-4147-A177-3AD203B41FA5}">
                      <a16:colId xmlns:a16="http://schemas.microsoft.com/office/drawing/2014/main" val="257507489"/>
                    </a:ext>
                  </a:extLst>
                </a:gridCol>
              </a:tblGrid>
              <a:tr h="956141">
                <a:tc>
                  <a:txBody>
                    <a:bodyPr/>
                    <a:lstStyle/>
                    <a:p>
                      <a:pPr algn="ctr"/>
                      <a:r>
                        <a:rPr lang="pt-BR" sz="2700" dirty="0"/>
                        <a:t>Id</a:t>
                      </a:r>
                    </a:p>
                  </a:txBody>
                  <a:tcPr marL="137160" marR="137160" marT="68580" marB="68580" anchor="ctr">
                    <a:solidFill>
                      <a:schemeClr val="accent2"/>
                    </a:solidFill>
                  </a:tcPr>
                </a:tc>
                <a:tc>
                  <a:txBody>
                    <a:bodyPr/>
                    <a:lstStyle/>
                    <a:p>
                      <a:pPr algn="ctr"/>
                      <a:r>
                        <a:rPr lang="pt-BR" sz="2700" dirty="0"/>
                        <a:t>Gênero</a:t>
                      </a:r>
                    </a:p>
                  </a:txBody>
                  <a:tcPr marL="137160" marR="137160" marT="68580" marB="68580" anchor="ctr">
                    <a:solidFill>
                      <a:schemeClr val="accent2"/>
                    </a:solidFill>
                  </a:tcPr>
                </a:tc>
                <a:tc>
                  <a:txBody>
                    <a:bodyPr/>
                    <a:lstStyle/>
                    <a:p>
                      <a:pPr algn="ctr"/>
                      <a:r>
                        <a:rPr lang="pt-BR" sz="2700" dirty="0"/>
                        <a:t>Idade</a:t>
                      </a:r>
                    </a:p>
                  </a:txBody>
                  <a:tcPr marL="137160" marR="137160" marT="68580" marB="68580" anchor="ctr">
                    <a:solidFill>
                      <a:schemeClr val="accent2"/>
                    </a:solidFill>
                  </a:tcPr>
                </a:tc>
                <a:extLst>
                  <a:ext uri="{0D108BD9-81ED-4DB2-BD59-A6C34878D82A}">
                    <a16:rowId xmlns:a16="http://schemas.microsoft.com/office/drawing/2014/main" val="2189167151"/>
                  </a:ext>
                </a:extLst>
              </a:tr>
              <a:tr h="956141">
                <a:tc>
                  <a:txBody>
                    <a:bodyPr/>
                    <a:lstStyle/>
                    <a:p>
                      <a:pPr algn="ctr"/>
                      <a:r>
                        <a:rPr lang="pt-BR" sz="2700" dirty="0"/>
                        <a:t>001</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18</a:t>
                      </a:r>
                    </a:p>
                  </a:txBody>
                  <a:tcPr marL="137160" marR="137160" marT="68580" marB="68580" anchor="ctr"/>
                </a:tc>
                <a:extLst>
                  <a:ext uri="{0D108BD9-81ED-4DB2-BD59-A6C34878D82A}">
                    <a16:rowId xmlns:a16="http://schemas.microsoft.com/office/drawing/2014/main" val="1106520567"/>
                  </a:ext>
                </a:extLst>
              </a:tr>
              <a:tr h="956141">
                <a:tc>
                  <a:txBody>
                    <a:bodyPr/>
                    <a:lstStyle/>
                    <a:p>
                      <a:pPr algn="ctr"/>
                      <a:r>
                        <a:rPr lang="pt-BR" sz="2700" dirty="0"/>
                        <a:t>002</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20</a:t>
                      </a:r>
                    </a:p>
                  </a:txBody>
                  <a:tcPr marL="137160" marR="137160" marT="68580" marB="68580" anchor="ctr"/>
                </a:tc>
                <a:extLst>
                  <a:ext uri="{0D108BD9-81ED-4DB2-BD59-A6C34878D82A}">
                    <a16:rowId xmlns:a16="http://schemas.microsoft.com/office/drawing/2014/main" val="863507577"/>
                  </a:ext>
                </a:extLst>
              </a:tr>
              <a:tr h="956141">
                <a:tc>
                  <a:txBody>
                    <a:bodyPr/>
                    <a:lstStyle/>
                    <a:p>
                      <a:pPr algn="ctr"/>
                      <a:r>
                        <a:rPr lang="pt-BR" sz="2700" dirty="0"/>
                        <a:t>003</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784755100"/>
                  </a:ext>
                </a:extLst>
              </a:tr>
              <a:tr h="956141">
                <a:tc>
                  <a:txBody>
                    <a:bodyPr/>
                    <a:lstStyle/>
                    <a:p>
                      <a:pPr algn="ctr"/>
                      <a:r>
                        <a:rPr lang="pt-BR" sz="2700" dirty="0"/>
                        <a:t>004</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17034401"/>
                  </a:ext>
                </a:extLst>
              </a:tr>
            </a:tbl>
          </a:graphicData>
        </a:graphic>
      </p:graphicFrame>
      <p:sp>
        <p:nvSpPr>
          <p:cNvPr id="7" name="CaixaDeTexto 6">
            <a:extLst>
              <a:ext uri="{FF2B5EF4-FFF2-40B4-BE49-F238E27FC236}">
                <a16:creationId xmlns:a16="http://schemas.microsoft.com/office/drawing/2014/main" id="{9D207B42-F096-44BF-ACB4-AE9131915526}"/>
              </a:ext>
            </a:extLst>
          </p:cNvPr>
          <p:cNvSpPr txBox="1"/>
          <p:nvPr/>
        </p:nvSpPr>
        <p:spPr>
          <a:xfrm>
            <a:off x="1683919" y="5283985"/>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Linhas </a:t>
            </a:r>
            <a:r>
              <a:rPr lang="pt-BR" sz="4800" i="1" dirty="0">
                <a:latin typeface="Inter" panose="020B0604020202020204" charset="0"/>
                <a:ea typeface="Inter" panose="020B0604020202020204" charset="0"/>
                <a:cs typeface="Segoe UI" panose="020B0502040204020203" pitchFamily="34" charset="0"/>
              </a:rPr>
              <a:t>n</a:t>
            </a:r>
          </a:p>
          <a:p>
            <a:pPr algn="ctr"/>
            <a:r>
              <a:rPr lang="pt-BR" sz="4800" b="1" i="1" dirty="0">
                <a:latin typeface="Inter" panose="020B0604020202020204" charset="0"/>
                <a:ea typeface="Inter" panose="020B0604020202020204" charset="0"/>
                <a:cs typeface="Segoe UI" panose="020B0502040204020203" pitchFamily="34" charset="0"/>
              </a:rPr>
              <a:t>n= 4</a:t>
            </a:r>
            <a:endParaRPr lang="pt-BR" sz="4800" b="1" dirty="0">
              <a:latin typeface="Inter" panose="020B0604020202020204" charset="0"/>
              <a:ea typeface="Inter" panose="020B0604020202020204" charset="0"/>
              <a:cs typeface="Segoe UI" panose="020B0502040204020203" pitchFamily="34" charset="0"/>
            </a:endParaRPr>
          </a:p>
        </p:txBody>
      </p:sp>
      <p:sp>
        <p:nvSpPr>
          <p:cNvPr id="10" name="CaixaDeTexto 9">
            <a:extLst>
              <a:ext uri="{FF2B5EF4-FFF2-40B4-BE49-F238E27FC236}">
                <a16:creationId xmlns:a16="http://schemas.microsoft.com/office/drawing/2014/main" id="{04C901DE-8786-4E1E-B09F-8118993AEEF7}"/>
              </a:ext>
            </a:extLst>
          </p:cNvPr>
          <p:cNvSpPr txBox="1"/>
          <p:nvPr/>
        </p:nvSpPr>
        <p:spPr>
          <a:xfrm>
            <a:off x="9284589" y="410183"/>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Colunas </a:t>
            </a:r>
            <a:r>
              <a:rPr lang="pt-BR" sz="4800" i="1" dirty="0">
                <a:latin typeface="Inter" panose="020B0604020202020204" charset="0"/>
                <a:ea typeface="Inter" panose="020B0604020202020204" charset="0"/>
                <a:cs typeface="Segoe UI" panose="020B0502040204020203" pitchFamily="34" charset="0"/>
              </a:rPr>
              <a:t>j</a:t>
            </a:r>
          </a:p>
          <a:p>
            <a:pPr algn="ctr"/>
            <a:r>
              <a:rPr lang="pt-BR" sz="4800" i="1" dirty="0">
                <a:latin typeface="Inter" panose="020B0604020202020204" charset="0"/>
                <a:ea typeface="Inter" panose="020B0604020202020204" charset="0"/>
                <a:cs typeface="Segoe UI" panose="020B0502040204020203" pitchFamily="34" charset="0"/>
              </a:rPr>
              <a:t>j = 3</a:t>
            </a:r>
            <a:endParaRPr lang="pt-BR" sz="4800" dirty="0">
              <a:latin typeface="Inter" panose="020B0604020202020204" charset="0"/>
              <a:ea typeface="Inter" panose="020B0604020202020204" charset="0"/>
              <a:cs typeface="Segoe UI" panose="020B0502040204020203" pitchFamily="34" charset="0"/>
            </a:endParaRPr>
          </a:p>
        </p:txBody>
      </p:sp>
      <p:sp>
        <p:nvSpPr>
          <p:cNvPr id="9" name="Chave Esquerda 8">
            <a:extLst>
              <a:ext uri="{FF2B5EF4-FFF2-40B4-BE49-F238E27FC236}">
                <a16:creationId xmlns:a16="http://schemas.microsoft.com/office/drawing/2014/main" id="{C9234817-F54C-4A0E-A0E8-517D6A03881B}"/>
              </a:ext>
            </a:extLst>
          </p:cNvPr>
          <p:cNvSpPr/>
          <p:nvPr/>
        </p:nvSpPr>
        <p:spPr>
          <a:xfrm>
            <a:off x="4876800" y="4151759"/>
            <a:ext cx="983411" cy="3462186"/>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2" name="Chave Esquerda 11">
            <a:extLst>
              <a:ext uri="{FF2B5EF4-FFF2-40B4-BE49-F238E27FC236}">
                <a16:creationId xmlns:a16="http://schemas.microsoft.com/office/drawing/2014/main" id="{0FBE7EB7-180F-4D12-AE30-1E4FDE383C10}"/>
              </a:ext>
            </a:extLst>
          </p:cNvPr>
          <p:cNvSpPr/>
          <p:nvPr/>
        </p:nvSpPr>
        <p:spPr>
          <a:xfrm rot="5400000">
            <a:off x="10406361" y="-329309"/>
            <a:ext cx="930288" cy="5893410"/>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1"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7"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err="1">
                <a:solidFill>
                  <a:schemeClr val="tx1">
                    <a:lumMod val="95000"/>
                    <a:lumOff val="5000"/>
                  </a:schemeClr>
                </a:solidFill>
                <a:latin typeface="Inter" panose="020B0604020202020204" charset="0"/>
                <a:ea typeface="Inter" panose="020B0604020202020204" charset="0"/>
              </a:rPr>
              <a:t>Estrutura</a:t>
            </a:r>
            <a:endParaRPr lang="en-US" sz="4000" b="1" i="1" dirty="0">
              <a:solidFill>
                <a:schemeClr val="tx1">
                  <a:lumMod val="95000"/>
                  <a:lumOff val="5000"/>
                </a:schemeClr>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3886813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83485" y="879024"/>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Possibilidades com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3" name="Espaço Reservado para Conteúdo 2"/>
          <p:cNvSpPr>
            <a:spLocks noGrp="1"/>
          </p:cNvSpPr>
          <p:nvPr>
            <p:ph idx="1"/>
          </p:nvPr>
        </p:nvSpPr>
        <p:spPr>
          <a:xfrm>
            <a:off x="1068624" y="3128448"/>
            <a:ext cx="15294969" cy="5761262"/>
          </a:xfrm>
        </p:spPr>
        <p:txBody>
          <a:bodyPr>
            <a:normAutofit fontScale="92500" lnSpcReduction="10000"/>
          </a:bodyPr>
          <a:lstStyle/>
          <a:p>
            <a:pPr>
              <a:lnSpc>
                <a:spcPct val="120000"/>
              </a:lnSpc>
              <a:buClr>
                <a:srgbClr val="868668"/>
              </a:buClr>
              <a:buFont typeface="Arial" panose="020B0604020202020204" pitchFamily="34" charset="0"/>
              <a:buChar char="•"/>
            </a:pPr>
            <a:r>
              <a:rPr lang="en-GB" sz="4400" b="1" dirty="0">
                <a:solidFill>
                  <a:srgbClr val="C6A28D"/>
                </a:solidFill>
                <a:latin typeface="Inter" panose="020B0604020202020204" charset="0"/>
                <a:ea typeface="Inter" panose="020B0604020202020204" charset="0"/>
                <a:cs typeface="Segoe UI" panose="020B0502040204020203" pitchFamily="34" charset="0"/>
              </a:rPr>
              <a:t> </a:t>
            </a:r>
            <a:r>
              <a:rPr lang="en-GB" sz="4400" b="1" dirty="0" err="1">
                <a:solidFill>
                  <a:srgbClr val="C6A28D"/>
                </a:solidFill>
                <a:latin typeface="Inter" panose="020B0604020202020204" charset="0"/>
                <a:ea typeface="Inter" panose="020B0604020202020204" charset="0"/>
                <a:cs typeface="Segoe UI" panose="020B0502040204020203" pitchFamily="34" charset="0"/>
              </a:rPr>
              <a:t>Análises</a:t>
            </a:r>
            <a:r>
              <a:rPr lang="en-GB" sz="4400" b="1" dirty="0">
                <a:solidFill>
                  <a:srgbClr val="C6A28D"/>
                </a:solidFill>
                <a:latin typeface="Inter" panose="020B0604020202020204" charset="0"/>
                <a:ea typeface="Inter" panose="020B0604020202020204" charset="0"/>
                <a:cs typeface="Segoe UI" panose="020B0502040204020203" pitchFamily="34" charset="0"/>
              </a:rPr>
              <a:t> de dados</a:t>
            </a:r>
          </a:p>
          <a:p>
            <a:pPr>
              <a:lnSpc>
                <a:spcPct val="120000"/>
              </a:lnSpc>
              <a:buClr>
                <a:srgbClr val="868668"/>
              </a:buClr>
              <a:buFont typeface="Arial" panose="020B0604020202020204" pitchFamily="34" charset="0"/>
              <a:buChar char="•"/>
            </a:pPr>
            <a:r>
              <a:rPr lang="en-GB" sz="4400" b="1" dirty="0">
                <a:solidFill>
                  <a:srgbClr val="C6A28D"/>
                </a:solidFill>
                <a:latin typeface="Inter" panose="020B0604020202020204" charset="0"/>
                <a:ea typeface="Inter" panose="020B0604020202020204" charset="0"/>
                <a:cs typeface="Segoe UI" panose="020B0502040204020203" pitchFamily="34" charset="0"/>
              </a:rPr>
              <a:t> </a:t>
            </a:r>
            <a:r>
              <a:rPr lang="en-GB" sz="4400" b="1" dirty="0" err="1">
                <a:solidFill>
                  <a:srgbClr val="C6A28D"/>
                </a:solidFill>
                <a:latin typeface="Inter" panose="020B0604020202020204" charset="0"/>
                <a:ea typeface="Inter" panose="020B0604020202020204" charset="0"/>
                <a:cs typeface="Segoe UI" panose="020B0502040204020203" pitchFamily="34" charset="0"/>
              </a:rPr>
              <a:t>Gráficos</a:t>
            </a:r>
            <a:endParaRPr lang="en-GB" sz="4400" b="1" dirty="0">
              <a:solidFill>
                <a:srgbClr val="C6A28D"/>
              </a:solidFill>
              <a:latin typeface="Inter" panose="020B0604020202020204" charset="0"/>
              <a:ea typeface="Inter" panose="020B0604020202020204" charset="0"/>
              <a:cs typeface="Segoe UI" panose="020B0502040204020203" pitchFamily="34" charset="0"/>
            </a:endParaRPr>
          </a:p>
          <a:p>
            <a:pPr>
              <a:lnSpc>
                <a:spcPct val="120000"/>
              </a:lnSpc>
              <a:buClr>
                <a:srgbClr val="868668"/>
              </a:buClr>
              <a:buFont typeface="Arial" panose="020B0604020202020204" pitchFamily="34" charset="0"/>
              <a:buChar char="•"/>
            </a:pPr>
            <a:r>
              <a:rPr lang="en-GB" sz="4400" b="1" dirty="0">
                <a:solidFill>
                  <a:srgbClr val="C6A28D"/>
                </a:solidFill>
                <a:latin typeface="Inter" panose="020B0604020202020204" charset="0"/>
                <a:ea typeface="Inter" panose="020B0604020202020204" charset="0"/>
                <a:cs typeface="Segoe UI" panose="020B0502040204020203" pitchFamily="34" charset="0"/>
              </a:rPr>
              <a:t> </a:t>
            </a:r>
            <a:r>
              <a:rPr lang="en-GB" sz="4400" b="1" dirty="0" err="1">
                <a:solidFill>
                  <a:srgbClr val="C6A28D"/>
                </a:solidFill>
                <a:latin typeface="Inter" panose="020B0604020202020204" charset="0"/>
                <a:ea typeface="Inter" panose="020B0604020202020204" charset="0"/>
                <a:cs typeface="Segoe UI" panose="020B0502040204020203" pitchFamily="34" charset="0"/>
              </a:rPr>
              <a:t>Relatórios</a:t>
            </a:r>
            <a:endParaRPr lang="en-GB" sz="4400" b="1" dirty="0">
              <a:solidFill>
                <a:srgbClr val="C6A28D"/>
              </a:solidFill>
              <a:latin typeface="Inter" panose="020B0604020202020204" charset="0"/>
              <a:ea typeface="Inter" panose="020B0604020202020204" charset="0"/>
              <a:cs typeface="Segoe UI" panose="020B0502040204020203" pitchFamily="34" charset="0"/>
            </a:endParaRPr>
          </a:p>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Livros</a:t>
            </a:r>
            <a:endParaRPr lang="en-GB" sz="4400" dirty="0">
              <a:latin typeface="Inter" panose="020B0604020202020204" charset="0"/>
              <a:ea typeface="Inter" panose="020B0604020202020204" charset="0"/>
              <a:cs typeface="Segoe UI" panose="020B0502040204020203" pitchFamily="34" charset="0"/>
            </a:endParaRPr>
          </a:p>
          <a:p>
            <a:pPr>
              <a:lnSpc>
                <a:spcPct val="120000"/>
              </a:lnSpc>
              <a:buClr>
                <a:srgbClr val="868668"/>
              </a:buClr>
              <a:buFont typeface="Arial" panose="020B0604020202020204" pitchFamily="34" charset="0"/>
              <a:buChar char="•"/>
            </a:pPr>
            <a:r>
              <a:rPr lang="en-GB" sz="4400" b="1" dirty="0">
                <a:solidFill>
                  <a:srgbClr val="04A07B"/>
                </a:solidFill>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Mineração</a:t>
            </a:r>
            <a:r>
              <a:rPr lang="en-GB" sz="4400" dirty="0">
                <a:latin typeface="Inter" panose="020B0604020202020204" charset="0"/>
                <a:ea typeface="Inter" panose="020B0604020202020204" charset="0"/>
                <a:cs typeface="Segoe UI" panose="020B0502040204020203" pitchFamily="34" charset="0"/>
              </a:rPr>
              <a:t> de dados</a:t>
            </a:r>
          </a:p>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Apresentações</a:t>
            </a:r>
            <a:endParaRPr lang="en-GB" sz="4400" dirty="0">
              <a:latin typeface="Inter" panose="020B0604020202020204" charset="0"/>
              <a:ea typeface="Inter" panose="020B0604020202020204" charset="0"/>
              <a:cs typeface="Segoe UI" panose="020B0502040204020203" pitchFamily="34" charset="0"/>
            </a:endParaRPr>
          </a:p>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Arte</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é R?</a:t>
            </a:r>
          </a:p>
        </p:txBody>
      </p:sp>
    </p:spTree>
    <p:extLst>
      <p:ext uri="{BB962C8B-B14F-4D97-AF65-F5344CB8AC3E}">
        <p14:creationId xmlns:p14="http://schemas.microsoft.com/office/powerpoint/2010/main" val="22501925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extLst>
              <p:ext uri="{D42A27DB-BD31-4B8C-83A1-F6EECF244321}">
                <p14:modId xmlns:p14="http://schemas.microsoft.com/office/powerpoint/2010/main" val="3875989617"/>
              </p:ext>
            </p:extLst>
          </p:nvPr>
        </p:nvGraphicFramePr>
        <p:xfrm>
          <a:off x="6692315" y="3605297"/>
          <a:ext cx="9448800" cy="4780705"/>
        </p:xfrm>
        <a:graphic>
          <a:graphicData uri="http://schemas.openxmlformats.org/drawingml/2006/table">
            <a:tbl>
              <a:tblPr firstRow="1" bandRow="1">
                <a:tableStyleId>{616DA210-FB5B-4158-B5E0-FEB733F419BA}</a:tableStyleId>
              </a:tblPr>
              <a:tblGrid>
                <a:gridCol w="3149600">
                  <a:extLst>
                    <a:ext uri="{9D8B030D-6E8A-4147-A177-3AD203B41FA5}">
                      <a16:colId xmlns:a16="http://schemas.microsoft.com/office/drawing/2014/main" val="1059065473"/>
                    </a:ext>
                  </a:extLst>
                </a:gridCol>
                <a:gridCol w="3149600">
                  <a:extLst>
                    <a:ext uri="{9D8B030D-6E8A-4147-A177-3AD203B41FA5}">
                      <a16:colId xmlns:a16="http://schemas.microsoft.com/office/drawing/2014/main" val="789756700"/>
                    </a:ext>
                  </a:extLst>
                </a:gridCol>
                <a:gridCol w="3149600">
                  <a:extLst>
                    <a:ext uri="{9D8B030D-6E8A-4147-A177-3AD203B41FA5}">
                      <a16:colId xmlns:a16="http://schemas.microsoft.com/office/drawing/2014/main" val="257507489"/>
                    </a:ext>
                  </a:extLst>
                </a:gridCol>
              </a:tblGrid>
              <a:tr h="956141">
                <a:tc>
                  <a:txBody>
                    <a:bodyPr/>
                    <a:lstStyle/>
                    <a:p>
                      <a:pPr algn="ctr"/>
                      <a:r>
                        <a:rPr lang="pt-BR" sz="2700" dirty="0"/>
                        <a:t>id</a:t>
                      </a:r>
                    </a:p>
                  </a:txBody>
                  <a:tcPr marL="137160" marR="137160" marT="68580" marB="68580" anchor="ctr">
                    <a:solidFill>
                      <a:schemeClr val="accent2"/>
                    </a:solidFill>
                  </a:tcPr>
                </a:tc>
                <a:tc>
                  <a:txBody>
                    <a:bodyPr/>
                    <a:lstStyle/>
                    <a:p>
                      <a:pPr algn="ctr"/>
                      <a:r>
                        <a:rPr lang="pt-BR" sz="2700" dirty="0" err="1"/>
                        <a:t>genero</a:t>
                      </a:r>
                      <a:endParaRPr lang="pt-BR" sz="2700" dirty="0"/>
                    </a:p>
                  </a:txBody>
                  <a:tcPr marL="137160" marR="137160" marT="68580" marB="68580" anchor="ctr">
                    <a:solidFill>
                      <a:schemeClr val="accent2"/>
                    </a:solidFill>
                  </a:tcPr>
                </a:tc>
                <a:tc>
                  <a:txBody>
                    <a:bodyPr/>
                    <a:lstStyle/>
                    <a:p>
                      <a:pPr algn="ctr"/>
                      <a:r>
                        <a:rPr lang="pt-BR" sz="2700" dirty="0"/>
                        <a:t>idade</a:t>
                      </a:r>
                    </a:p>
                  </a:txBody>
                  <a:tcPr marL="137160" marR="137160" marT="68580" marB="68580" anchor="ctr">
                    <a:solidFill>
                      <a:schemeClr val="accent2"/>
                    </a:solidFill>
                  </a:tcPr>
                </a:tc>
                <a:extLst>
                  <a:ext uri="{0D108BD9-81ED-4DB2-BD59-A6C34878D82A}">
                    <a16:rowId xmlns:a16="http://schemas.microsoft.com/office/drawing/2014/main" val="2189167151"/>
                  </a:ext>
                </a:extLst>
              </a:tr>
              <a:tr h="956141">
                <a:tc>
                  <a:txBody>
                    <a:bodyPr/>
                    <a:lstStyle/>
                    <a:p>
                      <a:pPr algn="ctr"/>
                      <a:r>
                        <a:rPr lang="pt-BR" sz="2700" dirty="0"/>
                        <a:t>001</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18</a:t>
                      </a:r>
                    </a:p>
                  </a:txBody>
                  <a:tcPr marL="137160" marR="137160" marT="68580" marB="68580" anchor="ctr"/>
                </a:tc>
                <a:extLst>
                  <a:ext uri="{0D108BD9-81ED-4DB2-BD59-A6C34878D82A}">
                    <a16:rowId xmlns:a16="http://schemas.microsoft.com/office/drawing/2014/main" val="1106520567"/>
                  </a:ext>
                </a:extLst>
              </a:tr>
              <a:tr h="956141">
                <a:tc>
                  <a:txBody>
                    <a:bodyPr/>
                    <a:lstStyle/>
                    <a:p>
                      <a:pPr algn="ctr"/>
                      <a:r>
                        <a:rPr lang="pt-BR" sz="2700" dirty="0"/>
                        <a:t>002</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20</a:t>
                      </a:r>
                    </a:p>
                  </a:txBody>
                  <a:tcPr marL="137160" marR="137160" marT="68580" marB="68580" anchor="ctr"/>
                </a:tc>
                <a:extLst>
                  <a:ext uri="{0D108BD9-81ED-4DB2-BD59-A6C34878D82A}">
                    <a16:rowId xmlns:a16="http://schemas.microsoft.com/office/drawing/2014/main" val="863507577"/>
                  </a:ext>
                </a:extLst>
              </a:tr>
              <a:tr h="956141">
                <a:tc>
                  <a:txBody>
                    <a:bodyPr/>
                    <a:lstStyle/>
                    <a:p>
                      <a:pPr algn="ctr"/>
                      <a:r>
                        <a:rPr lang="pt-BR" sz="2700" dirty="0"/>
                        <a:t>003</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784755100"/>
                  </a:ext>
                </a:extLst>
              </a:tr>
              <a:tr h="956141">
                <a:tc>
                  <a:txBody>
                    <a:bodyPr/>
                    <a:lstStyle/>
                    <a:p>
                      <a:pPr algn="ctr"/>
                      <a:r>
                        <a:rPr lang="pt-BR" sz="2700" dirty="0"/>
                        <a:t>004</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17034401"/>
                  </a:ext>
                </a:extLst>
              </a:tr>
            </a:tbl>
          </a:graphicData>
        </a:graphic>
      </p:graphicFrame>
      <p:sp>
        <p:nvSpPr>
          <p:cNvPr id="7" name="CaixaDeTexto 6">
            <a:extLst>
              <a:ext uri="{FF2B5EF4-FFF2-40B4-BE49-F238E27FC236}">
                <a16:creationId xmlns:a16="http://schemas.microsoft.com/office/drawing/2014/main" id="{9D207B42-F096-44BF-ACB4-AE9131915526}"/>
              </a:ext>
            </a:extLst>
          </p:cNvPr>
          <p:cNvSpPr txBox="1"/>
          <p:nvPr/>
        </p:nvSpPr>
        <p:spPr>
          <a:xfrm>
            <a:off x="1683919" y="5283985"/>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Linhas </a:t>
            </a:r>
            <a:r>
              <a:rPr lang="pt-BR" sz="4800" i="1" dirty="0">
                <a:latin typeface="Inter" panose="020B0604020202020204" charset="0"/>
                <a:ea typeface="Inter" panose="020B0604020202020204" charset="0"/>
                <a:cs typeface="Segoe UI" panose="020B0502040204020203" pitchFamily="34" charset="0"/>
              </a:rPr>
              <a:t>n</a:t>
            </a:r>
          </a:p>
          <a:p>
            <a:pPr algn="ctr"/>
            <a:r>
              <a:rPr lang="pt-BR" sz="4800" b="1" i="1" dirty="0">
                <a:latin typeface="Inter" panose="020B0604020202020204" charset="0"/>
                <a:ea typeface="Inter" panose="020B0604020202020204" charset="0"/>
                <a:cs typeface="Segoe UI" panose="020B0502040204020203" pitchFamily="34" charset="0"/>
              </a:rPr>
              <a:t>n= 4</a:t>
            </a:r>
            <a:endParaRPr lang="pt-BR" sz="4800" b="1" dirty="0">
              <a:latin typeface="Inter" panose="020B0604020202020204" charset="0"/>
              <a:ea typeface="Inter" panose="020B0604020202020204" charset="0"/>
              <a:cs typeface="Segoe UI" panose="020B0502040204020203" pitchFamily="34" charset="0"/>
            </a:endParaRPr>
          </a:p>
        </p:txBody>
      </p:sp>
      <p:sp>
        <p:nvSpPr>
          <p:cNvPr id="10" name="CaixaDeTexto 9">
            <a:extLst>
              <a:ext uri="{FF2B5EF4-FFF2-40B4-BE49-F238E27FC236}">
                <a16:creationId xmlns:a16="http://schemas.microsoft.com/office/drawing/2014/main" id="{04C901DE-8786-4E1E-B09F-8118993AEEF7}"/>
              </a:ext>
            </a:extLst>
          </p:cNvPr>
          <p:cNvSpPr txBox="1"/>
          <p:nvPr/>
        </p:nvSpPr>
        <p:spPr>
          <a:xfrm>
            <a:off x="9284589" y="410183"/>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Colunas </a:t>
            </a:r>
            <a:r>
              <a:rPr lang="pt-BR" sz="4800" i="1" dirty="0">
                <a:latin typeface="Inter" panose="020B0604020202020204" charset="0"/>
                <a:ea typeface="Inter" panose="020B0604020202020204" charset="0"/>
                <a:cs typeface="Segoe UI" panose="020B0502040204020203" pitchFamily="34" charset="0"/>
              </a:rPr>
              <a:t>j</a:t>
            </a:r>
          </a:p>
          <a:p>
            <a:pPr algn="ctr"/>
            <a:r>
              <a:rPr lang="pt-BR" sz="4800" i="1" dirty="0">
                <a:latin typeface="Inter" panose="020B0604020202020204" charset="0"/>
                <a:ea typeface="Inter" panose="020B0604020202020204" charset="0"/>
                <a:cs typeface="Segoe UI" panose="020B0502040204020203" pitchFamily="34" charset="0"/>
              </a:rPr>
              <a:t>j = 3</a:t>
            </a:r>
            <a:endParaRPr lang="pt-BR" sz="4800" dirty="0">
              <a:latin typeface="Inter" panose="020B0604020202020204" charset="0"/>
              <a:ea typeface="Inter" panose="020B0604020202020204" charset="0"/>
              <a:cs typeface="Segoe UI" panose="020B0502040204020203" pitchFamily="34" charset="0"/>
            </a:endParaRPr>
          </a:p>
        </p:txBody>
      </p:sp>
      <p:sp>
        <p:nvSpPr>
          <p:cNvPr id="9" name="Chave Esquerda 8">
            <a:extLst>
              <a:ext uri="{FF2B5EF4-FFF2-40B4-BE49-F238E27FC236}">
                <a16:creationId xmlns:a16="http://schemas.microsoft.com/office/drawing/2014/main" id="{C9234817-F54C-4A0E-A0E8-517D6A03881B}"/>
              </a:ext>
            </a:extLst>
          </p:cNvPr>
          <p:cNvSpPr/>
          <p:nvPr/>
        </p:nvSpPr>
        <p:spPr>
          <a:xfrm>
            <a:off x="4876800" y="4151759"/>
            <a:ext cx="983411" cy="3462186"/>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2" name="Chave Esquerda 11">
            <a:extLst>
              <a:ext uri="{FF2B5EF4-FFF2-40B4-BE49-F238E27FC236}">
                <a16:creationId xmlns:a16="http://schemas.microsoft.com/office/drawing/2014/main" id="{0FBE7EB7-180F-4D12-AE30-1E4FDE383C10}"/>
              </a:ext>
            </a:extLst>
          </p:cNvPr>
          <p:cNvSpPr/>
          <p:nvPr/>
        </p:nvSpPr>
        <p:spPr>
          <a:xfrm rot="5400000">
            <a:off x="10406361" y="-329309"/>
            <a:ext cx="930288" cy="5893410"/>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1"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7"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err="1">
                <a:solidFill>
                  <a:schemeClr val="tx1">
                    <a:lumMod val="95000"/>
                    <a:lumOff val="5000"/>
                  </a:schemeClr>
                </a:solidFill>
                <a:latin typeface="Inter" panose="020B0604020202020204" charset="0"/>
                <a:ea typeface="Inter" panose="020B0604020202020204" charset="0"/>
              </a:rPr>
              <a:t>Estrutura</a:t>
            </a:r>
            <a:endParaRPr lang="en-US" sz="4000" b="1" i="1" dirty="0">
              <a:solidFill>
                <a:schemeClr val="tx1">
                  <a:lumMod val="95000"/>
                  <a:lumOff val="5000"/>
                </a:schemeClr>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1476741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extLst>
              <p:ext uri="{D42A27DB-BD31-4B8C-83A1-F6EECF244321}">
                <p14:modId xmlns:p14="http://schemas.microsoft.com/office/powerpoint/2010/main" val="166885727"/>
              </p:ext>
            </p:extLst>
          </p:nvPr>
        </p:nvGraphicFramePr>
        <p:xfrm>
          <a:off x="6477000" y="3605148"/>
          <a:ext cx="10439399" cy="4382121"/>
        </p:xfrm>
        <a:graphic>
          <a:graphicData uri="http://schemas.openxmlformats.org/drawingml/2006/table">
            <a:tbl>
              <a:tblPr firstRow="1" bandRow="1">
                <a:tableStyleId>{616DA210-FB5B-4158-B5E0-FEB733F419BA}</a:tableStyleId>
              </a:tblPr>
              <a:tblGrid>
                <a:gridCol w="2380779">
                  <a:extLst>
                    <a:ext uri="{9D8B030D-6E8A-4147-A177-3AD203B41FA5}">
                      <a16:colId xmlns:a16="http://schemas.microsoft.com/office/drawing/2014/main" val="3307916527"/>
                    </a:ext>
                  </a:extLst>
                </a:gridCol>
                <a:gridCol w="1973540">
                  <a:extLst>
                    <a:ext uri="{9D8B030D-6E8A-4147-A177-3AD203B41FA5}">
                      <a16:colId xmlns:a16="http://schemas.microsoft.com/office/drawing/2014/main" val="1059065473"/>
                    </a:ext>
                  </a:extLst>
                </a:gridCol>
                <a:gridCol w="1973540">
                  <a:extLst>
                    <a:ext uri="{9D8B030D-6E8A-4147-A177-3AD203B41FA5}">
                      <a16:colId xmlns:a16="http://schemas.microsoft.com/office/drawing/2014/main" val="370822392"/>
                    </a:ext>
                  </a:extLst>
                </a:gridCol>
                <a:gridCol w="2098843">
                  <a:extLst>
                    <a:ext uri="{9D8B030D-6E8A-4147-A177-3AD203B41FA5}">
                      <a16:colId xmlns:a16="http://schemas.microsoft.com/office/drawing/2014/main" val="789756700"/>
                    </a:ext>
                  </a:extLst>
                </a:gridCol>
                <a:gridCol w="2012697">
                  <a:extLst>
                    <a:ext uri="{9D8B030D-6E8A-4147-A177-3AD203B41FA5}">
                      <a16:colId xmlns:a16="http://schemas.microsoft.com/office/drawing/2014/main" val="257507489"/>
                    </a:ext>
                  </a:extLst>
                </a:gridCol>
              </a:tblGrid>
              <a:tr h="1460707">
                <a:tc>
                  <a:txBody>
                    <a:bodyPr/>
                    <a:lstStyle/>
                    <a:p>
                      <a:pPr algn="ctr"/>
                      <a:r>
                        <a:rPr lang="pt-BR" sz="2700" dirty="0"/>
                        <a:t>tipo</a:t>
                      </a:r>
                    </a:p>
                  </a:txBody>
                  <a:tcPr marL="137160" marR="137160" marT="68580" marB="68580" anchor="ctr">
                    <a:solidFill>
                      <a:schemeClr val="accent2"/>
                    </a:solidFill>
                  </a:tcPr>
                </a:tc>
                <a:tc>
                  <a:txBody>
                    <a:bodyPr/>
                    <a:lstStyle/>
                    <a:p>
                      <a:pPr algn="ctr"/>
                      <a:r>
                        <a:rPr lang="pt-BR" sz="2700" dirty="0"/>
                        <a:t>001</a:t>
                      </a:r>
                    </a:p>
                  </a:txBody>
                  <a:tcPr marL="137160" marR="137160" marT="68580" marB="68580" anchor="ctr">
                    <a:solidFill>
                      <a:schemeClr val="accent2"/>
                    </a:solidFill>
                  </a:tcPr>
                </a:tc>
                <a:tc>
                  <a:txBody>
                    <a:bodyPr/>
                    <a:lstStyle/>
                    <a:p>
                      <a:pPr algn="ctr"/>
                      <a:r>
                        <a:rPr lang="pt-BR" sz="2700" dirty="0"/>
                        <a:t>002</a:t>
                      </a:r>
                    </a:p>
                  </a:txBody>
                  <a:tcPr marL="137160" marR="137160" marT="68580" marB="68580" anchor="ctr">
                    <a:solidFill>
                      <a:schemeClr val="accent2"/>
                    </a:solidFill>
                  </a:tcPr>
                </a:tc>
                <a:tc>
                  <a:txBody>
                    <a:bodyPr/>
                    <a:lstStyle/>
                    <a:p>
                      <a:pPr algn="ctr"/>
                      <a:r>
                        <a:rPr lang="pt-BR" sz="2700" dirty="0"/>
                        <a:t>003</a:t>
                      </a:r>
                    </a:p>
                  </a:txBody>
                  <a:tcPr marL="137160" marR="137160" marT="68580" marB="68580" anchor="ctr">
                    <a:solidFill>
                      <a:schemeClr val="accent2"/>
                    </a:solidFill>
                  </a:tcPr>
                </a:tc>
                <a:tc>
                  <a:txBody>
                    <a:bodyPr/>
                    <a:lstStyle/>
                    <a:p>
                      <a:pPr algn="ctr"/>
                      <a:r>
                        <a:rPr lang="pt-BR" sz="2700" dirty="0"/>
                        <a:t>004</a:t>
                      </a:r>
                    </a:p>
                  </a:txBody>
                  <a:tcPr marL="137160" marR="137160" marT="68580" marB="68580" anchor="ctr">
                    <a:solidFill>
                      <a:schemeClr val="accent2"/>
                    </a:solidFill>
                  </a:tcPr>
                </a:tc>
                <a:extLst>
                  <a:ext uri="{0D108BD9-81ED-4DB2-BD59-A6C34878D82A}">
                    <a16:rowId xmlns:a16="http://schemas.microsoft.com/office/drawing/2014/main" val="2189167151"/>
                  </a:ext>
                </a:extLst>
              </a:tr>
              <a:tr h="1460707">
                <a:tc>
                  <a:txBody>
                    <a:bodyPr/>
                    <a:lstStyle/>
                    <a:p>
                      <a:pPr algn="ctr"/>
                      <a:r>
                        <a:rPr lang="pt-BR" sz="2700" dirty="0" err="1"/>
                        <a:t>genero</a:t>
                      </a:r>
                      <a:endParaRPr lang="pt-BR" sz="2700" dirty="0"/>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M</a:t>
                      </a:r>
                    </a:p>
                  </a:txBody>
                  <a:tcPr marL="137160" marR="137160" marT="68580" marB="68580" anchor="ctr"/>
                </a:tc>
                <a:extLst>
                  <a:ext uri="{0D108BD9-81ED-4DB2-BD59-A6C34878D82A}">
                    <a16:rowId xmlns:a16="http://schemas.microsoft.com/office/drawing/2014/main" val="1106520567"/>
                  </a:ext>
                </a:extLst>
              </a:tr>
              <a:tr h="1460707">
                <a:tc>
                  <a:txBody>
                    <a:bodyPr/>
                    <a:lstStyle/>
                    <a:p>
                      <a:pPr algn="ctr"/>
                      <a:r>
                        <a:rPr lang="pt-BR" sz="2700" dirty="0"/>
                        <a:t>idade</a:t>
                      </a:r>
                    </a:p>
                  </a:txBody>
                  <a:tcPr marL="137160" marR="137160" marT="68580" marB="68580" anchor="ctr"/>
                </a:tc>
                <a:tc>
                  <a:txBody>
                    <a:bodyPr/>
                    <a:lstStyle/>
                    <a:p>
                      <a:pPr algn="ctr"/>
                      <a:r>
                        <a:rPr lang="pt-BR" sz="2700" dirty="0"/>
                        <a:t>18</a:t>
                      </a:r>
                    </a:p>
                  </a:txBody>
                  <a:tcPr marL="137160" marR="137160" marT="68580" marB="68580" anchor="ctr"/>
                </a:tc>
                <a:tc>
                  <a:txBody>
                    <a:bodyPr/>
                    <a:lstStyle/>
                    <a:p>
                      <a:pPr algn="ctr"/>
                      <a:r>
                        <a:rPr lang="pt-BR" sz="2700" dirty="0"/>
                        <a:t>20</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863507577"/>
                  </a:ext>
                </a:extLst>
              </a:tr>
            </a:tbl>
          </a:graphicData>
        </a:graphic>
      </p:graphicFrame>
      <p:sp>
        <p:nvSpPr>
          <p:cNvPr id="11" name="CaixaDeTexto 10">
            <a:extLst>
              <a:ext uri="{FF2B5EF4-FFF2-40B4-BE49-F238E27FC236}">
                <a16:creationId xmlns:a16="http://schemas.microsoft.com/office/drawing/2014/main" id="{9D207B42-F096-44BF-ACB4-AE9131915526}"/>
              </a:ext>
            </a:extLst>
          </p:cNvPr>
          <p:cNvSpPr txBox="1"/>
          <p:nvPr/>
        </p:nvSpPr>
        <p:spPr>
          <a:xfrm>
            <a:off x="1683919" y="5283985"/>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Linhas </a:t>
            </a:r>
            <a:r>
              <a:rPr lang="pt-BR" sz="4800" i="1" dirty="0">
                <a:latin typeface="Inter" panose="020B0604020202020204" charset="0"/>
                <a:ea typeface="Inter" panose="020B0604020202020204" charset="0"/>
                <a:cs typeface="Segoe UI" panose="020B0502040204020203" pitchFamily="34" charset="0"/>
              </a:rPr>
              <a:t>n</a:t>
            </a:r>
          </a:p>
          <a:p>
            <a:pPr algn="ctr"/>
            <a:r>
              <a:rPr lang="pt-BR" sz="4800" b="1" i="1" dirty="0">
                <a:latin typeface="Inter" panose="020B0604020202020204" charset="0"/>
                <a:ea typeface="Inter" panose="020B0604020202020204" charset="0"/>
                <a:cs typeface="Segoe UI" panose="020B0502040204020203" pitchFamily="34" charset="0"/>
              </a:rPr>
              <a:t>n= 2</a:t>
            </a:r>
            <a:endParaRPr lang="pt-BR" sz="4800" b="1" dirty="0">
              <a:latin typeface="Inter" panose="020B0604020202020204" charset="0"/>
              <a:ea typeface="Inter" panose="020B0604020202020204" charset="0"/>
              <a:cs typeface="Segoe UI" panose="020B0502040204020203" pitchFamily="34" charset="0"/>
            </a:endParaRPr>
          </a:p>
        </p:txBody>
      </p:sp>
      <p:sp>
        <p:nvSpPr>
          <p:cNvPr id="13" name="CaixaDeTexto 12">
            <a:extLst>
              <a:ext uri="{FF2B5EF4-FFF2-40B4-BE49-F238E27FC236}">
                <a16:creationId xmlns:a16="http://schemas.microsoft.com/office/drawing/2014/main" id="{04C901DE-8786-4E1E-B09F-8118993AEEF7}"/>
              </a:ext>
            </a:extLst>
          </p:cNvPr>
          <p:cNvSpPr txBox="1"/>
          <p:nvPr/>
        </p:nvSpPr>
        <p:spPr>
          <a:xfrm>
            <a:off x="9284589" y="410183"/>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Colunas </a:t>
            </a:r>
            <a:r>
              <a:rPr lang="pt-BR" sz="4800" i="1" dirty="0">
                <a:latin typeface="Inter" panose="020B0604020202020204" charset="0"/>
                <a:ea typeface="Inter" panose="020B0604020202020204" charset="0"/>
                <a:cs typeface="Segoe UI" panose="020B0502040204020203" pitchFamily="34" charset="0"/>
              </a:rPr>
              <a:t>j</a:t>
            </a:r>
          </a:p>
          <a:p>
            <a:pPr algn="ctr"/>
            <a:r>
              <a:rPr lang="pt-BR" sz="4800" i="1" dirty="0">
                <a:latin typeface="Inter" panose="020B0604020202020204" charset="0"/>
                <a:ea typeface="Inter" panose="020B0604020202020204" charset="0"/>
                <a:cs typeface="Segoe UI" panose="020B0502040204020203" pitchFamily="34" charset="0"/>
              </a:rPr>
              <a:t>j = 5</a:t>
            </a:r>
            <a:endParaRPr lang="pt-BR" sz="4800" dirty="0">
              <a:latin typeface="Inter" panose="020B0604020202020204" charset="0"/>
              <a:ea typeface="Inter" panose="020B0604020202020204" charset="0"/>
              <a:cs typeface="Segoe UI" panose="020B0502040204020203" pitchFamily="34" charset="0"/>
            </a:endParaRPr>
          </a:p>
        </p:txBody>
      </p:sp>
      <p:sp>
        <p:nvSpPr>
          <p:cNvPr id="14" name="Chave Esquerda 13">
            <a:extLst>
              <a:ext uri="{FF2B5EF4-FFF2-40B4-BE49-F238E27FC236}">
                <a16:creationId xmlns:a16="http://schemas.microsoft.com/office/drawing/2014/main" id="{C9234817-F54C-4A0E-A0E8-517D6A03881B}"/>
              </a:ext>
            </a:extLst>
          </p:cNvPr>
          <p:cNvSpPr/>
          <p:nvPr/>
        </p:nvSpPr>
        <p:spPr>
          <a:xfrm>
            <a:off x="4876800" y="4151759"/>
            <a:ext cx="983411" cy="3462186"/>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5" name="Chave Esquerda 14">
            <a:extLst>
              <a:ext uri="{FF2B5EF4-FFF2-40B4-BE49-F238E27FC236}">
                <a16:creationId xmlns:a16="http://schemas.microsoft.com/office/drawing/2014/main" id="{0FBE7EB7-180F-4D12-AE30-1E4FDE383C10}"/>
              </a:ext>
            </a:extLst>
          </p:cNvPr>
          <p:cNvSpPr/>
          <p:nvPr/>
        </p:nvSpPr>
        <p:spPr>
          <a:xfrm rot="5400000">
            <a:off x="10406361" y="-329309"/>
            <a:ext cx="930288" cy="5893410"/>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8"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err="1">
                <a:solidFill>
                  <a:schemeClr val="tx1">
                    <a:lumMod val="95000"/>
                    <a:lumOff val="5000"/>
                  </a:schemeClr>
                </a:solidFill>
                <a:latin typeface="Inter" panose="020B0604020202020204" charset="0"/>
                <a:ea typeface="Inter" panose="020B0604020202020204" charset="0"/>
              </a:rPr>
              <a:t>Estrutura</a:t>
            </a:r>
            <a:endParaRPr lang="en-US" sz="4000" b="1" i="1" dirty="0">
              <a:solidFill>
                <a:schemeClr val="tx1">
                  <a:lumMod val="95000"/>
                  <a:lumOff val="5000"/>
                </a:schemeClr>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2562128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extLst>
              <p:ext uri="{D42A27DB-BD31-4B8C-83A1-F6EECF244321}">
                <p14:modId xmlns:p14="http://schemas.microsoft.com/office/powerpoint/2010/main" val="534910598"/>
              </p:ext>
            </p:extLst>
          </p:nvPr>
        </p:nvGraphicFramePr>
        <p:xfrm>
          <a:off x="6324600" y="4137407"/>
          <a:ext cx="10210801" cy="3595752"/>
        </p:xfrm>
        <a:graphic>
          <a:graphicData uri="http://schemas.openxmlformats.org/drawingml/2006/table">
            <a:tbl>
              <a:tblPr firstRow="1" bandRow="1">
                <a:tableStyleId>{616DA210-FB5B-4158-B5E0-FEB733F419BA}</a:tableStyleId>
              </a:tblPr>
              <a:tblGrid>
                <a:gridCol w="1952254">
                  <a:extLst>
                    <a:ext uri="{9D8B030D-6E8A-4147-A177-3AD203B41FA5}">
                      <a16:colId xmlns:a16="http://schemas.microsoft.com/office/drawing/2014/main" val="3307916527"/>
                    </a:ext>
                  </a:extLst>
                </a:gridCol>
                <a:gridCol w="1618316">
                  <a:extLst>
                    <a:ext uri="{9D8B030D-6E8A-4147-A177-3AD203B41FA5}">
                      <a16:colId xmlns:a16="http://schemas.microsoft.com/office/drawing/2014/main" val="1059065473"/>
                    </a:ext>
                  </a:extLst>
                </a:gridCol>
                <a:gridCol w="1618316">
                  <a:extLst>
                    <a:ext uri="{9D8B030D-6E8A-4147-A177-3AD203B41FA5}">
                      <a16:colId xmlns:a16="http://schemas.microsoft.com/office/drawing/2014/main" val="370822392"/>
                    </a:ext>
                  </a:extLst>
                </a:gridCol>
                <a:gridCol w="1721065">
                  <a:extLst>
                    <a:ext uri="{9D8B030D-6E8A-4147-A177-3AD203B41FA5}">
                      <a16:colId xmlns:a16="http://schemas.microsoft.com/office/drawing/2014/main" val="789756700"/>
                    </a:ext>
                  </a:extLst>
                </a:gridCol>
                <a:gridCol w="1650425">
                  <a:extLst>
                    <a:ext uri="{9D8B030D-6E8A-4147-A177-3AD203B41FA5}">
                      <a16:colId xmlns:a16="http://schemas.microsoft.com/office/drawing/2014/main" val="257507489"/>
                    </a:ext>
                  </a:extLst>
                </a:gridCol>
                <a:gridCol w="1650425">
                  <a:extLst>
                    <a:ext uri="{9D8B030D-6E8A-4147-A177-3AD203B41FA5}">
                      <a16:colId xmlns:a16="http://schemas.microsoft.com/office/drawing/2014/main" val="1947466396"/>
                    </a:ext>
                  </a:extLst>
                </a:gridCol>
              </a:tblGrid>
              <a:tr h="1198584">
                <a:tc>
                  <a:txBody>
                    <a:bodyPr/>
                    <a:lstStyle/>
                    <a:p>
                      <a:pPr algn="ctr"/>
                      <a:r>
                        <a:rPr lang="pt-BR" sz="2700" dirty="0" err="1"/>
                        <a:t>avaliacao</a:t>
                      </a:r>
                      <a:r>
                        <a:rPr lang="pt-BR" sz="2700" dirty="0"/>
                        <a:t> </a:t>
                      </a:r>
                    </a:p>
                  </a:txBody>
                  <a:tcPr marL="137160" marR="137160" marT="68580" marB="68580" anchor="ctr">
                    <a:solidFill>
                      <a:schemeClr val="accent2"/>
                    </a:solidFill>
                  </a:tcPr>
                </a:tc>
                <a:tc>
                  <a:txBody>
                    <a:bodyPr/>
                    <a:lstStyle/>
                    <a:p>
                      <a:pPr algn="ctr"/>
                      <a:r>
                        <a:rPr lang="pt-BR" sz="2700" dirty="0"/>
                        <a:t>Tipo</a:t>
                      </a:r>
                    </a:p>
                  </a:txBody>
                  <a:tcPr marL="137160" marR="137160" marT="68580" marB="68580" anchor="ctr">
                    <a:solidFill>
                      <a:schemeClr val="accent2"/>
                    </a:solidFill>
                  </a:tcPr>
                </a:tc>
                <a:tc>
                  <a:txBody>
                    <a:bodyPr/>
                    <a:lstStyle/>
                    <a:p>
                      <a:pPr algn="ctr"/>
                      <a:r>
                        <a:rPr lang="pt-BR" sz="2700" dirty="0"/>
                        <a:t>001</a:t>
                      </a:r>
                    </a:p>
                  </a:txBody>
                  <a:tcPr marL="137160" marR="137160" marT="68580" marB="68580" anchor="ctr">
                    <a:solidFill>
                      <a:schemeClr val="accent2"/>
                    </a:solidFill>
                  </a:tcPr>
                </a:tc>
                <a:tc>
                  <a:txBody>
                    <a:bodyPr/>
                    <a:lstStyle/>
                    <a:p>
                      <a:pPr algn="ctr"/>
                      <a:r>
                        <a:rPr lang="pt-BR" sz="2700" dirty="0"/>
                        <a:t>002</a:t>
                      </a:r>
                    </a:p>
                  </a:txBody>
                  <a:tcPr marL="137160" marR="137160" marT="68580" marB="68580" anchor="ctr">
                    <a:solidFill>
                      <a:schemeClr val="accent2"/>
                    </a:solidFill>
                  </a:tcPr>
                </a:tc>
                <a:tc>
                  <a:txBody>
                    <a:bodyPr/>
                    <a:lstStyle/>
                    <a:p>
                      <a:pPr algn="ctr"/>
                      <a:r>
                        <a:rPr lang="pt-BR" sz="2700" dirty="0"/>
                        <a:t>003</a:t>
                      </a:r>
                    </a:p>
                  </a:txBody>
                  <a:tcPr marL="137160" marR="137160" marT="68580" marB="68580" anchor="ctr">
                    <a:solidFill>
                      <a:schemeClr val="accent2"/>
                    </a:solidFill>
                  </a:tcPr>
                </a:tc>
                <a:tc>
                  <a:txBody>
                    <a:bodyPr/>
                    <a:lstStyle/>
                    <a:p>
                      <a:pPr algn="ctr"/>
                      <a:r>
                        <a:rPr lang="pt-BR" sz="2700" dirty="0"/>
                        <a:t>004</a:t>
                      </a:r>
                    </a:p>
                  </a:txBody>
                  <a:tcPr marL="137160" marR="137160" marT="68580" marB="68580" anchor="ctr">
                    <a:solidFill>
                      <a:schemeClr val="accent2"/>
                    </a:solidFill>
                  </a:tcPr>
                </a:tc>
                <a:extLst>
                  <a:ext uri="{0D108BD9-81ED-4DB2-BD59-A6C34878D82A}">
                    <a16:rowId xmlns:a16="http://schemas.microsoft.com/office/drawing/2014/main" val="2189167151"/>
                  </a:ext>
                </a:extLst>
              </a:tr>
              <a:tr h="1198584">
                <a:tc>
                  <a:txBody>
                    <a:bodyPr/>
                    <a:lstStyle/>
                    <a:p>
                      <a:pPr algn="ctr"/>
                      <a:r>
                        <a:rPr lang="pt-BR" sz="2700" dirty="0"/>
                        <a:t>1</a:t>
                      </a:r>
                    </a:p>
                  </a:txBody>
                  <a:tcPr marL="137160" marR="137160" marT="68580" marB="68580" anchor="ctr"/>
                </a:tc>
                <a:tc>
                  <a:txBody>
                    <a:bodyPr/>
                    <a:lstStyle/>
                    <a:p>
                      <a:pPr algn="ctr"/>
                      <a:r>
                        <a:rPr lang="pt-BR" sz="2700" dirty="0" err="1"/>
                        <a:t>genero</a:t>
                      </a:r>
                      <a:endParaRPr lang="pt-BR" sz="2700" dirty="0"/>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M</a:t>
                      </a:r>
                    </a:p>
                  </a:txBody>
                  <a:tcPr marL="137160" marR="137160" marT="68580" marB="68580" anchor="ctr"/>
                </a:tc>
                <a:extLst>
                  <a:ext uri="{0D108BD9-81ED-4DB2-BD59-A6C34878D82A}">
                    <a16:rowId xmlns:a16="http://schemas.microsoft.com/office/drawing/2014/main" val="1106520567"/>
                  </a:ext>
                </a:extLst>
              </a:tr>
              <a:tr h="1198584">
                <a:tc>
                  <a:txBody>
                    <a:bodyPr/>
                    <a:lstStyle/>
                    <a:p>
                      <a:pPr algn="ctr"/>
                      <a:r>
                        <a:rPr lang="pt-BR" sz="2700" dirty="0"/>
                        <a:t>1</a:t>
                      </a:r>
                    </a:p>
                  </a:txBody>
                  <a:tcPr marL="137160" marR="137160" marT="68580" marB="68580" anchor="ctr"/>
                </a:tc>
                <a:tc>
                  <a:txBody>
                    <a:bodyPr/>
                    <a:lstStyle/>
                    <a:p>
                      <a:pPr algn="ctr"/>
                      <a:r>
                        <a:rPr lang="pt-BR" sz="2700" dirty="0"/>
                        <a:t>idade</a:t>
                      </a:r>
                    </a:p>
                  </a:txBody>
                  <a:tcPr marL="137160" marR="137160" marT="68580" marB="68580" anchor="ctr"/>
                </a:tc>
                <a:tc>
                  <a:txBody>
                    <a:bodyPr/>
                    <a:lstStyle/>
                    <a:p>
                      <a:pPr algn="ctr"/>
                      <a:r>
                        <a:rPr lang="pt-BR" sz="2700" dirty="0"/>
                        <a:t>18</a:t>
                      </a:r>
                    </a:p>
                  </a:txBody>
                  <a:tcPr marL="137160" marR="137160" marT="68580" marB="68580" anchor="ctr"/>
                </a:tc>
                <a:tc>
                  <a:txBody>
                    <a:bodyPr/>
                    <a:lstStyle/>
                    <a:p>
                      <a:pPr algn="ctr"/>
                      <a:r>
                        <a:rPr lang="pt-BR" sz="2700" dirty="0"/>
                        <a:t>20</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863507577"/>
                  </a:ext>
                </a:extLst>
              </a:tr>
            </a:tbl>
          </a:graphicData>
        </a:graphic>
      </p:graphicFrame>
      <p:sp>
        <p:nvSpPr>
          <p:cNvPr id="11" name="CaixaDeTexto 10">
            <a:extLst>
              <a:ext uri="{FF2B5EF4-FFF2-40B4-BE49-F238E27FC236}">
                <a16:creationId xmlns:a16="http://schemas.microsoft.com/office/drawing/2014/main" id="{9D207B42-F096-44BF-ACB4-AE9131915526}"/>
              </a:ext>
            </a:extLst>
          </p:cNvPr>
          <p:cNvSpPr txBox="1"/>
          <p:nvPr/>
        </p:nvSpPr>
        <p:spPr>
          <a:xfrm>
            <a:off x="1683919" y="5283985"/>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Linhas </a:t>
            </a:r>
            <a:r>
              <a:rPr lang="pt-BR" sz="4800" i="1" dirty="0">
                <a:latin typeface="Inter" panose="020B0604020202020204" charset="0"/>
                <a:ea typeface="Inter" panose="020B0604020202020204" charset="0"/>
                <a:cs typeface="Segoe UI" panose="020B0502040204020203" pitchFamily="34" charset="0"/>
              </a:rPr>
              <a:t>n</a:t>
            </a:r>
          </a:p>
          <a:p>
            <a:pPr algn="ctr"/>
            <a:r>
              <a:rPr lang="pt-BR" sz="4800" b="1" i="1" dirty="0">
                <a:latin typeface="Inter" panose="020B0604020202020204" charset="0"/>
                <a:ea typeface="Inter" panose="020B0604020202020204" charset="0"/>
                <a:cs typeface="Segoe UI" panose="020B0502040204020203" pitchFamily="34" charset="0"/>
              </a:rPr>
              <a:t>n= 2</a:t>
            </a:r>
            <a:endParaRPr lang="pt-BR" sz="4800" b="1" dirty="0">
              <a:latin typeface="Inter" panose="020B0604020202020204" charset="0"/>
              <a:ea typeface="Inter" panose="020B0604020202020204" charset="0"/>
              <a:cs typeface="Segoe UI" panose="020B0502040204020203" pitchFamily="34" charset="0"/>
            </a:endParaRPr>
          </a:p>
        </p:txBody>
      </p:sp>
      <p:sp>
        <p:nvSpPr>
          <p:cNvPr id="13" name="CaixaDeTexto 12">
            <a:extLst>
              <a:ext uri="{FF2B5EF4-FFF2-40B4-BE49-F238E27FC236}">
                <a16:creationId xmlns:a16="http://schemas.microsoft.com/office/drawing/2014/main" id="{04C901DE-8786-4E1E-B09F-8118993AEEF7}"/>
              </a:ext>
            </a:extLst>
          </p:cNvPr>
          <p:cNvSpPr txBox="1"/>
          <p:nvPr/>
        </p:nvSpPr>
        <p:spPr>
          <a:xfrm>
            <a:off x="9284589" y="410183"/>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Colunas </a:t>
            </a:r>
            <a:r>
              <a:rPr lang="pt-BR" sz="4800" i="1" dirty="0">
                <a:latin typeface="Inter" panose="020B0604020202020204" charset="0"/>
                <a:ea typeface="Inter" panose="020B0604020202020204" charset="0"/>
                <a:cs typeface="Segoe UI" panose="020B0502040204020203" pitchFamily="34" charset="0"/>
              </a:rPr>
              <a:t>j</a:t>
            </a:r>
          </a:p>
          <a:p>
            <a:pPr algn="ctr"/>
            <a:r>
              <a:rPr lang="pt-BR" sz="4800" i="1" dirty="0">
                <a:latin typeface="Inter" panose="020B0604020202020204" charset="0"/>
                <a:ea typeface="Inter" panose="020B0604020202020204" charset="0"/>
                <a:cs typeface="Segoe UI" panose="020B0502040204020203" pitchFamily="34" charset="0"/>
              </a:rPr>
              <a:t>j = 6</a:t>
            </a:r>
            <a:endParaRPr lang="pt-BR" sz="4800" dirty="0">
              <a:latin typeface="Inter" panose="020B0604020202020204" charset="0"/>
              <a:ea typeface="Inter" panose="020B0604020202020204" charset="0"/>
              <a:cs typeface="Segoe UI" panose="020B0502040204020203" pitchFamily="34" charset="0"/>
            </a:endParaRPr>
          </a:p>
        </p:txBody>
      </p:sp>
      <p:sp>
        <p:nvSpPr>
          <p:cNvPr id="14" name="Chave Esquerda 13">
            <a:extLst>
              <a:ext uri="{FF2B5EF4-FFF2-40B4-BE49-F238E27FC236}">
                <a16:creationId xmlns:a16="http://schemas.microsoft.com/office/drawing/2014/main" id="{C9234817-F54C-4A0E-A0E8-517D6A03881B}"/>
              </a:ext>
            </a:extLst>
          </p:cNvPr>
          <p:cNvSpPr/>
          <p:nvPr/>
        </p:nvSpPr>
        <p:spPr>
          <a:xfrm>
            <a:off x="4876800" y="4151759"/>
            <a:ext cx="983411" cy="3462186"/>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5" name="Chave Esquerda 14">
            <a:extLst>
              <a:ext uri="{FF2B5EF4-FFF2-40B4-BE49-F238E27FC236}">
                <a16:creationId xmlns:a16="http://schemas.microsoft.com/office/drawing/2014/main" id="{0FBE7EB7-180F-4D12-AE30-1E4FDE383C10}"/>
              </a:ext>
            </a:extLst>
          </p:cNvPr>
          <p:cNvSpPr/>
          <p:nvPr/>
        </p:nvSpPr>
        <p:spPr>
          <a:xfrm rot="5400000">
            <a:off x="10406361" y="-329309"/>
            <a:ext cx="930288" cy="5893410"/>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8"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err="1">
                <a:solidFill>
                  <a:schemeClr val="tx1">
                    <a:lumMod val="95000"/>
                    <a:lumOff val="5000"/>
                  </a:schemeClr>
                </a:solidFill>
                <a:latin typeface="Inter" panose="020B0604020202020204" charset="0"/>
                <a:ea typeface="Inter" panose="020B0604020202020204" charset="0"/>
              </a:rPr>
              <a:t>Estrutura</a:t>
            </a:r>
            <a:endParaRPr lang="en-US" sz="4000" b="1" i="1" dirty="0">
              <a:solidFill>
                <a:schemeClr val="tx1">
                  <a:lumMod val="95000"/>
                  <a:lumOff val="5000"/>
                </a:schemeClr>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7226850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8C0A814B-81BF-4086-A400-88A5243AFA24}"/>
              </a:ext>
            </a:extLst>
          </p:cNvPr>
          <p:cNvSpPr txBox="1"/>
          <p:nvPr/>
        </p:nvSpPr>
        <p:spPr>
          <a:xfrm>
            <a:off x="7660338" y="9320232"/>
            <a:ext cx="9598962" cy="369332"/>
          </a:xfrm>
          <a:prstGeom prst="rect">
            <a:avLst/>
          </a:prstGeom>
          <a:noFill/>
        </p:spPr>
        <p:txBody>
          <a:bodyPr wrap="square">
            <a:spAutoFit/>
          </a:bodyPr>
          <a:lstStyle/>
          <a:p>
            <a:pPr algn="r"/>
            <a:r>
              <a:rPr lang="pt-BR" dirty="0">
                <a:latin typeface="Inter" panose="020B0604020202020204" charset="0"/>
                <a:ea typeface="Inter" panose="020B0604020202020204" charset="0"/>
              </a:rPr>
              <a:t>Fonte: https://cran.r-project.org/web/packages/tidyr/vignettes/tidy-data.html</a:t>
            </a:r>
            <a:endParaRPr lang="pt-BR" sz="2000" dirty="0">
              <a:latin typeface="Inter" panose="020B0604020202020204" charset="0"/>
              <a:ea typeface="Inter" panose="020B0604020202020204" charset="0"/>
            </a:endParaRPr>
          </a:p>
        </p:txBody>
      </p:sp>
      <p:sp>
        <p:nvSpPr>
          <p:cNvPr id="11" name="CaixaDeTexto 10">
            <a:extLst>
              <a:ext uri="{FF2B5EF4-FFF2-40B4-BE49-F238E27FC236}">
                <a16:creationId xmlns:a16="http://schemas.microsoft.com/office/drawing/2014/main" id="{D1E54111-0149-440A-9B15-02CF3A820A44}"/>
              </a:ext>
            </a:extLst>
          </p:cNvPr>
          <p:cNvSpPr txBox="1"/>
          <p:nvPr/>
        </p:nvSpPr>
        <p:spPr>
          <a:xfrm>
            <a:off x="1016534" y="3248005"/>
            <a:ext cx="16607124" cy="738664"/>
          </a:xfrm>
          <a:prstGeom prst="rect">
            <a:avLst/>
          </a:prstGeom>
          <a:noFill/>
        </p:spPr>
        <p:txBody>
          <a:bodyPr wrap="square">
            <a:spAutoFit/>
          </a:bodyPr>
          <a:lstStyle/>
          <a:p>
            <a:pPr marL="514350" indent="-514350">
              <a:buClr>
                <a:srgbClr val="C6A28D"/>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Além de colunas e linhas, um banco de dados contém </a:t>
            </a:r>
            <a:r>
              <a:rPr lang="pt-BR" sz="4200" b="1" dirty="0">
                <a:solidFill>
                  <a:srgbClr val="C00000"/>
                </a:solidFill>
                <a:latin typeface="Inter" panose="020B0604020202020204" charset="0"/>
                <a:ea typeface="Inter" panose="020B0604020202020204" charset="0"/>
                <a:cs typeface="Segoe UI" panose="020B0502040204020203" pitchFamily="34" charset="0"/>
              </a:rPr>
              <a:t>valores</a:t>
            </a:r>
            <a:endParaRPr lang="pt-BR" sz="4200" b="1" i="1" dirty="0">
              <a:solidFill>
                <a:srgbClr val="C00000"/>
              </a:solidFill>
              <a:latin typeface="Inter" panose="020B0604020202020204" charset="0"/>
              <a:ea typeface="Inter" panose="020B0604020202020204" charset="0"/>
              <a:cs typeface="Segoe UI" panose="020B0502040204020203" pitchFamily="34" charset="0"/>
            </a:endParaRPr>
          </a:p>
        </p:txBody>
      </p:sp>
      <p:sp>
        <p:nvSpPr>
          <p:cNvPr id="13" name="CaixaDeTexto 12">
            <a:extLst>
              <a:ext uri="{FF2B5EF4-FFF2-40B4-BE49-F238E27FC236}">
                <a16:creationId xmlns:a16="http://schemas.microsoft.com/office/drawing/2014/main" id="{32AB17E8-3C87-4313-9452-3EE98C3B8DB4}"/>
              </a:ext>
            </a:extLst>
          </p:cNvPr>
          <p:cNvSpPr txBox="1"/>
          <p:nvPr/>
        </p:nvSpPr>
        <p:spPr>
          <a:xfrm>
            <a:off x="1016534" y="4662348"/>
            <a:ext cx="16607124" cy="2400657"/>
          </a:xfrm>
          <a:prstGeom prst="rect">
            <a:avLst/>
          </a:prstGeom>
          <a:noFill/>
        </p:spPr>
        <p:txBody>
          <a:bodyPr wrap="square">
            <a:spAutoFit/>
          </a:bodyPr>
          <a:lstStyle/>
          <a:p>
            <a:pPr marL="514350" indent="-514350">
              <a:buClr>
                <a:srgbClr val="C6A28D"/>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Cada valor pertence a </a:t>
            </a:r>
            <a:r>
              <a:rPr lang="pt-BR" sz="4200" b="1" dirty="0">
                <a:solidFill>
                  <a:srgbClr val="C00000"/>
                </a:solidFill>
                <a:latin typeface="Inter" panose="020B0604020202020204" charset="0"/>
                <a:ea typeface="Inter" panose="020B0604020202020204" charset="0"/>
                <a:cs typeface="Segoe UI" panose="020B0502040204020203" pitchFamily="34" charset="0"/>
              </a:rPr>
              <a:t>uma coluna </a:t>
            </a:r>
            <a:r>
              <a:rPr lang="pt-BR" sz="4200" dirty="0">
                <a:latin typeface="Inter" panose="020B0604020202020204" charset="0"/>
                <a:ea typeface="Inter" panose="020B0604020202020204" charset="0"/>
                <a:cs typeface="Segoe UI" panose="020B0502040204020203" pitchFamily="34" charset="0"/>
              </a:rPr>
              <a:t>e </a:t>
            </a:r>
            <a:r>
              <a:rPr lang="pt-BR" sz="4200" b="1" dirty="0">
                <a:solidFill>
                  <a:srgbClr val="C00000"/>
                </a:solidFill>
                <a:latin typeface="Inter" panose="020B0604020202020204" charset="0"/>
                <a:ea typeface="Inter" panose="020B0604020202020204" charset="0"/>
                <a:cs typeface="Segoe UI" panose="020B0502040204020203" pitchFamily="34" charset="0"/>
              </a:rPr>
              <a:t>uma observação</a:t>
            </a:r>
          </a:p>
          <a:p>
            <a:pPr marL="1200150" lvl="1" indent="-514350">
              <a:buClr>
                <a:srgbClr val="C6A28D"/>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Cada coluna (i.e. variável) contém todos os valores de um atributo</a:t>
            </a:r>
          </a:p>
          <a:p>
            <a:pPr marL="1200150" lvl="1" indent="-514350">
              <a:buClr>
                <a:srgbClr val="C6A28D"/>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Cada observação contém todos os valores de uma unidade em todas as colunas (i.e. variáveis)</a:t>
            </a:r>
          </a:p>
        </p:txBody>
      </p:sp>
      <p:sp>
        <p:nvSpPr>
          <p:cNvPr id="14" name="CaixaDeTexto 13">
            <a:extLst>
              <a:ext uri="{FF2B5EF4-FFF2-40B4-BE49-F238E27FC236}">
                <a16:creationId xmlns:a16="http://schemas.microsoft.com/office/drawing/2014/main" id="{27570CA8-E07D-4828-944B-FE93C8338143}"/>
              </a:ext>
            </a:extLst>
          </p:cNvPr>
          <p:cNvSpPr txBox="1"/>
          <p:nvPr/>
        </p:nvSpPr>
        <p:spPr>
          <a:xfrm>
            <a:off x="1035584" y="7458630"/>
            <a:ext cx="16607124" cy="1384995"/>
          </a:xfrm>
          <a:prstGeom prst="rect">
            <a:avLst/>
          </a:prstGeom>
          <a:noFill/>
        </p:spPr>
        <p:txBody>
          <a:bodyPr wrap="square">
            <a:spAutoFit/>
          </a:bodyPr>
          <a:lstStyle/>
          <a:p>
            <a:pPr marL="514350" indent="-514350">
              <a:buClr>
                <a:srgbClr val="C6A28D"/>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Em um </a:t>
            </a:r>
            <a:r>
              <a:rPr lang="pt-BR" sz="4200" i="1" dirty="0" err="1">
                <a:latin typeface="Inter" panose="020B0604020202020204" charset="0"/>
                <a:ea typeface="Inter" panose="020B0604020202020204" charset="0"/>
                <a:cs typeface="Segoe UI" panose="020B0502040204020203" pitchFamily="34" charset="0"/>
              </a:rPr>
              <a:t>tidy</a:t>
            </a:r>
            <a:r>
              <a:rPr lang="pt-BR" sz="4200" i="1" dirty="0">
                <a:latin typeface="Inter" panose="020B0604020202020204" charset="0"/>
                <a:ea typeface="Inter" panose="020B0604020202020204" charset="0"/>
                <a:cs typeface="Segoe UI" panose="020B0502040204020203" pitchFamily="34" charset="0"/>
              </a:rPr>
              <a:t> data frame</a:t>
            </a:r>
            <a:r>
              <a:rPr lang="pt-BR" sz="4200" dirty="0">
                <a:latin typeface="Inter" panose="020B0604020202020204" charset="0"/>
                <a:ea typeface="Inter" panose="020B0604020202020204" charset="0"/>
                <a:cs typeface="Segoe UI" panose="020B0502040204020203" pitchFamily="34" charset="0"/>
              </a:rPr>
              <a:t>, é possível ver as observações de forma clara e explícita.</a:t>
            </a:r>
            <a:endParaRPr lang="pt-BR" sz="3600" dirty="0">
              <a:latin typeface="Inter" panose="020B0604020202020204" charset="0"/>
              <a:ea typeface="Inter" panose="020B0604020202020204" charset="0"/>
              <a:cs typeface="Segoe UI" panose="020B0502040204020203" pitchFamily="34" charset="0"/>
            </a:endParaRPr>
          </a:p>
        </p:txBody>
      </p:sp>
      <p:sp>
        <p:nvSpPr>
          <p:cNvPr id="8"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a:solidFill>
                  <a:schemeClr val="tx1">
                    <a:lumMod val="95000"/>
                    <a:lumOff val="5000"/>
                  </a:schemeClr>
                </a:solidFill>
                <a:latin typeface="Inter" panose="020B0604020202020204" charset="0"/>
                <a:ea typeface="Inter" panose="020B0604020202020204" charset="0"/>
              </a:rPr>
              <a:t>Data semantics</a:t>
            </a:r>
            <a:endParaRPr lang="en-US" sz="4000" b="1" i="1" dirty="0">
              <a:solidFill>
                <a:schemeClr val="tx1">
                  <a:lumMod val="95000"/>
                  <a:lumOff val="5000"/>
                </a:schemeClr>
              </a:solidFill>
              <a:latin typeface="Inter" panose="020B0604020202020204" charset="0"/>
              <a:ea typeface="Inter" panose="020B0604020202020204" charset="0"/>
            </a:endParaRP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TextBox 10"/>
          <p:cNvSpPr txBox="1"/>
          <p:nvPr/>
        </p:nvSpPr>
        <p:spPr>
          <a:xfrm>
            <a:off x="1035584" y="9354478"/>
            <a:ext cx="3993616" cy="364876"/>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Tree>
    <p:extLst>
      <p:ext uri="{BB962C8B-B14F-4D97-AF65-F5344CB8AC3E}">
        <p14:creationId xmlns:p14="http://schemas.microsoft.com/office/powerpoint/2010/main" val="39485795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nvGraphicFramePr>
        <p:xfrm>
          <a:off x="6692315" y="3605297"/>
          <a:ext cx="9448800" cy="4780705"/>
        </p:xfrm>
        <a:graphic>
          <a:graphicData uri="http://schemas.openxmlformats.org/drawingml/2006/table">
            <a:tbl>
              <a:tblPr firstRow="1" bandRow="1">
                <a:tableStyleId>{616DA210-FB5B-4158-B5E0-FEB733F419BA}</a:tableStyleId>
              </a:tblPr>
              <a:tblGrid>
                <a:gridCol w="3149600">
                  <a:extLst>
                    <a:ext uri="{9D8B030D-6E8A-4147-A177-3AD203B41FA5}">
                      <a16:colId xmlns:a16="http://schemas.microsoft.com/office/drawing/2014/main" val="1059065473"/>
                    </a:ext>
                  </a:extLst>
                </a:gridCol>
                <a:gridCol w="3149600">
                  <a:extLst>
                    <a:ext uri="{9D8B030D-6E8A-4147-A177-3AD203B41FA5}">
                      <a16:colId xmlns:a16="http://schemas.microsoft.com/office/drawing/2014/main" val="789756700"/>
                    </a:ext>
                  </a:extLst>
                </a:gridCol>
                <a:gridCol w="3149600">
                  <a:extLst>
                    <a:ext uri="{9D8B030D-6E8A-4147-A177-3AD203B41FA5}">
                      <a16:colId xmlns:a16="http://schemas.microsoft.com/office/drawing/2014/main" val="257507489"/>
                    </a:ext>
                  </a:extLst>
                </a:gridCol>
              </a:tblGrid>
              <a:tr h="956141">
                <a:tc>
                  <a:txBody>
                    <a:bodyPr/>
                    <a:lstStyle/>
                    <a:p>
                      <a:pPr algn="ctr"/>
                      <a:r>
                        <a:rPr lang="pt-BR" sz="2700" dirty="0"/>
                        <a:t>id</a:t>
                      </a:r>
                    </a:p>
                  </a:txBody>
                  <a:tcPr marL="137160" marR="137160" marT="68580" marB="68580" anchor="ctr">
                    <a:solidFill>
                      <a:schemeClr val="accent2"/>
                    </a:solidFill>
                  </a:tcPr>
                </a:tc>
                <a:tc>
                  <a:txBody>
                    <a:bodyPr/>
                    <a:lstStyle/>
                    <a:p>
                      <a:pPr algn="ctr"/>
                      <a:r>
                        <a:rPr lang="pt-BR" sz="2700" dirty="0" err="1"/>
                        <a:t>genero</a:t>
                      </a:r>
                      <a:endParaRPr lang="pt-BR" sz="2700" dirty="0"/>
                    </a:p>
                  </a:txBody>
                  <a:tcPr marL="137160" marR="137160" marT="68580" marB="68580" anchor="ctr">
                    <a:solidFill>
                      <a:schemeClr val="accent2"/>
                    </a:solidFill>
                  </a:tcPr>
                </a:tc>
                <a:tc>
                  <a:txBody>
                    <a:bodyPr/>
                    <a:lstStyle/>
                    <a:p>
                      <a:pPr algn="ctr"/>
                      <a:r>
                        <a:rPr lang="pt-BR" sz="2700" dirty="0"/>
                        <a:t>idade</a:t>
                      </a:r>
                    </a:p>
                  </a:txBody>
                  <a:tcPr marL="137160" marR="137160" marT="68580" marB="68580" anchor="ctr">
                    <a:solidFill>
                      <a:schemeClr val="accent2"/>
                    </a:solidFill>
                  </a:tcPr>
                </a:tc>
                <a:extLst>
                  <a:ext uri="{0D108BD9-81ED-4DB2-BD59-A6C34878D82A}">
                    <a16:rowId xmlns:a16="http://schemas.microsoft.com/office/drawing/2014/main" val="2189167151"/>
                  </a:ext>
                </a:extLst>
              </a:tr>
              <a:tr h="956141">
                <a:tc>
                  <a:txBody>
                    <a:bodyPr/>
                    <a:lstStyle/>
                    <a:p>
                      <a:pPr algn="ctr"/>
                      <a:r>
                        <a:rPr lang="pt-BR" sz="2700" dirty="0"/>
                        <a:t>001</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18</a:t>
                      </a:r>
                    </a:p>
                  </a:txBody>
                  <a:tcPr marL="137160" marR="137160" marT="68580" marB="68580" anchor="ctr"/>
                </a:tc>
                <a:extLst>
                  <a:ext uri="{0D108BD9-81ED-4DB2-BD59-A6C34878D82A}">
                    <a16:rowId xmlns:a16="http://schemas.microsoft.com/office/drawing/2014/main" val="1106520567"/>
                  </a:ext>
                </a:extLst>
              </a:tr>
              <a:tr h="956141">
                <a:tc>
                  <a:txBody>
                    <a:bodyPr/>
                    <a:lstStyle/>
                    <a:p>
                      <a:pPr algn="ctr"/>
                      <a:r>
                        <a:rPr lang="pt-BR" sz="2700" dirty="0"/>
                        <a:t>002</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20</a:t>
                      </a:r>
                    </a:p>
                  </a:txBody>
                  <a:tcPr marL="137160" marR="137160" marT="68580" marB="68580" anchor="ctr"/>
                </a:tc>
                <a:extLst>
                  <a:ext uri="{0D108BD9-81ED-4DB2-BD59-A6C34878D82A}">
                    <a16:rowId xmlns:a16="http://schemas.microsoft.com/office/drawing/2014/main" val="863507577"/>
                  </a:ext>
                </a:extLst>
              </a:tr>
              <a:tr h="956141">
                <a:tc>
                  <a:txBody>
                    <a:bodyPr/>
                    <a:lstStyle/>
                    <a:p>
                      <a:pPr algn="ctr"/>
                      <a:r>
                        <a:rPr lang="pt-BR" sz="2700" dirty="0"/>
                        <a:t>003</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784755100"/>
                  </a:ext>
                </a:extLst>
              </a:tr>
              <a:tr h="956141">
                <a:tc>
                  <a:txBody>
                    <a:bodyPr/>
                    <a:lstStyle/>
                    <a:p>
                      <a:pPr algn="ctr"/>
                      <a:r>
                        <a:rPr lang="pt-BR" sz="2700" dirty="0"/>
                        <a:t>004</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17034401"/>
                  </a:ext>
                </a:extLst>
              </a:tr>
            </a:tbl>
          </a:graphicData>
        </a:graphic>
      </p:graphicFrame>
      <p:sp>
        <p:nvSpPr>
          <p:cNvPr id="7" name="CaixaDeTexto 6">
            <a:extLst>
              <a:ext uri="{FF2B5EF4-FFF2-40B4-BE49-F238E27FC236}">
                <a16:creationId xmlns:a16="http://schemas.microsoft.com/office/drawing/2014/main" id="{9D207B42-F096-44BF-ACB4-AE9131915526}"/>
              </a:ext>
            </a:extLst>
          </p:cNvPr>
          <p:cNvSpPr txBox="1"/>
          <p:nvPr/>
        </p:nvSpPr>
        <p:spPr>
          <a:xfrm>
            <a:off x="517589" y="5372100"/>
            <a:ext cx="4552950"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Observações </a:t>
            </a:r>
            <a:r>
              <a:rPr lang="pt-BR" sz="4800" i="1" dirty="0">
                <a:latin typeface="Inter" panose="020B0604020202020204" charset="0"/>
                <a:ea typeface="Inter" panose="020B0604020202020204" charset="0"/>
                <a:cs typeface="Segoe UI" panose="020B0502040204020203" pitchFamily="34" charset="0"/>
              </a:rPr>
              <a:t>n</a:t>
            </a:r>
          </a:p>
          <a:p>
            <a:pPr algn="ctr"/>
            <a:r>
              <a:rPr lang="pt-BR" sz="4800" b="1" i="1" dirty="0">
                <a:latin typeface="Inter" panose="020B0604020202020204" charset="0"/>
                <a:ea typeface="Inter" panose="020B0604020202020204" charset="0"/>
                <a:cs typeface="Segoe UI" panose="020B0502040204020203" pitchFamily="34" charset="0"/>
              </a:rPr>
              <a:t>n= 4</a:t>
            </a:r>
            <a:endParaRPr lang="pt-BR" sz="4800" b="1" dirty="0">
              <a:latin typeface="Inter" panose="020B0604020202020204" charset="0"/>
              <a:ea typeface="Inter" panose="020B0604020202020204" charset="0"/>
              <a:cs typeface="Segoe UI" panose="020B0502040204020203" pitchFamily="34" charset="0"/>
            </a:endParaRPr>
          </a:p>
        </p:txBody>
      </p:sp>
      <p:sp>
        <p:nvSpPr>
          <p:cNvPr id="10" name="CaixaDeTexto 9">
            <a:extLst>
              <a:ext uri="{FF2B5EF4-FFF2-40B4-BE49-F238E27FC236}">
                <a16:creationId xmlns:a16="http://schemas.microsoft.com/office/drawing/2014/main" id="{04C901DE-8786-4E1E-B09F-8118993AEEF7}"/>
              </a:ext>
            </a:extLst>
          </p:cNvPr>
          <p:cNvSpPr txBox="1"/>
          <p:nvPr/>
        </p:nvSpPr>
        <p:spPr>
          <a:xfrm>
            <a:off x="9284589" y="410183"/>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Variáveis </a:t>
            </a:r>
            <a:r>
              <a:rPr lang="pt-BR" sz="4800" i="1" dirty="0">
                <a:latin typeface="Inter" panose="020B0604020202020204" charset="0"/>
                <a:ea typeface="Inter" panose="020B0604020202020204" charset="0"/>
                <a:cs typeface="Segoe UI" panose="020B0502040204020203" pitchFamily="34" charset="0"/>
              </a:rPr>
              <a:t>j</a:t>
            </a:r>
          </a:p>
          <a:p>
            <a:pPr algn="ctr"/>
            <a:r>
              <a:rPr lang="pt-BR" sz="4800" i="1" dirty="0">
                <a:latin typeface="Inter" panose="020B0604020202020204" charset="0"/>
                <a:ea typeface="Inter" panose="020B0604020202020204" charset="0"/>
                <a:cs typeface="Segoe UI" panose="020B0502040204020203" pitchFamily="34" charset="0"/>
              </a:rPr>
              <a:t>j = 3</a:t>
            </a:r>
            <a:endParaRPr lang="pt-BR" sz="4800" dirty="0">
              <a:latin typeface="Inter" panose="020B0604020202020204" charset="0"/>
              <a:ea typeface="Inter" panose="020B0604020202020204" charset="0"/>
              <a:cs typeface="Segoe UI" panose="020B0502040204020203" pitchFamily="34" charset="0"/>
            </a:endParaRPr>
          </a:p>
        </p:txBody>
      </p:sp>
      <p:sp>
        <p:nvSpPr>
          <p:cNvPr id="11"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7" name="TextBox 9">
            <a:extLst>
              <a:ext uri="{FF2B5EF4-FFF2-40B4-BE49-F238E27FC236}">
                <a16:creationId xmlns:a16="http://schemas.microsoft.com/office/drawing/2014/main" id="{720534C5-7365-1482-D45E-BA657B66087A}"/>
              </a:ext>
            </a:extLst>
          </p:cNvPr>
          <p:cNvSpPr txBox="1"/>
          <p:nvPr/>
        </p:nvSpPr>
        <p:spPr>
          <a:xfrm>
            <a:off x="1035584" y="1102680"/>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a:solidFill>
                  <a:schemeClr val="tx1">
                    <a:lumMod val="95000"/>
                    <a:lumOff val="5000"/>
                  </a:schemeClr>
                </a:solidFill>
                <a:latin typeface="Inter" panose="020B0604020202020204" charset="0"/>
                <a:ea typeface="Inter" panose="020B0604020202020204" charset="0"/>
              </a:rPr>
              <a:t>Data semantics</a:t>
            </a:r>
            <a:endParaRPr lang="en-US" sz="4000" b="1" i="1" dirty="0">
              <a:solidFill>
                <a:schemeClr val="tx1">
                  <a:lumMod val="95000"/>
                  <a:lumOff val="5000"/>
                </a:schemeClr>
              </a:solidFill>
              <a:latin typeface="Inter" panose="020B0604020202020204" charset="0"/>
              <a:ea typeface="Inter" panose="020B0604020202020204" charset="0"/>
            </a:endParaRPr>
          </a:p>
        </p:txBody>
      </p:sp>
      <p:sp>
        <p:nvSpPr>
          <p:cNvPr id="14" name="Chave Esquerda 13">
            <a:extLst>
              <a:ext uri="{FF2B5EF4-FFF2-40B4-BE49-F238E27FC236}">
                <a16:creationId xmlns:a16="http://schemas.microsoft.com/office/drawing/2014/main" id="{B6158458-E046-4EC5-8B05-ADB2297E5F4F}"/>
              </a:ext>
            </a:extLst>
          </p:cNvPr>
          <p:cNvSpPr/>
          <p:nvPr/>
        </p:nvSpPr>
        <p:spPr>
          <a:xfrm>
            <a:off x="5791200" y="4692776"/>
            <a:ext cx="563355" cy="739886"/>
          </a:xfrm>
          <a:prstGeom prst="leftBrace">
            <a:avLst>
              <a:gd name="adj1" fmla="val 8333"/>
              <a:gd name="adj2" fmla="val 52767"/>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5" name="Chave Esquerda 14">
            <a:extLst>
              <a:ext uri="{FF2B5EF4-FFF2-40B4-BE49-F238E27FC236}">
                <a16:creationId xmlns:a16="http://schemas.microsoft.com/office/drawing/2014/main" id="{EE738AB8-6C73-46D9-A8C0-1FC2C2CFCEB8}"/>
              </a:ext>
            </a:extLst>
          </p:cNvPr>
          <p:cNvSpPr/>
          <p:nvPr/>
        </p:nvSpPr>
        <p:spPr>
          <a:xfrm>
            <a:off x="5733756" y="5685660"/>
            <a:ext cx="563355" cy="739886"/>
          </a:xfrm>
          <a:prstGeom prst="leftBrace">
            <a:avLst>
              <a:gd name="adj1" fmla="val 8333"/>
              <a:gd name="adj2" fmla="val 52767"/>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6" name="Chave Esquerda 15">
            <a:extLst>
              <a:ext uri="{FF2B5EF4-FFF2-40B4-BE49-F238E27FC236}">
                <a16:creationId xmlns:a16="http://schemas.microsoft.com/office/drawing/2014/main" id="{08347344-2B70-44E7-9498-FEBB6382FF92}"/>
              </a:ext>
            </a:extLst>
          </p:cNvPr>
          <p:cNvSpPr/>
          <p:nvPr/>
        </p:nvSpPr>
        <p:spPr>
          <a:xfrm>
            <a:off x="5791200" y="6600600"/>
            <a:ext cx="563355" cy="739886"/>
          </a:xfrm>
          <a:prstGeom prst="leftBrace">
            <a:avLst>
              <a:gd name="adj1" fmla="val 8333"/>
              <a:gd name="adj2" fmla="val 52767"/>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8" name="Chave Esquerda 17">
            <a:extLst>
              <a:ext uri="{FF2B5EF4-FFF2-40B4-BE49-F238E27FC236}">
                <a16:creationId xmlns:a16="http://schemas.microsoft.com/office/drawing/2014/main" id="{45F5E284-63EE-4925-902F-AEA83544762C}"/>
              </a:ext>
            </a:extLst>
          </p:cNvPr>
          <p:cNvSpPr/>
          <p:nvPr/>
        </p:nvSpPr>
        <p:spPr>
          <a:xfrm>
            <a:off x="5791200" y="7515540"/>
            <a:ext cx="563355" cy="739886"/>
          </a:xfrm>
          <a:prstGeom prst="leftBrace">
            <a:avLst>
              <a:gd name="adj1" fmla="val 8333"/>
              <a:gd name="adj2" fmla="val 52767"/>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9" name="Chave Esquerda 18">
            <a:extLst>
              <a:ext uri="{FF2B5EF4-FFF2-40B4-BE49-F238E27FC236}">
                <a16:creationId xmlns:a16="http://schemas.microsoft.com/office/drawing/2014/main" id="{00FAA13A-3FF0-4649-AE09-82B5F349997D}"/>
              </a:ext>
            </a:extLst>
          </p:cNvPr>
          <p:cNvSpPr/>
          <p:nvPr/>
        </p:nvSpPr>
        <p:spPr>
          <a:xfrm rot="5400000">
            <a:off x="8089265" y="2591711"/>
            <a:ext cx="563355" cy="739886"/>
          </a:xfrm>
          <a:prstGeom prst="leftBrace">
            <a:avLst>
              <a:gd name="adj1" fmla="val 8333"/>
              <a:gd name="adj2" fmla="val 52767"/>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20" name="Chave Esquerda 19">
            <a:extLst>
              <a:ext uri="{FF2B5EF4-FFF2-40B4-BE49-F238E27FC236}">
                <a16:creationId xmlns:a16="http://schemas.microsoft.com/office/drawing/2014/main" id="{7F7323F7-44B2-4BC9-A894-F2216CCB73DD}"/>
              </a:ext>
            </a:extLst>
          </p:cNvPr>
          <p:cNvSpPr/>
          <p:nvPr/>
        </p:nvSpPr>
        <p:spPr>
          <a:xfrm rot="5400000">
            <a:off x="11254741" y="2576542"/>
            <a:ext cx="563355" cy="739886"/>
          </a:xfrm>
          <a:prstGeom prst="leftBrace">
            <a:avLst>
              <a:gd name="adj1" fmla="val 8333"/>
              <a:gd name="adj2" fmla="val 52767"/>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21" name="Chave Esquerda 20">
            <a:extLst>
              <a:ext uri="{FF2B5EF4-FFF2-40B4-BE49-F238E27FC236}">
                <a16:creationId xmlns:a16="http://schemas.microsoft.com/office/drawing/2014/main" id="{2CE49984-D5B0-423C-9E5D-D8F64CA60140}"/>
              </a:ext>
            </a:extLst>
          </p:cNvPr>
          <p:cNvSpPr/>
          <p:nvPr/>
        </p:nvSpPr>
        <p:spPr>
          <a:xfrm rot="5400000">
            <a:off x="14420215" y="2558459"/>
            <a:ext cx="563355" cy="739886"/>
          </a:xfrm>
          <a:prstGeom prst="leftBrace">
            <a:avLst>
              <a:gd name="adj1" fmla="val 8333"/>
              <a:gd name="adj2" fmla="val 52767"/>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22" name="CaixaDeTexto 21">
            <a:extLst>
              <a:ext uri="{FF2B5EF4-FFF2-40B4-BE49-F238E27FC236}">
                <a16:creationId xmlns:a16="http://schemas.microsoft.com/office/drawing/2014/main" id="{8C0A814B-81BF-4086-A400-88A5243AFA24}"/>
              </a:ext>
            </a:extLst>
          </p:cNvPr>
          <p:cNvSpPr txBox="1"/>
          <p:nvPr/>
        </p:nvSpPr>
        <p:spPr>
          <a:xfrm>
            <a:off x="7658939" y="9354478"/>
            <a:ext cx="9598962" cy="369332"/>
          </a:xfrm>
          <a:prstGeom prst="rect">
            <a:avLst/>
          </a:prstGeom>
          <a:noFill/>
        </p:spPr>
        <p:txBody>
          <a:bodyPr wrap="square">
            <a:spAutoFit/>
          </a:bodyPr>
          <a:lstStyle/>
          <a:p>
            <a:pPr algn="r"/>
            <a:r>
              <a:rPr lang="pt-BR" dirty="0">
                <a:latin typeface="Inter" panose="020B0604020202020204" charset="0"/>
                <a:ea typeface="Inter" panose="020B0604020202020204" charset="0"/>
              </a:rPr>
              <a:t>Fonte: https://cran.r-project.org/web/packages/tidyr/vignettes/tidy-data.html</a:t>
            </a:r>
            <a:endParaRPr lang="pt-BR" sz="2000" dirty="0">
              <a:latin typeface="Inter" panose="020B0604020202020204" charset="0"/>
              <a:ea typeface="Inter" panose="020B0604020202020204" charset="0"/>
            </a:endParaRPr>
          </a:p>
        </p:txBody>
      </p:sp>
    </p:spTree>
    <p:extLst>
      <p:ext uri="{BB962C8B-B14F-4D97-AF65-F5344CB8AC3E}">
        <p14:creationId xmlns:p14="http://schemas.microsoft.com/office/powerpoint/2010/main" val="1087670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8C0A814B-81BF-4086-A400-88A5243AFA24}"/>
              </a:ext>
            </a:extLst>
          </p:cNvPr>
          <p:cNvSpPr txBox="1"/>
          <p:nvPr/>
        </p:nvSpPr>
        <p:spPr>
          <a:xfrm>
            <a:off x="8392534" y="9334633"/>
            <a:ext cx="8877300" cy="369332"/>
          </a:xfrm>
          <a:prstGeom prst="rect">
            <a:avLst/>
          </a:prstGeom>
          <a:noFill/>
        </p:spPr>
        <p:txBody>
          <a:bodyPr wrap="square">
            <a:spAutoFit/>
          </a:bodyPr>
          <a:lstStyle/>
          <a:p>
            <a:pPr algn="r"/>
            <a:r>
              <a:rPr lang="pt-BR" dirty="0">
                <a:latin typeface="Inter" panose="020B0604020202020204" charset="0"/>
                <a:ea typeface="Inter" panose="020B0604020202020204" charset="0"/>
              </a:rPr>
              <a:t>Fonte: https://cran.r-project.org/web/packages/tidyr/vignettes/tidy-data.html</a:t>
            </a:r>
            <a:endParaRPr lang="pt-BR" sz="2000" dirty="0">
              <a:latin typeface="Inter" panose="020B0604020202020204" charset="0"/>
              <a:ea typeface="Inter" panose="020B0604020202020204" charset="0"/>
            </a:endParaRPr>
          </a:p>
        </p:txBody>
      </p:sp>
      <p:graphicFrame>
        <p:nvGraphicFramePr>
          <p:cNvPr id="11" name="Tabela 6">
            <a:extLst>
              <a:ext uri="{FF2B5EF4-FFF2-40B4-BE49-F238E27FC236}">
                <a16:creationId xmlns:a16="http://schemas.microsoft.com/office/drawing/2014/main" id="{D2CFFBB1-2AFA-4D39-B57B-F87DCDCE6451}"/>
              </a:ext>
            </a:extLst>
          </p:cNvPr>
          <p:cNvGraphicFramePr>
            <a:graphicFrameLocks noGrp="1"/>
          </p:cNvGraphicFramePr>
          <p:nvPr>
            <p:extLst>
              <p:ext uri="{D42A27DB-BD31-4B8C-83A1-F6EECF244321}">
                <p14:modId xmlns:p14="http://schemas.microsoft.com/office/powerpoint/2010/main" val="1135658555"/>
              </p:ext>
            </p:extLst>
          </p:nvPr>
        </p:nvGraphicFramePr>
        <p:xfrm>
          <a:off x="1393578" y="4081511"/>
          <a:ext cx="6725430" cy="3684062"/>
        </p:xfrm>
        <a:graphic>
          <a:graphicData uri="http://schemas.openxmlformats.org/drawingml/2006/table">
            <a:tbl>
              <a:tblPr firstRow="1" bandRow="1">
                <a:tableStyleId>{616DA210-FB5B-4158-B5E0-FEB733F419BA}</a:tableStyleId>
              </a:tblPr>
              <a:tblGrid>
                <a:gridCol w="2241810">
                  <a:extLst>
                    <a:ext uri="{9D8B030D-6E8A-4147-A177-3AD203B41FA5}">
                      <a16:colId xmlns:a16="http://schemas.microsoft.com/office/drawing/2014/main" val="1059065473"/>
                    </a:ext>
                  </a:extLst>
                </a:gridCol>
                <a:gridCol w="2241810">
                  <a:extLst>
                    <a:ext uri="{9D8B030D-6E8A-4147-A177-3AD203B41FA5}">
                      <a16:colId xmlns:a16="http://schemas.microsoft.com/office/drawing/2014/main" val="789756700"/>
                    </a:ext>
                  </a:extLst>
                </a:gridCol>
                <a:gridCol w="2241810">
                  <a:extLst>
                    <a:ext uri="{9D8B030D-6E8A-4147-A177-3AD203B41FA5}">
                      <a16:colId xmlns:a16="http://schemas.microsoft.com/office/drawing/2014/main" val="257507489"/>
                    </a:ext>
                  </a:extLst>
                </a:gridCol>
              </a:tblGrid>
              <a:tr h="878046">
                <a:tc>
                  <a:txBody>
                    <a:bodyPr/>
                    <a:lstStyle/>
                    <a:p>
                      <a:pPr algn="ctr"/>
                      <a:r>
                        <a:rPr lang="pt-BR" sz="2700" dirty="0"/>
                        <a:t>id</a:t>
                      </a:r>
                    </a:p>
                  </a:txBody>
                  <a:tcPr marL="137160" marR="137160" marT="68580" marB="68580" anchor="ctr">
                    <a:solidFill>
                      <a:schemeClr val="accent2"/>
                    </a:solidFill>
                  </a:tcPr>
                </a:tc>
                <a:tc>
                  <a:txBody>
                    <a:bodyPr/>
                    <a:lstStyle/>
                    <a:p>
                      <a:pPr algn="ctr"/>
                      <a:r>
                        <a:rPr lang="pt-BR" sz="2700" dirty="0" err="1"/>
                        <a:t>genero</a:t>
                      </a:r>
                      <a:endParaRPr lang="pt-BR" sz="2700" dirty="0"/>
                    </a:p>
                  </a:txBody>
                  <a:tcPr marL="137160" marR="137160" marT="68580" marB="68580" anchor="ctr">
                    <a:solidFill>
                      <a:schemeClr val="accent2"/>
                    </a:solidFill>
                  </a:tcPr>
                </a:tc>
                <a:tc>
                  <a:txBody>
                    <a:bodyPr/>
                    <a:lstStyle/>
                    <a:p>
                      <a:pPr algn="ctr"/>
                      <a:r>
                        <a:rPr lang="pt-BR" sz="2700" dirty="0"/>
                        <a:t>idade</a:t>
                      </a:r>
                    </a:p>
                  </a:txBody>
                  <a:tcPr marL="137160" marR="137160" marT="68580" marB="68580" anchor="ctr">
                    <a:solidFill>
                      <a:schemeClr val="accent2"/>
                    </a:solidFill>
                  </a:tcPr>
                </a:tc>
                <a:extLst>
                  <a:ext uri="{0D108BD9-81ED-4DB2-BD59-A6C34878D82A}">
                    <a16:rowId xmlns:a16="http://schemas.microsoft.com/office/drawing/2014/main" val="2189167151"/>
                  </a:ext>
                </a:extLst>
              </a:tr>
              <a:tr h="701504">
                <a:tc>
                  <a:txBody>
                    <a:bodyPr/>
                    <a:lstStyle/>
                    <a:p>
                      <a:pPr algn="ctr"/>
                      <a:r>
                        <a:rPr lang="pt-BR" sz="2700" dirty="0"/>
                        <a:t>001</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18</a:t>
                      </a:r>
                    </a:p>
                  </a:txBody>
                  <a:tcPr marL="137160" marR="137160" marT="68580" marB="68580" anchor="ctr"/>
                </a:tc>
                <a:extLst>
                  <a:ext uri="{0D108BD9-81ED-4DB2-BD59-A6C34878D82A}">
                    <a16:rowId xmlns:a16="http://schemas.microsoft.com/office/drawing/2014/main" val="1106520567"/>
                  </a:ext>
                </a:extLst>
              </a:tr>
              <a:tr h="701504">
                <a:tc>
                  <a:txBody>
                    <a:bodyPr/>
                    <a:lstStyle/>
                    <a:p>
                      <a:pPr algn="ctr"/>
                      <a:r>
                        <a:rPr lang="pt-BR" sz="2700" dirty="0"/>
                        <a:t>002</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20</a:t>
                      </a:r>
                    </a:p>
                  </a:txBody>
                  <a:tcPr marL="137160" marR="137160" marT="68580" marB="68580" anchor="ctr"/>
                </a:tc>
                <a:extLst>
                  <a:ext uri="{0D108BD9-81ED-4DB2-BD59-A6C34878D82A}">
                    <a16:rowId xmlns:a16="http://schemas.microsoft.com/office/drawing/2014/main" val="863507577"/>
                  </a:ext>
                </a:extLst>
              </a:tr>
              <a:tr h="701504">
                <a:tc>
                  <a:txBody>
                    <a:bodyPr/>
                    <a:lstStyle/>
                    <a:p>
                      <a:pPr algn="ctr"/>
                      <a:r>
                        <a:rPr lang="pt-BR" sz="2700" dirty="0"/>
                        <a:t>003</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784755100"/>
                  </a:ext>
                </a:extLst>
              </a:tr>
              <a:tr h="701504">
                <a:tc>
                  <a:txBody>
                    <a:bodyPr/>
                    <a:lstStyle/>
                    <a:p>
                      <a:pPr algn="ctr"/>
                      <a:r>
                        <a:rPr lang="pt-BR" sz="2700" dirty="0"/>
                        <a:t>004</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3775347246"/>
                  </a:ext>
                </a:extLst>
              </a:tr>
            </a:tbl>
          </a:graphicData>
        </a:graphic>
      </p:graphicFrame>
      <p:graphicFrame>
        <p:nvGraphicFramePr>
          <p:cNvPr id="13" name="Tabela 6">
            <a:extLst>
              <a:ext uri="{FF2B5EF4-FFF2-40B4-BE49-F238E27FC236}">
                <a16:creationId xmlns:a16="http://schemas.microsoft.com/office/drawing/2014/main" id="{547B40CE-A169-4818-861B-B6F85478E035}"/>
              </a:ext>
            </a:extLst>
          </p:cNvPr>
          <p:cNvGraphicFramePr>
            <a:graphicFrameLocks noGrp="1"/>
          </p:cNvGraphicFramePr>
          <p:nvPr>
            <p:extLst>
              <p:ext uri="{D42A27DB-BD31-4B8C-83A1-F6EECF244321}">
                <p14:modId xmlns:p14="http://schemas.microsoft.com/office/powerpoint/2010/main" val="1390017740"/>
              </p:ext>
            </p:extLst>
          </p:nvPr>
        </p:nvGraphicFramePr>
        <p:xfrm>
          <a:off x="10544402" y="4081511"/>
          <a:ext cx="6725432" cy="3684060"/>
        </p:xfrm>
        <a:graphic>
          <a:graphicData uri="http://schemas.openxmlformats.org/drawingml/2006/table">
            <a:tbl>
              <a:tblPr firstRow="1" bandRow="1">
                <a:tableStyleId>{616DA210-FB5B-4158-B5E0-FEB733F419BA}</a:tableStyleId>
              </a:tblPr>
              <a:tblGrid>
                <a:gridCol w="1533783">
                  <a:extLst>
                    <a:ext uri="{9D8B030D-6E8A-4147-A177-3AD203B41FA5}">
                      <a16:colId xmlns:a16="http://schemas.microsoft.com/office/drawing/2014/main" val="3307916527"/>
                    </a:ext>
                  </a:extLst>
                </a:gridCol>
                <a:gridCol w="1271424">
                  <a:extLst>
                    <a:ext uri="{9D8B030D-6E8A-4147-A177-3AD203B41FA5}">
                      <a16:colId xmlns:a16="http://schemas.microsoft.com/office/drawing/2014/main" val="1059065473"/>
                    </a:ext>
                  </a:extLst>
                </a:gridCol>
                <a:gridCol w="1271424">
                  <a:extLst>
                    <a:ext uri="{9D8B030D-6E8A-4147-A177-3AD203B41FA5}">
                      <a16:colId xmlns:a16="http://schemas.microsoft.com/office/drawing/2014/main" val="370822392"/>
                    </a:ext>
                  </a:extLst>
                </a:gridCol>
                <a:gridCol w="1352150">
                  <a:extLst>
                    <a:ext uri="{9D8B030D-6E8A-4147-A177-3AD203B41FA5}">
                      <a16:colId xmlns:a16="http://schemas.microsoft.com/office/drawing/2014/main" val="789756700"/>
                    </a:ext>
                  </a:extLst>
                </a:gridCol>
                <a:gridCol w="1296651">
                  <a:extLst>
                    <a:ext uri="{9D8B030D-6E8A-4147-A177-3AD203B41FA5}">
                      <a16:colId xmlns:a16="http://schemas.microsoft.com/office/drawing/2014/main" val="257507489"/>
                    </a:ext>
                  </a:extLst>
                </a:gridCol>
              </a:tblGrid>
              <a:tr h="1228020">
                <a:tc>
                  <a:txBody>
                    <a:bodyPr/>
                    <a:lstStyle/>
                    <a:p>
                      <a:pPr algn="ctr"/>
                      <a:r>
                        <a:rPr lang="pt-BR" sz="2700" dirty="0"/>
                        <a:t>tipo</a:t>
                      </a:r>
                    </a:p>
                  </a:txBody>
                  <a:tcPr marL="137160" marR="137160" marT="68580" marB="68580" anchor="ctr">
                    <a:solidFill>
                      <a:schemeClr val="accent2"/>
                    </a:solidFill>
                  </a:tcPr>
                </a:tc>
                <a:tc>
                  <a:txBody>
                    <a:bodyPr/>
                    <a:lstStyle/>
                    <a:p>
                      <a:pPr algn="ctr"/>
                      <a:r>
                        <a:rPr lang="pt-BR" sz="2700" dirty="0"/>
                        <a:t>001</a:t>
                      </a:r>
                    </a:p>
                  </a:txBody>
                  <a:tcPr marL="137160" marR="137160" marT="68580" marB="68580" anchor="ctr">
                    <a:solidFill>
                      <a:schemeClr val="accent2"/>
                    </a:solidFill>
                  </a:tcPr>
                </a:tc>
                <a:tc>
                  <a:txBody>
                    <a:bodyPr/>
                    <a:lstStyle/>
                    <a:p>
                      <a:pPr algn="ctr"/>
                      <a:r>
                        <a:rPr lang="pt-BR" sz="2700" dirty="0"/>
                        <a:t>002</a:t>
                      </a:r>
                    </a:p>
                  </a:txBody>
                  <a:tcPr marL="137160" marR="137160" marT="68580" marB="68580" anchor="ctr">
                    <a:solidFill>
                      <a:schemeClr val="accent2"/>
                    </a:solidFill>
                  </a:tcPr>
                </a:tc>
                <a:tc>
                  <a:txBody>
                    <a:bodyPr/>
                    <a:lstStyle/>
                    <a:p>
                      <a:pPr algn="ctr"/>
                      <a:r>
                        <a:rPr lang="pt-BR" sz="2700" dirty="0"/>
                        <a:t>003</a:t>
                      </a:r>
                    </a:p>
                  </a:txBody>
                  <a:tcPr marL="137160" marR="137160" marT="68580" marB="68580" anchor="ctr">
                    <a:solidFill>
                      <a:schemeClr val="accent2"/>
                    </a:solidFill>
                  </a:tcPr>
                </a:tc>
                <a:tc>
                  <a:txBody>
                    <a:bodyPr/>
                    <a:lstStyle/>
                    <a:p>
                      <a:pPr algn="ctr"/>
                      <a:r>
                        <a:rPr lang="pt-BR" sz="2700" dirty="0"/>
                        <a:t>004</a:t>
                      </a:r>
                    </a:p>
                  </a:txBody>
                  <a:tcPr marL="137160" marR="137160" marT="68580" marB="68580" anchor="ctr">
                    <a:solidFill>
                      <a:schemeClr val="accent2"/>
                    </a:solidFill>
                  </a:tcPr>
                </a:tc>
                <a:extLst>
                  <a:ext uri="{0D108BD9-81ED-4DB2-BD59-A6C34878D82A}">
                    <a16:rowId xmlns:a16="http://schemas.microsoft.com/office/drawing/2014/main" val="2189167151"/>
                  </a:ext>
                </a:extLst>
              </a:tr>
              <a:tr h="1228020">
                <a:tc>
                  <a:txBody>
                    <a:bodyPr/>
                    <a:lstStyle/>
                    <a:p>
                      <a:pPr algn="ctr"/>
                      <a:r>
                        <a:rPr lang="pt-BR" sz="2700" dirty="0" err="1"/>
                        <a:t>genero</a:t>
                      </a:r>
                      <a:endParaRPr lang="pt-BR" sz="2700" dirty="0"/>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M</a:t>
                      </a:r>
                    </a:p>
                  </a:txBody>
                  <a:tcPr marL="137160" marR="137160" marT="68580" marB="68580" anchor="ctr"/>
                </a:tc>
                <a:extLst>
                  <a:ext uri="{0D108BD9-81ED-4DB2-BD59-A6C34878D82A}">
                    <a16:rowId xmlns:a16="http://schemas.microsoft.com/office/drawing/2014/main" val="1106520567"/>
                  </a:ext>
                </a:extLst>
              </a:tr>
              <a:tr h="1228020">
                <a:tc>
                  <a:txBody>
                    <a:bodyPr/>
                    <a:lstStyle/>
                    <a:p>
                      <a:pPr algn="ctr"/>
                      <a:r>
                        <a:rPr lang="pt-BR" sz="2700" dirty="0"/>
                        <a:t>idade</a:t>
                      </a:r>
                    </a:p>
                  </a:txBody>
                  <a:tcPr marL="137160" marR="137160" marT="68580" marB="68580" anchor="ctr"/>
                </a:tc>
                <a:tc>
                  <a:txBody>
                    <a:bodyPr/>
                    <a:lstStyle/>
                    <a:p>
                      <a:pPr algn="ctr"/>
                      <a:r>
                        <a:rPr lang="pt-BR" sz="2700" dirty="0"/>
                        <a:t>18</a:t>
                      </a:r>
                    </a:p>
                  </a:txBody>
                  <a:tcPr marL="137160" marR="137160" marT="68580" marB="68580" anchor="ctr"/>
                </a:tc>
                <a:tc>
                  <a:txBody>
                    <a:bodyPr/>
                    <a:lstStyle/>
                    <a:p>
                      <a:pPr algn="ctr"/>
                      <a:r>
                        <a:rPr lang="pt-BR" sz="2700" dirty="0"/>
                        <a:t>20</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863507577"/>
                  </a:ext>
                </a:extLst>
              </a:tr>
            </a:tbl>
          </a:graphicData>
        </a:graphic>
      </p:graphicFrame>
      <p:sp>
        <p:nvSpPr>
          <p:cNvPr id="32" name="Igual a 31">
            <a:extLst>
              <a:ext uri="{FF2B5EF4-FFF2-40B4-BE49-F238E27FC236}">
                <a16:creationId xmlns:a16="http://schemas.microsoft.com/office/drawing/2014/main" id="{761EF921-ED5A-4934-9D37-54A1AAED0038}"/>
              </a:ext>
            </a:extLst>
          </p:cNvPr>
          <p:cNvSpPr/>
          <p:nvPr/>
        </p:nvSpPr>
        <p:spPr>
          <a:xfrm>
            <a:off x="8482131" y="5244149"/>
            <a:ext cx="1699146" cy="1358783"/>
          </a:xfrm>
          <a:prstGeom prst="mathEqual">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solidFill>
                <a:schemeClr val="tx1"/>
              </a:solidFill>
            </a:endParaRPr>
          </a:p>
        </p:txBody>
      </p:sp>
      <p:sp>
        <p:nvSpPr>
          <p:cNvPr id="8"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0"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a:solidFill>
                  <a:schemeClr val="tx1">
                    <a:lumMod val="95000"/>
                    <a:lumOff val="5000"/>
                  </a:schemeClr>
                </a:solidFill>
                <a:latin typeface="Inter" panose="020B0604020202020204" charset="0"/>
                <a:ea typeface="Inter" panose="020B0604020202020204" charset="0"/>
              </a:rPr>
              <a:t>Data semantics</a:t>
            </a:r>
            <a:endParaRPr lang="en-US" sz="4000" b="1" i="1" dirty="0">
              <a:solidFill>
                <a:schemeClr val="tx1">
                  <a:lumMod val="95000"/>
                  <a:lumOff val="5000"/>
                </a:schemeClr>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41422789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8C0A814B-81BF-4086-A400-88A5243AFA24}"/>
              </a:ext>
            </a:extLst>
          </p:cNvPr>
          <p:cNvSpPr txBox="1"/>
          <p:nvPr/>
        </p:nvSpPr>
        <p:spPr>
          <a:xfrm>
            <a:off x="676125" y="9354478"/>
            <a:ext cx="16607124" cy="369332"/>
          </a:xfrm>
          <a:prstGeom prst="rect">
            <a:avLst/>
          </a:prstGeom>
          <a:noFill/>
        </p:spPr>
        <p:txBody>
          <a:bodyPr wrap="square">
            <a:spAutoFit/>
          </a:bodyPr>
          <a:lstStyle/>
          <a:p>
            <a:pPr algn="r"/>
            <a:r>
              <a:rPr lang="pt-BR" dirty="0">
                <a:latin typeface="Inter" panose="020B0604020202020204" charset="0"/>
                <a:ea typeface="Inter" panose="020B0604020202020204" charset="0"/>
              </a:rPr>
              <a:t>Fonte: https://cran.r-project.org/web/packages/tidyr/vignettes/tidy-data.html</a:t>
            </a:r>
            <a:endParaRPr lang="pt-BR" sz="2000" dirty="0">
              <a:latin typeface="Inter" panose="020B0604020202020204" charset="0"/>
              <a:ea typeface="Inter" panose="020B0604020202020204" charset="0"/>
            </a:endParaRPr>
          </a:p>
        </p:txBody>
      </p:sp>
      <p:sp>
        <p:nvSpPr>
          <p:cNvPr id="6" name="CaixaDeTexto 5">
            <a:extLst>
              <a:ext uri="{FF2B5EF4-FFF2-40B4-BE49-F238E27FC236}">
                <a16:creationId xmlns:a16="http://schemas.microsoft.com/office/drawing/2014/main" id="{736A3D3E-21C3-4FB3-8D69-4765362C9AA5}"/>
              </a:ext>
            </a:extLst>
          </p:cNvPr>
          <p:cNvSpPr txBox="1"/>
          <p:nvPr/>
        </p:nvSpPr>
        <p:spPr>
          <a:xfrm>
            <a:off x="1090012" y="3500360"/>
            <a:ext cx="16607124" cy="5632311"/>
          </a:xfrm>
          <a:prstGeom prst="rect">
            <a:avLst/>
          </a:prstGeom>
          <a:noFill/>
        </p:spPr>
        <p:txBody>
          <a:bodyPr wrap="square">
            <a:spAutoFit/>
          </a:bodyPr>
          <a:lstStyle/>
          <a:p>
            <a:pPr>
              <a:buClr>
                <a:srgbClr val="04A07B"/>
              </a:buClr>
            </a:pPr>
            <a:r>
              <a:rPr lang="pt-BR" sz="3600" dirty="0">
                <a:latin typeface="Inter" panose="020B0604020202020204" charset="0"/>
                <a:ea typeface="Inter" panose="020B0604020202020204" charset="0"/>
                <a:cs typeface="Segoe UI" panose="020B0502040204020203" pitchFamily="34" charset="0"/>
              </a:rPr>
              <a:t>As variáveis podem mudar durante a análise e o conceito de </a:t>
            </a:r>
            <a:r>
              <a:rPr lang="pt-BR" sz="3600" i="1" dirty="0" err="1">
                <a:latin typeface="Inter" panose="020B0604020202020204" charset="0"/>
                <a:ea typeface="Inter" panose="020B0604020202020204" charset="0"/>
                <a:cs typeface="Segoe UI" panose="020B0502040204020203" pitchFamily="34" charset="0"/>
              </a:rPr>
              <a:t>tidy</a:t>
            </a:r>
            <a:r>
              <a:rPr lang="pt-BR" sz="3600" i="1" dirty="0">
                <a:latin typeface="Inter" panose="020B0604020202020204" charset="0"/>
                <a:ea typeface="Inter" panose="020B0604020202020204" charset="0"/>
                <a:cs typeface="Segoe UI" panose="020B0502040204020203" pitchFamily="34" charset="0"/>
              </a:rPr>
              <a:t> data </a:t>
            </a:r>
            <a:r>
              <a:rPr lang="pt-BR" sz="3600" dirty="0">
                <a:latin typeface="Inter" panose="020B0604020202020204" charset="0"/>
                <a:ea typeface="Inter" panose="020B0604020202020204" charset="0"/>
                <a:cs typeface="Segoe UI" panose="020B0502040204020203" pitchFamily="34" charset="0"/>
              </a:rPr>
              <a:t>pode ser aplicado para bancos </a:t>
            </a:r>
            <a:r>
              <a:rPr lang="pt-BR" sz="3600" dirty="0" err="1">
                <a:latin typeface="Inter" panose="020B0604020202020204" charset="0"/>
                <a:ea typeface="Inter" panose="020B0604020202020204" charset="0"/>
                <a:cs typeface="Segoe UI" panose="020B0502040204020203" pitchFamily="34" charset="0"/>
              </a:rPr>
              <a:t>long</a:t>
            </a:r>
            <a:r>
              <a:rPr lang="pt-BR" sz="3600" dirty="0">
                <a:latin typeface="Inter" panose="020B0604020202020204" charset="0"/>
                <a:ea typeface="Inter" panose="020B0604020202020204" charset="0"/>
                <a:cs typeface="Segoe UI" panose="020B0502040204020203" pitchFamily="34" charset="0"/>
              </a:rPr>
              <a:t> e </a:t>
            </a:r>
            <a:r>
              <a:rPr lang="pt-BR" sz="3600" dirty="0" err="1">
                <a:latin typeface="Inter" panose="020B0604020202020204" charset="0"/>
                <a:ea typeface="Inter" panose="020B0604020202020204" charset="0"/>
                <a:cs typeface="Segoe UI" panose="020B0502040204020203" pitchFamily="34" charset="0"/>
              </a:rPr>
              <a:t>wide</a:t>
            </a:r>
            <a:endParaRPr lang="pt-BR" sz="3600" dirty="0">
              <a:latin typeface="Inter" panose="020B0604020202020204" charset="0"/>
              <a:ea typeface="Inter" panose="020B0604020202020204" charset="0"/>
              <a:cs typeface="Segoe UI" panose="020B0502040204020203" pitchFamily="34" charset="0"/>
            </a:endParaRPr>
          </a:p>
          <a:p>
            <a:pPr>
              <a:buClr>
                <a:srgbClr val="04A07B"/>
              </a:buClr>
            </a:pPr>
            <a:endParaRPr lang="pt-BR" sz="3600" b="1" dirty="0">
              <a:latin typeface="Inter" panose="020B0604020202020204" charset="0"/>
              <a:ea typeface="Inter" panose="020B0604020202020204" charset="0"/>
              <a:cs typeface="Segoe UI" panose="020B0502040204020203" pitchFamily="34" charset="0"/>
            </a:endParaRPr>
          </a:p>
          <a:p>
            <a:pPr>
              <a:buClr>
                <a:srgbClr val="04A07B"/>
              </a:buClr>
            </a:pPr>
            <a:r>
              <a:rPr lang="pt-BR" sz="3600" dirty="0">
                <a:latin typeface="Inter" panose="020B0604020202020204" charset="0"/>
                <a:ea typeface="Inter" panose="020B0604020202020204" charset="0"/>
                <a:cs typeface="Segoe UI" panose="020B0502040204020203" pitchFamily="34" charset="0"/>
              </a:rPr>
              <a:t>Em</a:t>
            </a:r>
            <a:r>
              <a:rPr lang="pt-BR" sz="3600" b="1" dirty="0">
                <a:latin typeface="Inter" panose="020B0604020202020204" charset="0"/>
                <a:ea typeface="Inter" panose="020B0604020202020204" charset="0"/>
                <a:cs typeface="Segoe UI" panose="020B0502040204020203" pitchFamily="34" charset="0"/>
              </a:rPr>
              <a:t> um banco </a:t>
            </a:r>
            <a:r>
              <a:rPr lang="pt-BR" sz="3600" b="1" dirty="0" err="1">
                <a:latin typeface="Inter" panose="020B0604020202020204" charset="0"/>
                <a:ea typeface="Inter" panose="020B0604020202020204" charset="0"/>
                <a:cs typeface="Segoe UI" panose="020B0502040204020203" pitchFamily="34" charset="0"/>
              </a:rPr>
              <a:t>wide</a:t>
            </a:r>
            <a:r>
              <a:rPr lang="pt-BR" sz="3600" b="1" dirty="0">
                <a:latin typeface="Inter" panose="020B0604020202020204" charset="0"/>
                <a:ea typeface="Inter" panose="020B0604020202020204" charset="0"/>
                <a:cs typeface="Segoe UI" panose="020B0502040204020203" pitchFamily="34" charset="0"/>
              </a:rPr>
              <a:t>, </a:t>
            </a:r>
            <a:r>
              <a:rPr lang="pt-BR" sz="3600" dirty="0">
                <a:latin typeface="Inter" panose="020B0604020202020204" charset="0"/>
                <a:ea typeface="Inter" panose="020B0604020202020204" charset="0"/>
                <a:cs typeface="Segoe UI" panose="020B0502040204020203" pitchFamily="34" charset="0"/>
              </a:rPr>
              <a:t>cada linha representa uma observação de um sujeito e cada variável é representada por uma coluna</a:t>
            </a:r>
          </a:p>
          <a:p>
            <a:pPr>
              <a:buClr>
                <a:srgbClr val="04A07B"/>
              </a:buClr>
            </a:pPr>
            <a:endParaRPr lang="pt-BR" sz="3600" b="1" dirty="0">
              <a:latin typeface="Inter" panose="020B0604020202020204" charset="0"/>
              <a:ea typeface="Inter" panose="020B0604020202020204" charset="0"/>
              <a:cs typeface="Segoe UI" panose="020B0502040204020203" pitchFamily="34" charset="0"/>
            </a:endParaRPr>
          </a:p>
          <a:p>
            <a:pPr>
              <a:buClr>
                <a:srgbClr val="04A07B"/>
              </a:buClr>
            </a:pPr>
            <a:r>
              <a:rPr lang="pt-BR" sz="3600" dirty="0">
                <a:latin typeface="Inter" panose="020B0604020202020204" charset="0"/>
                <a:ea typeface="Inter" panose="020B0604020202020204" charset="0"/>
                <a:cs typeface="Segoe UI" panose="020B0502040204020203" pitchFamily="34" charset="0"/>
              </a:rPr>
              <a:t>Em</a:t>
            </a:r>
            <a:r>
              <a:rPr lang="pt-BR" sz="3600" b="1" dirty="0">
                <a:latin typeface="Inter" panose="020B0604020202020204" charset="0"/>
                <a:ea typeface="Inter" panose="020B0604020202020204" charset="0"/>
                <a:cs typeface="Segoe UI" panose="020B0502040204020203" pitchFamily="34" charset="0"/>
              </a:rPr>
              <a:t> um banco </a:t>
            </a:r>
            <a:r>
              <a:rPr lang="pt-BR" sz="3600" b="1" dirty="0" err="1">
                <a:latin typeface="Inter" panose="020B0604020202020204" charset="0"/>
                <a:ea typeface="Inter" panose="020B0604020202020204" charset="0"/>
                <a:cs typeface="Segoe UI" panose="020B0502040204020203" pitchFamily="34" charset="0"/>
              </a:rPr>
              <a:t>long</a:t>
            </a:r>
            <a:r>
              <a:rPr lang="pt-BR" sz="3600" b="1" dirty="0">
                <a:latin typeface="Inter" panose="020B0604020202020204" charset="0"/>
                <a:ea typeface="Inter" panose="020B0604020202020204" charset="0"/>
                <a:cs typeface="Segoe UI" panose="020B0502040204020203" pitchFamily="34" charset="0"/>
              </a:rPr>
              <a:t>, </a:t>
            </a:r>
            <a:r>
              <a:rPr lang="pt-BR" sz="3600" dirty="0">
                <a:latin typeface="Inter" panose="020B0604020202020204" charset="0"/>
                <a:ea typeface="Inter" panose="020B0604020202020204" charset="0"/>
                <a:cs typeface="Segoe UI" panose="020B0502040204020203" pitchFamily="34" charset="0"/>
              </a:rPr>
              <a:t>cada linha representa um </a:t>
            </a:r>
            <a:r>
              <a:rPr lang="pt-BR" sz="3600" dirty="0" err="1">
                <a:latin typeface="Inter" panose="020B0604020202020204" charset="0"/>
                <a:ea typeface="Inter" panose="020B0604020202020204" charset="0"/>
                <a:cs typeface="Segoe UI" panose="020B0502040204020203" pitchFamily="34" charset="0"/>
              </a:rPr>
              <a:t>assessment</a:t>
            </a:r>
            <a:r>
              <a:rPr lang="pt-BR" sz="3600" dirty="0">
                <a:latin typeface="Inter" panose="020B0604020202020204" charset="0"/>
                <a:ea typeface="Inter" panose="020B0604020202020204" charset="0"/>
                <a:cs typeface="Segoe UI" panose="020B0502040204020203" pitchFamily="34" charset="0"/>
              </a:rPr>
              <a:t> em um determinado ponto. Ou seja, cada sujeito pode ter observações em uma linha ou mais</a:t>
            </a:r>
          </a:p>
          <a:p>
            <a:pPr>
              <a:buClr>
                <a:srgbClr val="04A07B"/>
              </a:buClr>
            </a:pPr>
            <a:endParaRPr lang="pt-BR" sz="3600" b="1" dirty="0" err="1">
              <a:latin typeface="Inter" panose="020B0604020202020204" charset="0"/>
              <a:ea typeface="Inter" panose="020B0604020202020204" charset="0"/>
              <a:cs typeface="Segoe UI" panose="020B0502040204020203" pitchFamily="34" charset="0"/>
            </a:endParaRPr>
          </a:p>
        </p:txBody>
      </p:sp>
      <p:sp>
        <p:nvSpPr>
          <p:cNvPr id="7"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8"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1" name="Retângulo 10"/>
          <p:cNvSpPr/>
          <p:nvPr/>
        </p:nvSpPr>
        <p:spPr>
          <a:xfrm>
            <a:off x="1090012" y="1433534"/>
            <a:ext cx="8055410" cy="1661993"/>
          </a:xfrm>
          <a:prstGeom prst="rect">
            <a:avLst/>
          </a:prstGeom>
        </p:spPr>
        <p:txBody>
          <a:bodyPr wrap="none">
            <a:spAutoFit/>
          </a:bodyPr>
          <a:lstStyle/>
          <a:p>
            <a:r>
              <a:rPr lang="pt-BR" sz="5400" b="1" dirty="0" err="1">
                <a:latin typeface="Inter" panose="020B0604020202020204" charset="0"/>
                <a:ea typeface="Inter" panose="020B0604020202020204" charset="0"/>
              </a:rPr>
              <a:t>Tidy</a:t>
            </a:r>
            <a:r>
              <a:rPr lang="pt-BR" sz="5400" b="1" dirty="0">
                <a:latin typeface="Inter" panose="020B0604020202020204" charset="0"/>
                <a:ea typeface="Inter" panose="020B0604020202020204" charset="0"/>
              </a:rPr>
              <a:t> data</a:t>
            </a:r>
          </a:p>
          <a:p>
            <a:r>
              <a:rPr lang="pt-BR" sz="4800" b="1" i="1" dirty="0">
                <a:latin typeface="Inter" panose="020B0604020202020204" charset="0"/>
                <a:ea typeface="Inter" panose="020B0604020202020204" charset="0"/>
              </a:rPr>
              <a:t>Considerações importantes</a:t>
            </a:r>
          </a:p>
        </p:txBody>
      </p:sp>
    </p:spTree>
    <p:extLst>
      <p:ext uri="{BB962C8B-B14F-4D97-AF65-F5344CB8AC3E}">
        <p14:creationId xmlns:p14="http://schemas.microsoft.com/office/powerpoint/2010/main" val="23999433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extLst>
              <p:ext uri="{D42A27DB-BD31-4B8C-83A1-F6EECF244321}">
                <p14:modId xmlns:p14="http://schemas.microsoft.com/office/powerpoint/2010/main" val="4099495024"/>
              </p:ext>
            </p:extLst>
          </p:nvPr>
        </p:nvGraphicFramePr>
        <p:xfrm>
          <a:off x="1371600" y="4991100"/>
          <a:ext cx="6850806" cy="4194194"/>
        </p:xfrm>
        <a:graphic>
          <a:graphicData uri="http://schemas.openxmlformats.org/drawingml/2006/table">
            <a:tbl>
              <a:tblPr firstRow="1" bandRow="1">
                <a:tableStyleId>{616DA210-FB5B-4158-B5E0-FEB733F419BA}</a:tableStyleId>
              </a:tblPr>
              <a:tblGrid>
                <a:gridCol w="2283602">
                  <a:extLst>
                    <a:ext uri="{9D8B030D-6E8A-4147-A177-3AD203B41FA5}">
                      <a16:colId xmlns:a16="http://schemas.microsoft.com/office/drawing/2014/main" val="1059065473"/>
                    </a:ext>
                  </a:extLst>
                </a:gridCol>
                <a:gridCol w="2283602">
                  <a:extLst>
                    <a:ext uri="{9D8B030D-6E8A-4147-A177-3AD203B41FA5}">
                      <a16:colId xmlns:a16="http://schemas.microsoft.com/office/drawing/2014/main" val="789756700"/>
                    </a:ext>
                  </a:extLst>
                </a:gridCol>
                <a:gridCol w="2283602">
                  <a:extLst>
                    <a:ext uri="{9D8B030D-6E8A-4147-A177-3AD203B41FA5}">
                      <a16:colId xmlns:a16="http://schemas.microsoft.com/office/drawing/2014/main" val="257507489"/>
                    </a:ext>
                  </a:extLst>
                </a:gridCol>
              </a:tblGrid>
              <a:tr h="999630">
                <a:tc>
                  <a:txBody>
                    <a:bodyPr/>
                    <a:lstStyle/>
                    <a:p>
                      <a:pPr algn="ctr"/>
                      <a:r>
                        <a:rPr lang="pt-BR" sz="2700" dirty="0"/>
                        <a:t>id</a:t>
                      </a:r>
                    </a:p>
                  </a:txBody>
                  <a:tcPr marL="137160" marR="137160" marT="68580" marB="68580" anchor="ctr">
                    <a:solidFill>
                      <a:schemeClr val="accent2"/>
                    </a:solidFill>
                  </a:tcPr>
                </a:tc>
                <a:tc>
                  <a:txBody>
                    <a:bodyPr/>
                    <a:lstStyle/>
                    <a:p>
                      <a:pPr algn="ctr"/>
                      <a:r>
                        <a:rPr lang="pt-BR" sz="2700" dirty="0" err="1"/>
                        <a:t>genero</a:t>
                      </a:r>
                      <a:endParaRPr lang="pt-BR" sz="2700" dirty="0"/>
                    </a:p>
                  </a:txBody>
                  <a:tcPr marL="137160" marR="137160" marT="68580" marB="68580" anchor="ctr">
                    <a:solidFill>
                      <a:schemeClr val="accent2"/>
                    </a:solidFill>
                  </a:tcPr>
                </a:tc>
                <a:tc>
                  <a:txBody>
                    <a:bodyPr/>
                    <a:lstStyle/>
                    <a:p>
                      <a:pPr algn="ctr"/>
                      <a:r>
                        <a:rPr lang="pt-BR" sz="2700" dirty="0"/>
                        <a:t>idade</a:t>
                      </a:r>
                    </a:p>
                  </a:txBody>
                  <a:tcPr marL="137160" marR="137160" marT="68580" marB="68580" anchor="ctr">
                    <a:solidFill>
                      <a:schemeClr val="accent2"/>
                    </a:solidFill>
                  </a:tcPr>
                </a:tc>
                <a:extLst>
                  <a:ext uri="{0D108BD9-81ED-4DB2-BD59-A6C34878D82A}">
                    <a16:rowId xmlns:a16="http://schemas.microsoft.com/office/drawing/2014/main" val="2189167151"/>
                  </a:ext>
                </a:extLst>
              </a:tr>
              <a:tr h="798641">
                <a:tc>
                  <a:txBody>
                    <a:bodyPr/>
                    <a:lstStyle/>
                    <a:p>
                      <a:pPr algn="ctr"/>
                      <a:r>
                        <a:rPr lang="pt-BR" sz="2700" dirty="0"/>
                        <a:t>001</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18</a:t>
                      </a:r>
                    </a:p>
                  </a:txBody>
                  <a:tcPr marL="137160" marR="137160" marT="68580" marB="68580" anchor="ctr"/>
                </a:tc>
                <a:extLst>
                  <a:ext uri="{0D108BD9-81ED-4DB2-BD59-A6C34878D82A}">
                    <a16:rowId xmlns:a16="http://schemas.microsoft.com/office/drawing/2014/main" val="1106520567"/>
                  </a:ext>
                </a:extLst>
              </a:tr>
              <a:tr h="798641">
                <a:tc>
                  <a:txBody>
                    <a:bodyPr/>
                    <a:lstStyle/>
                    <a:p>
                      <a:pPr algn="ctr"/>
                      <a:r>
                        <a:rPr lang="pt-BR" sz="2700" dirty="0"/>
                        <a:t>002</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20</a:t>
                      </a:r>
                    </a:p>
                  </a:txBody>
                  <a:tcPr marL="137160" marR="137160" marT="68580" marB="68580" anchor="ctr"/>
                </a:tc>
                <a:extLst>
                  <a:ext uri="{0D108BD9-81ED-4DB2-BD59-A6C34878D82A}">
                    <a16:rowId xmlns:a16="http://schemas.microsoft.com/office/drawing/2014/main" val="863507577"/>
                  </a:ext>
                </a:extLst>
              </a:tr>
              <a:tr h="798641">
                <a:tc>
                  <a:txBody>
                    <a:bodyPr/>
                    <a:lstStyle/>
                    <a:p>
                      <a:pPr algn="ctr"/>
                      <a:r>
                        <a:rPr lang="pt-BR" sz="2700" dirty="0"/>
                        <a:t>003</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784755100"/>
                  </a:ext>
                </a:extLst>
              </a:tr>
              <a:tr h="798641">
                <a:tc>
                  <a:txBody>
                    <a:bodyPr/>
                    <a:lstStyle/>
                    <a:p>
                      <a:pPr algn="ctr"/>
                      <a:r>
                        <a:rPr lang="pt-BR" sz="2700" dirty="0"/>
                        <a:t>004</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3775347246"/>
                  </a:ext>
                </a:extLst>
              </a:tr>
            </a:tbl>
          </a:graphicData>
        </a:graphic>
      </p:graphicFrame>
      <p:sp>
        <p:nvSpPr>
          <p:cNvPr id="11" name="CaixaDeTexto 10">
            <a:extLst>
              <a:ext uri="{FF2B5EF4-FFF2-40B4-BE49-F238E27FC236}">
                <a16:creationId xmlns:a16="http://schemas.microsoft.com/office/drawing/2014/main" id="{7786D486-B2F8-4C6D-A0AA-8DD268D53512}"/>
              </a:ext>
            </a:extLst>
          </p:cNvPr>
          <p:cNvSpPr txBox="1"/>
          <p:nvPr/>
        </p:nvSpPr>
        <p:spPr>
          <a:xfrm>
            <a:off x="2586892" y="3604303"/>
            <a:ext cx="4015490" cy="923330"/>
          </a:xfrm>
          <a:prstGeom prst="rect">
            <a:avLst/>
          </a:prstGeom>
          <a:noFill/>
        </p:spPr>
        <p:txBody>
          <a:bodyPr wrap="square">
            <a:spAutoFit/>
          </a:bodyPr>
          <a:lstStyle/>
          <a:p>
            <a:pPr algn="ctr"/>
            <a:r>
              <a:rPr lang="pt-BR" sz="5400" b="1" dirty="0">
                <a:solidFill>
                  <a:srgbClr val="C6A28D"/>
                </a:solidFill>
                <a:latin typeface="Inter" panose="020B0604020202020204" charset="0"/>
                <a:ea typeface="Inter" panose="020B0604020202020204" charset="0"/>
                <a:cs typeface="Segoe UI" panose="020B0502040204020203" pitchFamily="34" charset="0"/>
              </a:rPr>
              <a:t>WIDE</a:t>
            </a:r>
          </a:p>
        </p:txBody>
      </p:sp>
      <p:graphicFrame>
        <p:nvGraphicFramePr>
          <p:cNvPr id="14" name="Tabela 6">
            <a:extLst>
              <a:ext uri="{FF2B5EF4-FFF2-40B4-BE49-F238E27FC236}">
                <a16:creationId xmlns:a16="http://schemas.microsoft.com/office/drawing/2014/main" id="{406A1D0A-BF16-419D-94F3-2774205DF0B1}"/>
              </a:ext>
            </a:extLst>
          </p:cNvPr>
          <p:cNvGraphicFramePr>
            <a:graphicFrameLocks noGrp="1"/>
          </p:cNvGraphicFramePr>
          <p:nvPr>
            <p:extLst>
              <p:ext uri="{D42A27DB-BD31-4B8C-83A1-F6EECF244321}">
                <p14:modId xmlns:p14="http://schemas.microsoft.com/office/powerpoint/2010/main" val="3313923647"/>
              </p:ext>
            </p:extLst>
          </p:nvPr>
        </p:nvGraphicFramePr>
        <p:xfrm>
          <a:off x="9241171" y="3086100"/>
          <a:ext cx="8394319" cy="6476190"/>
        </p:xfrm>
        <a:graphic>
          <a:graphicData uri="http://schemas.openxmlformats.org/drawingml/2006/table">
            <a:tbl>
              <a:tblPr firstRow="1" bandRow="1">
                <a:tableStyleId>{616DA210-FB5B-4158-B5E0-FEB733F419BA}</a:tableStyleId>
              </a:tblPr>
              <a:tblGrid>
                <a:gridCol w="1574098">
                  <a:extLst>
                    <a:ext uri="{9D8B030D-6E8A-4147-A177-3AD203B41FA5}">
                      <a16:colId xmlns:a16="http://schemas.microsoft.com/office/drawing/2014/main" val="1599511425"/>
                    </a:ext>
                  </a:extLst>
                </a:gridCol>
                <a:gridCol w="1452931">
                  <a:extLst>
                    <a:ext uri="{9D8B030D-6E8A-4147-A177-3AD203B41FA5}">
                      <a16:colId xmlns:a16="http://schemas.microsoft.com/office/drawing/2014/main" val="3307916527"/>
                    </a:ext>
                  </a:extLst>
                </a:gridCol>
                <a:gridCol w="1371600">
                  <a:extLst>
                    <a:ext uri="{9D8B030D-6E8A-4147-A177-3AD203B41FA5}">
                      <a16:colId xmlns:a16="http://schemas.microsoft.com/office/drawing/2014/main" val="1059065473"/>
                    </a:ext>
                  </a:extLst>
                </a:gridCol>
                <a:gridCol w="1371600">
                  <a:extLst>
                    <a:ext uri="{9D8B030D-6E8A-4147-A177-3AD203B41FA5}">
                      <a16:colId xmlns:a16="http://schemas.microsoft.com/office/drawing/2014/main" val="370822392"/>
                    </a:ext>
                  </a:extLst>
                </a:gridCol>
                <a:gridCol w="1414333">
                  <a:extLst>
                    <a:ext uri="{9D8B030D-6E8A-4147-A177-3AD203B41FA5}">
                      <a16:colId xmlns:a16="http://schemas.microsoft.com/office/drawing/2014/main" val="789756700"/>
                    </a:ext>
                  </a:extLst>
                </a:gridCol>
                <a:gridCol w="1209757">
                  <a:extLst>
                    <a:ext uri="{9D8B030D-6E8A-4147-A177-3AD203B41FA5}">
                      <a16:colId xmlns:a16="http://schemas.microsoft.com/office/drawing/2014/main" val="257507489"/>
                    </a:ext>
                  </a:extLst>
                </a:gridCol>
              </a:tblGrid>
              <a:tr h="1295238">
                <a:tc>
                  <a:txBody>
                    <a:bodyPr/>
                    <a:lstStyle/>
                    <a:p>
                      <a:pPr algn="ctr"/>
                      <a:r>
                        <a:rPr lang="pt-BR" sz="2100" dirty="0"/>
                        <a:t>avaliação </a:t>
                      </a:r>
                    </a:p>
                  </a:txBody>
                  <a:tcPr marL="137160" marR="137160" marT="68580" marB="68580" anchor="ctr">
                    <a:solidFill>
                      <a:schemeClr val="accent2"/>
                    </a:solidFill>
                  </a:tcPr>
                </a:tc>
                <a:tc>
                  <a:txBody>
                    <a:bodyPr/>
                    <a:lstStyle/>
                    <a:p>
                      <a:pPr algn="ctr"/>
                      <a:r>
                        <a:rPr lang="pt-BR" sz="2400" dirty="0"/>
                        <a:t>tipo</a:t>
                      </a:r>
                    </a:p>
                  </a:txBody>
                  <a:tcPr marL="137160" marR="137160" marT="68580" marB="68580" anchor="ctr">
                    <a:solidFill>
                      <a:schemeClr val="accent2"/>
                    </a:solidFill>
                  </a:tcPr>
                </a:tc>
                <a:tc>
                  <a:txBody>
                    <a:bodyPr/>
                    <a:lstStyle/>
                    <a:p>
                      <a:pPr algn="ctr"/>
                      <a:r>
                        <a:rPr lang="pt-BR" sz="2700" dirty="0"/>
                        <a:t>id</a:t>
                      </a:r>
                    </a:p>
                  </a:txBody>
                  <a:tcPr marL="137160" marR="137160" marT="68580" marB="68580" anchor="ctr">
                    <a:solidFill>
                      <a:schemeClr val="accent2"/>
                    </a:solidFill>
                  </a:tcPr>
                </a:tc>
                <a:tc>
                  <a:txBody>
                    <a:bodyPr/>
                    <a:lstStyle/>
                    <a:p>
                      <a:pPr algn="ctr"/>
                      <a:r>
                        <a:rPr lang="pt-BR" sz="2700" dirty="0" err="1"/>
                        <a:t>genero</a:t>
                      </a:r>
                      <a:endParaRPr lang="pt-BR" sz="2700" dirty="0"/>
                    </a:p>
                  </a:txBody>
                  <a:tcPr marL="137160" marR="137160" marT="68580" marB="68580" anchor="ctr">
                    <a:solidFill>
                      <a:schemeClr val="accent2"/>
                    </a:solidFill>
                  </a:tcPr>
                </a:tc>
                <a:tc>
                  <a:txBody>
                    <a:bodyPr/>
                    <a:lstStyle/>
                    <a:p>
                      <a:pPr algn="ctr"/>
                      <a:r>
                        <a:rPr lang="pt-BR" sz="2700" dirty="0"/>
                        <a:t>idade</a:t>
                      </a:r>
                    </a:p>
                  </a:txBody>
                  <a:tcPr marL="137160" marR="137160" marT="68580" marB="68580" anchor="ctr">
                    <a:solidFill>
                      <a:schemeClr val="accent2"/>
                    </a:solidFill>
                  </a:tcPr>
                </a:tc>
                <a:tc>
                  <a:txBody>
                    <a:bodyPr/>
                    <a:lstStyle/>
                    <a:p>
                      <a:pPr algn="ctr"/>
                      <a:r>
                        <a:rPr lang="pt-BR" sz="2700" dirty="0"/>
                        <a:t>altura</a:t>
                      </a:r>
                    </a:p>
                  </a:txBody>
                  <a:tcPr marL="137160" marR="137160" marT="68580" marB="68580" anchor="ctr">
                    <a:solidFill>
                      <a:schemeClr val="accent2"/>
                    </a:solidFill>
                  </a:tcPr>
                </a:tc>
                <a:extLst>
                  <a:ext uri="{0D108BD9-81ED-4DB2-BD59-A6C34878D82A}">
                    <a16:rowId xmlns:a16="http://schemas.microsoft.com/office/drawing/2014/main" val="2189167151"/>
                  </a:ext>
                </a:extLst>
              </a:tr>
              <a:tr h="1295238">
                <a:tc>
                  <a:txBody>
                    <a:bodyPr/>
                    <a:lstStyle/>
                    <a:p>
                      <a:pPr algn="ctr"/>
                      <a:r>
                        <a:rPr lang="pt-BR" sz="2700" dirty="0"/>
                        <a:t>1</a:t>
                      </a:r>
                    </a:p>
                  </a:txBody>
                  <a:tcPr marL="137160" marR="137160" marT="68580" marB="68580" anchor="ctr"/>
                </a:tc>
                <a:tc>
                  <a:txBody>
                    <a:bodyPr/>
                    <a:lstStyle/>
                    <a:p>
                      <a:pPr algn="ctr"/>
                      <a:r>
                        <a:rPr lang="pt-BR" sz="2400" dirty="0"/>
                        <a:t>Cm</a:t>
                      </a:r>
                    </a:p>
                  </a:txBody>
                  <a:tcPr marL="137160" marR="137160" marT="68580" marB="68580" anchor="ctr"/>
                </a:tc>
                <a:tc>
                  <a:txBody>
                    <a:bodyPr/>
                    <a:lstStyle/>
                    <a:p>
                      <a:pPr algn="ctr"/>
                      <a:r>
                        <a:rPr lang="pt-BR" sz="2700" dirty="0"/>
                        <a:t>001</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11</a:t>
                      </a:r>
                    </a:p>
                  </a:txBody>
                  <a:tcPr marL="137160" marR="137160" marT="68580" marB="68580" anchor="ctr"/>
                </a:tc>
                <a:tc>
                  <a:txBody>
                    <a:bodyPr/>
                    <a:lstStyle/>
                    <a:p>
                      <a:pPr algn="ctr"/>
                      <a:r>
                        <a:rPr lang="pt-BR" sz="2700" dirty="0"/>
                        <a:t>110</a:t>
                      </a:r>
                    </a:p>
                  </a:txBody>
                  <a:tcPr marL="137160" marR="137160" marT="68580" marB="68580" anchor="ctr"/>
                </a:tc>
                <a:extLst>
                  <a:ext uri="{0D108BD9-81ED-4DB2-BD59-A6C34878D82A}">
                    <a16:rowId xmlns:a16="http://schemas.microsoft.com/office/drawing/2014/main" val="1106520567"/>
                  </a:ext>
                </a:extLst>
              </a:tr>
              <a:tr h="1295238">
                <a:tc>
                  <a:txBody>
                    <a:bodyPr/>
                    <a:lstStyle/>
                    <a:p>
                      <a:pPr algn="ctr"/>
                      <a:r>
                        <a:rPr lang="pt-BR" sz="2700" dirty="0"/>
                        <a:t>1</a:t>
                      </a:r>
                    </a:p>
                  </a:txBody>
                  <a:tcPr marL="137160" marR="137160" marT="68580" marB="68580" anchor="ctr"/>
                </a:tc>
                <a:tc>
                  <a:txBody>
                    <a:bodyPr/>
                    <a:lstStyle/>
                    <a:p>
                      <a:pPr algn="ctr"/>
                      <a:r>
                        <a:rPr lang="pt-BR" sz="2400" dirty="0"/>
                        <a:t>Cm</a:t>
                      </a:r>
                    </a:p>
                  </a:txBody>
                  <a:tcPr marL="137160" marR="137160" marT="68580" marB="68580" anchor="ctr"/>
                </a:tc>
                <a:tc>
                  <a:txBody>
                    <a:bodyPr/>
                    <a:lstStyle/>
                    <a:p>
                      <a:pPr algn="ctr"/>
                      <a:r>
                        <a:rPr lang="pt-BR" sz="2700" dirty="0"/>
                        <a:t>002</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11</a:t>
                      </a:r>
                    </a:p>
                  </a:txBody>
                  <a:tcPr marL="137160" marR="137160" marT="68580" marB="68580" anchor="ctr"/>
                </a:tc>
                <a:tc>
                  <a:txBody>
                    <a:bodyPr/>
                    <a:lstStyle/>
                    <a:p>
                      <a:pPr algn="ctr"/>
                      <a:r>
                        <a:rPr lang="pt-BR" sz="2700" dirty="0"/>
                        <a:t>90</a:t>
                      </a:r>
                    </a:p>
                  </a:txBody>
                  <a:tcPr marL="137160" marR="137160" marT="68580" marB="68580" anchor="ctr"/>
                </a:tc>
                <a:extLst>
                  <a:ext uri="{0D108BD9-81ED-4DB2-BD59-A6C34878D82A}">
                    <a16:rowId xmlns:a16="http://schemas.microsoft.com/office/drawing/2014/main" val="863507577"/>
                  </a:ext>
                </a:extLst>
              </a:tr>
              <a:tr h="1295238">
                <a:tc>
                  <a:txBody>
                    <a:bodyPr/>
                    <a:lstStyle/>
                    <a:p>
                      <a:pPr algn="ctr"/>
                      <a:r>
                        <a:rPr lang="pt-BR" sz="2700" dirty="0"/>
                        <a:t>2</a:t>
                      </a:r>
                    </a:p>
                  </a:txBody>
                  <a:tcPr marL="137160" marR="137160" marT="68580" marB="68580" anchor="ctr"/>
                </a:tc>
                <a:tc>
                  <a:txBody>
                    <a:bodyPr/>
                    <a:lstStyle/>
                    <a:p>
                      <a:pPr algn="ctr"/>
                      <a:r>
                        <a:rPr lang="pt-BR" sz="2400" dirty="0"/>
                        <a:t>Cm</a:t>
                      </a:r>
                    </a:p>
                  </a:txBody>
                  <a:tcPr marL="137160" marR="137160" marT="68580" marB="68580" anchor="ctr"/>
                </a:tc>
                <a:tc>
                  <a:txBody>
                    <a:bodyPr/>
                    <a:lstStyle/>
                    <a:p>
                      <a:pPr algn="ctr"/>
                      <a:r>
                        <a:rPr lang="pt-BR" sz="2700" dirty="0"/>
                        <a:t>001</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12</a:t>
                      </a:r>
                    </a:p>
                  </a:txBody>
                  <a:tcPr marL="137160" marR="137160" marT="68580" marB="68580" anchor="ctr"/>
                </a:tc>
                <a:tc>
                  <a:txBody>
                    <a:bodyPr/>
                    <a:lstStyle/>
                    <a:p>
                      <a:pPr algn="ctr"/>
                      <a:r>
                        <a:rPr lang="pt-BR" sz="2700" dirty="0"/>
                        <a:t>120</a:t>
                      </a:r>
                    </a:p>
                  </a:txBody>
                  <a:tcPr marL="137160" marR="137160" marT="68580" marB="68580" anchor="ctr"/>
                </a:tc>
                <a:extLst>
                  <a:ext uri="{0D108BD9-81ED-4DB2-BD59-A6C34878D82A}">
                    <a16:rowId xmlns:a16="http://schemas.microsoft.com/office/drawing/2014/main" val="3564096646"/>
                  </a:ext>
                </a:extLst>
              </a:tr>
              <a:tr h="1295238">
                <a:tc>
                  <a:txBody>
                    <a:bodyPr/>
                    <a:lstStyle/>
                    <a:p>
                      <a:pPr algn="ctr"/>
                      <a:r>
                        <a:rPr lang="pt-BR" sz="2700" dirty="0"/>
                        <a:t>2</a:t>
                      </a:r>
                    </a:p>
                  </a:txBody>
                  <a:tcPr marL="137160" marR="137160" marT="68580" marB="68580" anchor="ctr"/>
                </a:tc>
                <a:tc>
                  <a:txBody>
                    <a:bodyPr/>
                    <a:lstStyle/>
                    <a:p>
                      <a:pPr algn="ctr"/>
                      <a:r>
                        <a:rPr lang="pt-BR" sz="2400" dirty="0"/>
                        <a:t>cm</a:t>
                      </a:r>
                    </a:p>
                  </a:txBody>
                  <a:tcPr marL="137160" marR="137160" marT="68580" marB="68580" anchor="ctr"/>
                </a:tc>
                <a:tc>
                  <a:txBody>
                    <a:bodyPr/>
                    <a:lstStyle/>
                    <a:p>
                      <a:pPr algn="ctr"/>
                      <a:r>
                        <a:rPr lang="pt-BR" sz="2700" dirty="0"/>
                        <a:t>002</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12</a:t>
                      </a:r>
                    </a:p>
                  </a:txBody>
                  <a:tcPr marL="137160" marR="137160" marT="68580" marB="68580" anchor="ctr"/>
                </a:tc>
                <a:tc>
                  <a:txBody>
                    <a:bodyPr/>
                    <a:lstStyle/>
                    <a:p>
                      <a:pPr algn="ctr"/>
                      <a:r>
                        <a:rPr lang="pt-BR" sz="2700" dirty="0"/>
                        <a:t>100</a:t>
                      </a:r>
                    </a:p>
                  </a:txBody>
                  <a:tcPr marL="137160" marR="137160" marT="68580" marB="68580" anchor="ctr"/>
                </a:tc>
                <a:extLst>
                  <a:ext uri="{0D108BD9-81ED-4DB2-BD59-A6C34878D82A}">
                    <a16:rowId xmlns:a16="http://schemas.microsoft.com/office/drawing/2014/main" val="1520755794"/>
                  </a:ext>
                </a:extLst>
              </a:tr>
            </a:tbl>
          </a:graphicData>
        </a:graphic>
      </p:graphicFrame>
      <p:sp>
        <p:nvSpPr>
          <p:cNvPr id="8" name="Retângulo 7"/>
          <p:cNvSpPr/>
          <p:nvPr/>
        </p:nvSpPr>
        <p:spPr>
          <a:xfrm>
            <a:off x="1185761" y="804521"/>
            <a:ext cx="8055410" cy="1661993"/>
          </a:xfrm>
          <a:prstGeom prst="rect">
            <a:avLst/>
          </a:prstGeom>
        </p:spPr>
        <p:txBody>
          <a:bodyPr wrap="none">
            <a:spAutoFit/>
          </a:bodyPr>
          <a:lstStyle/>
          <a:p>
            <a:r>
              <a:rPr lang="pt-BR" sz="5400" b="1" dirty="0" err="1">
                <a:latin typeface="Inter" panose="020B0604020202020204" charset="0"/>
                <a:ea typeface="Inter" panose="020B0604020202020204" charset="0"/>
              </a:rPr>
              <a:t>Tidy</a:t>
            </a:r>
            <a:r>
              <a:rPr lang="pt-BR" sz="5400" b="1" dirty="0">
                <a:latin typeface="Inter" panose="020B0604020202020204" charset="0"/>
                <a:ea typeface="Inter" panose="020B0604020202020204" charset="0"/>
              </a:rPr>
              <a:t> data</a:t>
            </a:r>
          </a:p>
          <a:p>
            <a:r>
              <a:rPr lang="pt-BR" sz="4800" b="1" i="1" dirty="0">
                <a:latin typeface="Inter" panose="020B0604020202020204" charset="0"/>
                <a:ea typeface="Inter" panose="020B0604020202020204" charset="0"/>
              </a:rPr>
              <a:t>Considerações importantes</a:t>
            </a:r>
          </a:p>
        </p:txBody>
      </p:sp>
      <p:sp>
        <p:nvSpPr>
          <p:cNvPr id="10" name="CaixaDeTexto 9">
            <a:extLst>
              <a:ext uri="{FF2B5EF4-FFF2-40B4-BE49-F238E27FC236}">
                <a16:creationId xmlns:a16="http://schemas.microsoft.com/office/drawing/2014/main" id="{7786D486-B2F8-4C6D-A0AA-8DD268D53512}"/>
              </a:ext>
            </a:extLst>
          </p:cNvPr>
          <p:cNvSpPr txBox="1"/>
          <p:nvPr/>
        </p:nvSpPr>
        <p:spPr>
          <a:xfrm>
            <a:off x="11329851" y="1670631"/>
            <a:ext cx="4015490" cy="923330"/>
          </a:xfrm>
          <a:prstGeom prst="rect">
            <a:avLst/>
          </a:prstGeom>
          <a:noFill/>
        </p:spPr>
        <p:txBody>
          <a:bodyPr wrap="square">
            <a:spAutoFit/>
          </a:bodyPr>
          <a:lstStyle/>
          <a:p>
            <a:pPr algn="ctr"/>
            <a:r>
              <a:rPr lang="pt-BR" sz="5400" b="1" dirty="0">
                <a:solidFill>
                  <a:srgbClr val="C6A28D"/>
                </a:solidFill>
                <a:latin typeface="Inter" panose="020B0604020202020204" charset="0"/>
                <a:ea typeface="Inter" panose="020B0604020202020204" charset="0"/>
                <a:cs typeface="Segoe UI" panose="020B0502040204020203" pitchFamily="34" charset="0"/>
              </a:rPr>
              <a:t>LONG</a:t>
            </a:r>
          </a:p>
        </p:txBody>
      </p:sp>
    </p:spTree>
    <p:extLst>
      <p:ext uri="{BB962C8B-B14F-4D97-AF65-F5344CB8AC3E}">
        <p14:creationId xmlns:p14="http://schemas.microsoft.com/office/powerpoint/2010/main" val="27809734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8C0A814B-81BF-4086-A400-88A5243AFA24}"/>
              </a:ext>
            </a:extLst>
          </p:cNvPr>
          <p:cNvSpPr txBox="1"/>
          <p:nvPr/>
        </p:nvSpPr>
        <p:spPr>
          <a:xfrm>
            <a:off x="8458200" y="9314788"/>
            <a:ext cx="8951596" cy="369332"/>
          </a:xfrm>
          <a:prstGeom prst="rect">
            <a:avLst/>
          </a:prstGeom>
          <a:noFill/>
        </p:spPr>
        <p:txBody>
          <a:bodyPr wrap="square">
            <a:spAutoFit/>
          </a:bodyPr>
          <a:lstStyle/>
          <a:p>
            <a:pPr algn="r"/>
            <a:r>
              <a:rPr lang="pt-BR" dirty="0">
                <a:latin typeface="Inter" panose="020B0604020202020204" charset="0"/>
                <a:ea typeface="Inter" panose="020B0604020202020204" charset="0"/>
              </a:rPr>
              <a:t>Fonte: https://cran.r-project.org/web/packages/tidyr/vignettes/tidy-data.html</a:t>
            </a:r>
            <a:endParaRPr lang="pt-BR" sz="2000" dirty="0">
              <a:latin typeface="Inter" panose="020B0604020202020204" charset="0"/>
              <a:ea typeface="Inter" panose="020B0604020202020204" charset="0"/>
            </a:endParaRPr>
          </a:p>
        </p:txBody>
      </p:sp>
      <p:sp>
        <p:nvSpPr>
          <p:cNvPr id="11" name="CaixaDeTexto 10">
            <a:extLst>
              <a:ext uri="{FF2B5EF4-FFF2-40B4-BE49-F238E27FC236}">
                <a16:creationId xmlns:a16="http://schemas.microsoft.com/office/drawing/2014/main" id="{D1E54111-0149-440A-9B15-02CF3A820A44}"/>
              </a:ext>
            </a:extLst>
          </p:cNvPr>
          <p:cNvSpPr txBox="1"/>
          <p:nvPr/>
        </p:nvSpPr>
        <p:spPr>
          <a:xfrm>
            <a:off x="1134873" y="3527673"/>
            <a:ext cx="16607124" cy="738664"/>
          </a:xfrm>
          <a:prstGeom prst="rect">
            <a:avLst/>
          </a:prstGeom>
          <a:noFill/>
        </p:spPr>
        <p:txBody>
          <a:bodyPr wrap="square">
            <a:spAutoFit/>
          </a:bodyPr>
          <a:lstStyle/>
          <a:p>
            <a:pPr>
              <a:buClr>
                <a:srgbClr val="04A07B"/>
              </a:buClr>
            </a:pPr>
            <a:r>
              <a:rPr lang="pt-BR" sz="4200" i="1" dirty="0" err="1">
                <a:latin typeface="Inter" panose="020B0604020202020204" charset="0"/>
                <a:ea typeface="Inter" panose="020B0604020202020204" charset="0"/>
                <a:cs typeface="Segoe UI" panose="020B0502040204020203" pitchFamily="34" charset="0"/>
              </a:rPr>
              <a:t>Tidy</a:t>
            </a:r>
            <a:r>
              <a:rPr lang="pt-BR" sz="4200" i="1" dirty="0">
                <a:latin typeface="Inter" panose="020B0604020202020204" charset="0"/>
                <a:ea typeface="Inter" panose="020B0604020202020204" charset="0"/>
                <a:cs typeface="Segoe UI" panose="020B0502040204020203" pitchFamily="34" charset="0"/>
              </a:rPr>
              <a:t> data </a:t>
            </a:r>
            <a:r>
              <a:rPr lang="pt-BR" sz="4200" dirty="0">
                <a:latin typeface="Inter" panose="020B0604020202020204" charset="0"/>
                <a:ea typeface="Inter" panose="020B0604020202020204" charset="0"/>
                <a:cs typeface="Segoe UI" panose="020B0502040204020203" pitchFamily="34" charset="0"/>
              </a:rPr>
              <a:t>é</a:t>
            </a:r>
          </a:p>
        </p:txBody>
      </p:sp>
      <p:sp>
        <p:nvSpPr>
          <p:cNvPr id="7" name="CaixaDeTexto 6">
            <a:extLst>
              <a:ext uri="{FF2B5EF4-FFF2-40B4-BE49-F238E27FC236}">
                <a16:creationId xmlns:a16="http://schemas.microsoft.com/office/drawing/2014/main" id="{9C40571F-C3DA-4E81-89FC-537FB19E49D0}"/>
              </a:ext>
            </a:extLst>
          </p:cNvPr>
          <p:cNvSpPr txBox="1"/>
          <p:nvPr/>
        </p:nvSpPr>
        <p:spPr>
          <a:xfrm>
            <a:off x="1134873" y="4415680"/>
            <a:ext cx="16607124" cy="1754326"/>
          </a:xfrm>
          <a:prstGeom prst="rect">
            <a:avLst/>
          </a:prstGeom>
          <a:noFill/>
        </p:spPr>
        <p:txBody>
          <a:bodyPr wrap="square">
            <a:spAutoFit/>
          </a:bodyPr>
          <a:lstStyle/>
          <a:p>
            <a:pPr marL="771525" indent="-771525">
              <a:buClr>
                <a:srgbClr val="C6A28D"/>
              </a:buClr>
              <a:buAutoNum type="arabicPeriod"/>
            </a:pPr>
            <a:r>
              <a:rPr lang="pt-BR" sz="3600" dirty="0">
                <a:latin typeface="Inter" panose="020B0604020202020204" charset="0"/>
                <a:ea typeface="Inter" panose="020B0604020202020204" charset="0"/>
                <a:cs typeface="Segoe UI" panose="020B0502040204020203" pitchFamily="34" charset="0"/>
              </a:rPr>
              <a:t>Cada coluna é uma variável</a:t>
            </a:r>
          </a:p>
          <a:p>
            <a:pPr marL="771525" indent="-771525">
              <a:buClr>
                <a:srgbClr val="C6A28D"/>
              </a:buClr>
              <a:buAutoNum type="arabicPeriod"/>
            </a:pPr>
            <a:r>
              <a:rPr lang="pt-BR" sz="3600" dirty="0">
                <a:latin typeface="Inter" panose="020B0604020202020204" charset="0"/>
                <a:ea typeface="Inter" panose="020B0604020202020204" charset="0"/>
                <a:cs typeface="Segoe UI" panose="020B0502040204020203" pitchFamily="34" charset="0"/>
              </a:rPr>
              <a:t>Cada linha é uma observação</a:t>
            </a:r>
          </a:p>
          <a:p>
            <a:pPr marL="771525" indent="-771525">
              <a:buClr>
                <a:srgbClr val="C6A28D"/>
              </a:buClr>
              <a:buAutoNum type="arabicPeriod"/>
            </a:pPr>
            <a:r>
              <a:rPr lang="pt-BR" sz="3600" dirty="0">
                <a:latin typeface="Inter" panose="020B0604020202020204" charset="0"/>
                <a:ea typeface="Inter" panose="020B0604020202020204" charset="0"/>
                <a:cs typeface="Segoe UI" panose="020B0502040204020203" pitchFamily="34" charset="0"/>
              </a:rPr>
              <a:t>Cada célula representa apenas um valor</a:t>
            </a:r>
          </a:p>
        </p:txBody>
      </p:sp>
      <p:sp>
        <p:nvSpPr>
          <p:cNvPr id="9" name="CaixaDeTexto 8">
            <a:extLst>
              <a:ext uri="{FF2B5EF4-FFF2-40B4-BE49-F238E27FC236}">
                <a16:creationId xmlns:a16="http://schemas.microsoft.com/office/drawing/2014/main" id="{B8B05E44-8B55-4D52-96C0-21411EEC6C0B}"/>
              </a:ext>
            </a:extLst>
          </p:cNvPr>
          <p:cNvSpPr txBox="1"/>
          <p:nvPr/>
        </p:nvSpPr>
        <p:spPr>
          <a:xfrm>
            <a:off x="1134873" y="7214519"/>
            <a:ext cx="16607124" cy="738664"/>
          </a:xfrm>
          <a:prstGeom prst="rect">
            <a:avLst/>
          </a:prstGeom>
          <a:noFill/>
        </p:spPr>
        <p:txBody>
          <a:bodyPr wrap="square">
            <a:spAutoFit/>
          </a:bodyPr>
          <a:lstStyle/>
          <a:p>
            <a:pPr>
              <a:buClr>
                <a:srgbClr val="04A07B"/>
              </a:buClr>
            </a:pPr>
            <a:r>
              <a:rPr lang="pt-BR" sz="4200" i="1" dirty="0" err="1">
                <a:latin typeface="Inter" panose="020B0604020202020204" charset="0"/>
                <a:ea typeface="Inter" panose="020B0604020202020204" charset="0"/>
                <a:cs typeface="Segoe UI" panose="020B0502040204020203" pitchFamily="34" charset="0"/>
              </a:rPr>
              <a:t>Messy</a:t>
            </a:r>
            <a:r>
              <a:rPr lang="pt-BR" sz="4200" i="1" dirty="0">
                <a:latin typeface="Inter" panose="020B0604020202020204" charset="0"/>
                <a:ea typeface="Inter" panose="020B0604020202020204" charset="0"/>
                <a:cs typeface="Segoe UI" panose="020B0502040204020203" pitchFamily="34" charset="0"/>
              </a:rPr>
              <a:t> data </a:t>
            </a:r>
            <a:r>
              <a:rPr lang="pt-BR" sz="4200" dirty="0">
                <a:latin typeface="Inter" panose="020B0604020202020204" charset="0"/>
                <a:ea typeface="Inter" panose="020B0604020202020204" charset="0"/>
                <a:cs typeface="Segoe UI" panose="020B0502040204020203" pitchFamily="34" charset="0"/>
              </a:rPr>
              <a:t>é</a:t>
            </a:r>
          </a:p>
        </p:txBody>
      </p:sp>
      <p:sp>
        <p:nvSpPr>
          <p:cNvPr id="10" name="CaixaDeTexto 9">
            <a:extLst>
              <a:ext uri="{FF2B5EF4-FFF2-40B4-BE49-F238E27FC236}">
                <a16:creationId xmlns:a16="http://schemas.microsoft.com/office/drawing/2014/main" id="{F65C5DCF-0960-43AA-A14F-844087C13172}"/>
              </a:ext>
            </a:extLst>
          </p:cNvPr>
          <p:cNvSpPr txBox="1"/>
          <p:nvPr/>
        </p:nvSpPr>
        <p:spPr>
          <a:xfrm>
            <a:off x="1134873" y="7995991"/>
            <a:ext cx="16607124" cy="646331"/>
          </a:xfrm>
          <a:prstGeom prst="rect">
            <a:avLst/>
          </a:prstGeom>
          <a:noFill/>
        </p:spPr>
        <p:txBody>
          <a:bodyPr wrap="square">
            <a:spAutoFit/>
          </a:bodyPr>
          <a:lstStyle/>
          <a:p>
            <a:pPr marL="771525" indent="-771525">
              <a:buClr>
                <a:srgbClr val="C6A28D"/>
              </a:buClr>
              <a:buAutoNum type="arabicPeriod"/>
            </a:pPr>
            <a:r>
              <a:rPr lang="pt-BR" sz="3600" dirty="0">
                <a:latin typeface="Inter" panose="020B0604020202020204" charset="0"/>
                <a:ea typeface="Inter" panose="020B0604020202020204" charset="0"/>
                <a:cs typeface="Segoe UI" panose="020B0502040204020203" pitchFamily="34" charset="0"/>
              </a:rPr>
              <a:t>Qualquer outra organização dos dados que seja diferente do </a:t>
            </a:r>
            <a:r>
              <a:rPr lang="pt-BR" sz="3600" i="1" dirty="0" err="1">
                <a:latin typeface="Inter" panose="020B0604020202020204" charset="0"/>
                <a:ea typeface="Inter" panose="020B0604020202020204" charset="0"/>
                <a:cs typeface="Segoe UI" panose="020B0502040204020203" pitchFamily="34" charset="0"/>
              </a:rPr>
              <a:t>tidy</a:t>
            </a:r>
            <a:r>
              <a:rPr lang="pt-BR" sz="3600" i="1" dirty="0">
                <a:latin typeface="Inter" panose="020B0604020202020204" charset="0"/>
                <a:ea typeface="Inter" panose="020B0604020202020204" charset="0"/>
                <a:cs typeface="Segoe UI" panose="020B0502040204020203" pitchFamily="34" charset="0"/>
              </a:rPr>
              <a:t> data</a:t>
            </a:r>
            <a:r>
              <a:rPr lang="pt-BR" sz="3600" dirty="0">
                <a:latin typeface="Inter" panose="020B0604020202020204" charset="0"/>
                <a:ea typeface="Inter" panose="020B0604020202020204" charset="0"/>
                <a:cs typeface="Segoe UI" panose="020B0502040204020203" pitchFamily="34" charset="0"/>
              </a:rPr>
              <a:t>.</a:t>
            </a:r>
          </a:p>
        </p:txBody>
      </p:sp>
      <p:sp>
        <p:nvSpPr>
          <p:cNvPr id="12" name="Retângulo 11"/>
          <p:cNvSpPr/>
          <p:nvPr/>
        </p:nvSpPr>
        <p:spPr>
          <a:xfrm>
            <a:off x="1050824" y="1384171"/>
            <a:ext cx="8055410" cy="1661993"/>
          </a:xfrm>
          <a:prstGeom prst="rect">
            <a:avLst/>
          </a:prstGeom>
        </p:spPr>
        <p:txBody>
          <a:bodyPr wrap="none">
            <a:spAutoFit/>
          </a:bodyPr>
          <a:lstStyle/>
          <a:p>
            <a:r>
              <a:rPr lang="pt-BR" sz="5400" b="1" dirty="0" err="1">
                <a:latin typeface="Inter" panose="020B0604020202020204" charset="0"/>
                <a:ea typeface="Inter" panose="020B0604020202020204" charset="0"/>
              </a:rPr>
              <a:t>Tidy</a:t>
            </a:r>
            <a:r>
              <a:rPr lang="pt-BR" sz="5400" b="1" dirty="0">
                <a:latin typeface="Inter" panose="020B0604020202020204" charset="0"/>
                <a:ea typeface="Inter" panose="020B0604020202020204" charset="0"/>
              </a:rPr>
              <a:t> data</a:t>
            </a:r>
          </a:p>
          <a:p>
            <a:r>
              <a:rPr lang="pt-BR" sz="4800" b="1" i="1" dirty="0">
                <a:latin typeface="Inter" panose="020B0604020202020204" charset="0"/>
                <a:ea typeface="Inter" panose="020B0604020202020204" charset="0"/>
              </a:rPr>
              <a:t>Considerações importantes</a:t>
            </a:r>
          </a:p>
        </p:txBody>
      </p:sp>
      <p:sp>
        <p:nvSpPr>
          <p:cNvPr id="13"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4"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5"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Tree>
    <p:extLst>
      <p:ext uri="{BB962C8B-B14F-4D97-AF65-F5344CB8AC3E}">
        <p14:creationId xmlns:p14="http://schemas.microsoft.com/office/powerpoint/2010/main" val="39582435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D1E54111-0149-440A-9B15-02CF3A820A44}"/>
              </a:ext>
            </a:extLst>
          </p:cNvPr>
          <p:cNvSpPr txBox="1"/>
          <p:nvPr/>
        </p:nvSpPr>
        <p:spPr>
          <a:xfrm>
            <a:off x="1028700" y="3301065"/>
            <a:ext cx="16607124" cy="5693866"/>
          </a:xfrm>
          <a:prstGeom prst="rect">
            <a:avLst/>
          </a:prstGeom>
          <a:noFill/>
        </p:spPr>
        <p:txBody>
          <a:bodyPr wrap="square">
            <a:spAutoFit/>
          </a:bodyPr>
          <a:lstStyle/>
          <a:p>
            <a:pPr marL="514350" indent="-514350">
              <a:buClr>
                <a:srgbClr val="AD6237"/>
              </a:buClr>
              <a:buFont typeface="Arial" panose="020B0604020202020204" pitchFamily="34" charset="0"/>
              <a:buChar char="•"/>
            </a:pPr>
            <a:r>
              <a:rPr lang="pt-BR" sz="2800" dirty="0">
                <a:latin typeface="Inter" panose="020B0604020202020204" charset="0"/>
                <a:ea typeface="Inter" panose="020B0604020202020204" charset="0"/>
                <a:cs typeface="Segoe UI" panose="020B0502040204020203" pitchFamily="34" charset="0"/>
              </a:rPr>
              <a:t>Facilita o processo de limpeza do banco de dados porque é possível estruturar o processo de extração e estruturação de um banco </a:t>
            </a:r>
          </a:p>
          <a:p>
            <a:pPr marL="1200150" lvl="1" indent="-514350">
              <a:buClr>
                <a:srgbClr val="AD6237"/>
              </a:buClr>
              <a:buFont typeface="Arial" panose="020B0604020202020204" pitchFamily="34" charset="0"/>
              <a:buChar char="•"/>
            </a:pPr>
            <a:r>
              <a:rPr lang="pt-BR" sz="2800" i="1" dirty="0" err="1">
                <a:latin typeface="Inter" panose="020B0604020202020204" charset="0"/>
                <a:ea typeface="Inter" panose="020B0604020202020204" charset="0"/>
                <a:cs typeface="Segoe UI" panose="020B0502040204020203" pitchFamily="34" charset="0"/>
              </a:rPr>
              <a:t>Messy</a:t>
            </a:r>
            <a:r>
              <a:rPr lang="pt-BR" sz="2800" i="1" dirty="0">
                <a:latin typeface="Inter" panose="020B0604020202020204" charset="0"/>
                <a:ea typeface="Inter" panose="020B0604020202020204" charset="0"/>
                <a:cs typeface="Segoe UI" panose="020B0502040204020203" pitchFamily="34" charset="0"/>
              </a:rPr>
              <a:t> data </a:t>
            </a:r>
            <a:r>
              <a:rPr lang="pt-BR" sz="2800" dirty="0">
                <a:latin typeface="Inter" panose="020B0604020202020204" charset="0"/>
                <a:ea typeface="Inter" panose="020B0604020202020204" charset="0"/>
                <a:cs typeface="Segoe UI" panose="020B0502040204020203" pitchFamily="34" charset="0"/>
              </a:rPr>
              <a:t>requer que sejam usadas estratégias diferentes para extrair variáveis diferentes, o que aumenta as chances de ocorrerem erros</a:t>
            </a:r>
          </a:p>
          <a:p>
            <a:pPr marL="1200150" lvl="1" indent="-514350">
              <a:buClr>
                <a:srgbClr val="AD6237"/>
              </a:buClr>
              <a:buFont typeface="Arial" panose="020B0604020202020204" pitchFamily="34" charset="0"/>
              <a:buChar char="•"/>
            </a:pPr>
            <a:endParaRPr lang="pt-BR" sz="2800" i="1" dirty="0">
              <a:latin typeface="Inter" panose="020B0604020202020204" charset="0"/>
              <a:ea typeface="Inter" panose="020B0604020202020204" charset="0"/>
              <a:cs typeface="Segoe UI" panose="020B0502040204020203" pitchFamily="34" charset="0"/>
            </a:endParaRPr>
          </a:p>
          <a:p>
            <a:pPr marL="514350" indent="-514350">
              <a:buClr>
                <a:srgbClr val="AD6237"/>
              </a:buClr>
              <a:buFont typeface="Arial" panose="020B0604020202020204" pitchFamily="34" charset="0"/>
              <a:buChar char="•"/>
            </a:pPr>
            <a:r>
              <a:rPr lang="pt-BR" sz="2800" dirty="0">
                <a:latin typeface="Inter" panose="020B0604020202020204" charset="0"/>
                <a:ea typeface="Inter" panose="020B0604020202020204" charset="0"/>
                <a:cs typeface="Segoe UI" panose="020B0502040204020203" pitchFamily="34" charset="0"/>
              </a:rPr>
              <a:t>Nomear e ordenar as variáveis é importante também</a:t>
            </a:r>
          </a:p>
          <a:p>
            <a:pPr marL="1200150" lvl="1" indent="-514350">
              <a:buClr>
                <a:srgbClr val="AD6237"/>
              </a:buClr>
              <a:buFont typeface="Arial" panose="020B0604020202020204" pitchFamily="34" charset="0"/>
              <a:buChar char="•"/>
            </a:pPr>
            <a:r>
              <a:rPr lang="pt-BR" sz="2800" dirty="0">
                <a:latin typeface="Inter" panose="020B0604020202020204" charset="0"/>
                <a:ea typeface="Inter" panose="020B0604020202020204" charset="0"/>
                <a:cs typeface="Segoe UI" panose="020B0502040204020203" pitchFamily="34" charset="0"/>
              </a:rPr>
              <a:t>Para facilitar o manuseio do banco de dados por qualquer pessoa é interessante que variáveis com valores fixos (e.g. características individuais) apareçam nas primeiras colunas</a:t>
            </a:r>
          </a:p>
          <a:p>
            <a:pPr marL="1200150" lvl="1" indent="-514350">
              <a:buClr>
                <a:srgbClr val="AD6237"/>
              </a:buClr>
              <a:buFont typeface="Arial" panose="020B0604020202020204" pitchFamily="34" charset="0"/>
              <a:buChar char="•"/>
            </a:pPr>
            <a:r>
              <a:rPr lang="pt-BR" sz="2800" dirty="0">
                <a:latin typeface="Inter" panose="020B0604020202020204" charset="0"/>
                <a:ea typeface="Inter" panose="020B0604020202020204" charset="0"/>
                <a:cs typeface="Segoe UI" panose="020B0502040204020203" pitchFamily="34" charset="0"/>
              </a:rPr>
              <a:t>Características mensuradas (e.g. traços de personalidade) aparecem depois de variáveis com valores fixos</a:t>
            </a:r>
          </a:p>
          <a:p>
            <a:pPr marL="1200150" lvl="1" indent="-514350">
              <a:buClr>
                <a:srgbClr val="AD6237"/>
              </a:buClr>
              <a:buFont typeface="Arial" panose="020B0604020202020204" pitchFamily="34" charset="0"/>
              <a:buChar char="•"/>
            </a:pPr>
            <a:r>
              <a:rPr lang="pt-BR" sz="2800" dirty="0">
                <a:latin typeface="Inter" panose="020B0604020202020204" charset="0"/>
                <a:ea typeface="Inter" panose="020B0604020202020204" charset="0"/>
                <a:cs typeface="Segoe UI" panose="020B0502040204020203" pitchFamily="34" charset="0"/>
              </a:rPr>
              <a:t>Nomeie as variáveis com prefixos ou sufixos iguais e evite o uso de </a:t>
            </a:r>
            <a:r>
              <a:rPr lang="pt-BR" sz="2800" dirty="0" err="1">
                <a:latin typeface="Inter" panose="020B0604020202020204" charset="0"/>
                <a:ea typeface="Inter" panose="020B0604020202020204" charset="0"/>
                <a:cs typeface="Segoe UI" panose="020B0502040204020203" pitchFamily="34" charset="0"/>
              </a:rPr>
              <a:t>capslock</a:t>
            </a:r>
            <a:r>
              <a:rPr lang="pt-BR" sz="2800" dirty="0">
                <a:latin typeface="Inter" panose="020B0604020202020204" charset="0"/>
                <a:ea typeface="Inter" panose="020B0604020202020204" charset="0"/>
                <a:cs typeface="Segoe UI" panose="020B0502040204020203" pitchFamily="34" charset="0"/>
              </a:rPr>
              <a:t> ou espaços </a:t>
            </a:r>
          </a:p>
          <a:p>
            <a:pPr marL="1885950" lvl="2" indent="-514350">
              <a:buClr>
                <a:srgbClr val="AD6237"/>
              </a:buClr>
              <a:buFont typeface="Arial" panose="020B0604020202020204" pitchFamily="34" charset="0"/>
              <a:buChar char="•"/>
            </a:pPr>
            <a:r>
              <a:rPr lang="pt-BR" sz="2800" dirty="0">
                <a:latin typeface="Inter" panose="020B0604020202020204" charset="0"/>
                <a:ea typeface="Inter" panose="020B0604020202020204" charset="0"/>
                <a:cs typeface="Segoe UI" panose="020B0502040204020203" pitchFamily="34" charset="0"/>
              </a:rPr>
              <a:t>O pacote </a:t>
            </a:r>
            <a:r>
              <a:rPr lang="pt-BR" sz="2800" dirty="0" err="1">
                <a:latin typeface="Inter" panose="020B0604020202020204" charset="0"/>
                <a:ea typeface="Inter" panose="020B0604020202020204" charset="0"/>
                <a:cs typeface="Segoe UI" panose="020B0502040204020203" pitchFamily="34" charset="0"/>
              </a:rPr>
              <a:t>janitor</a:t>
            </a:r>
            <a:r>
              <a:rPr lang="pt-BR" sz="2800" dirty="0">
                <a:latin typeface="Inter" panose="020B0604020202020204" charset="0"/>
                <a:ea typeface="Inter" panose="020B0604020202020204" charset="0"/>
                <a:cs typeface="Segoe UI" panose="020B0502040204020203" pitchFamily="34" charset="0"/>
              </a:rPr>
              <a:t> pode ajudar a limpar nomes de variáveis</a:t>
            </a:r>
          </a:p>
        </p:txBody>
      </p:sp>
      <p:sp>
        <p:nvSpPr>
          <p:cNvPr id="6" name="CaixaDeTexto 5">
            <a:extLst>
              <a:ext uri="{FF2B5EF4-FFF2-40B4-BE49-F238E27FC236}">
                <a16:creationId xmlns:a16="http://schemas.microsoft.com/office/drawing/2014/main" id="{8C0A814B-81BF-4086-A400-88A5243AFA24}"/>
              </a:ext>
            </a:extLst>
          </p:cNvPr>
          <p:cNvSpPr txBox="1"/>
          <p:nvPr/>
        </p:nvSpPr>
        <p:spPr>
          <a:xfrm>
            <a:off x="8458200" y="9314788"/>
            <a:ext cx="8951596" cy="369332"/>
          </a:xfrm>
          <a:prstGeom prst="rect">
            <a:avLst/>
          </a:prstGeom>
          <a:noFill/>
        </p:spPr>
        <p:txBody>
          <a:bodyPr wrap="square">
            <a:spAutoFit/>
          </a:bodyPr>
          <a:lstStyle/>
          <a:p>
            <a:pPr algn="r"/>
            <a:r>
              <a:rPr lang="pt-BR" dirty="0">
                <a:latin typeface="Inter" panose="020B0604020202020204" charset="0"/>
                <a:ea typeface="Inter" panose="020B0604020202020204" charset="0"/>
              </a:rPr>
              <a:t>Fonte: https://cran.r-project.org/web/packages/tidyr/vignettes/tidy-data.html</a:t>
            </a:r>
            <a:endParaRPr lang="pt-BR" sz="2000" dirty="0">
              <a:latin typeface="Inter" panose="020B0604020202020204" charset="0"/>
              <a:ea typeface="Inter" panose="020B0604020202020204" charset="0"/>
            </a:endParaRPr>
          </a:p>
        </p:txBody>
      </p:sp>
      <p:sp>
        <p:nvSpPr>
          <p:cNvPr id="7" name="Retângulo 6"/>
          <p:cNvSpPr/>
          <p:nvPr/>
        </p:nvSpPr>
        <p:spPr>
          <a:xfrm>
            <a:off x="1050824" y="1384171"/>
            <a:ext cx="10474342" cy="1661993"/>
          </a:xfrm>
          <a:prstGeom prst="rect">
            <a:avLst/>
          </a:prstGeom>
        </p:spPr>
        <p:txBody>
          <a:bodyPr wrap="none">
            <a:spAutoFit/>
          </a:bodyPr>
          <a:lstStyle/>
          <a:p>
            <a:r>
              <a:rPr lang="pt-BR" sz="5400" b="1" dirty="0" err="1">
                <a:latin typeface="Inter" panose="020B0604020202020204" charset="0"/>
                <a:ea typeface="Inter" panose="020B0604020202020204" charset="0"/>
              </a:rPr>
              <a:t>Tidy</a:t>
            </a:r>
            <a:r>
              <a:rPr lang="pt-BR" sz="5400" b="1" dirty="0">
                <a:latin typeface="Inter" panose="020B0604020202020204" charset="0"/>
                <a:ea typeface="Inter" panose="020B0604020202020204" charset="0"/>
              </a:rPr>
              <a:t> data</a:t>
            </a:r>
          </a:p>
          <a:p>
            <a:r>
              <a:rPr lang="pt-BR" sz="4800" b="1" i="1" dirty="0">
                <a:latin typeface="Inter" panose="020B0604020202020204" charset="0"/>
                <a:ea typeface="Inter" panose="020B0604020202020204" charset="0"/>
              </a:rPr>
              <a:t>Porque esse conceito é importante?</a:t>
            </a:r>
          </a:p>
        </p:txBody>
      </p:sp>
      <p:sp>
        <p:nvSpPr>
          <p:cNvPr id="8"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Tree>
    <p:extLst>
      <p:ext uri="{BB962C8B-B14F-4D97-AF65-F5344CB8AC3E}">
        <p14:creationId xmlns:p14="http://schemas.microsoft.com/office/powerpoint/2010/main" val="1280749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Possibilidades com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7" name="Espaço Reservado para Conteúdo 2"/>
          <p:cNvSpPr>
            <a:spLocks noGrp="1"/>
          </p:cNvSpPr>
          <p:nvPr>
            <p:ph idx="1"/>
          </p:nvPr>
        </p:nvSpPr>
        <p:spPr>
          <a:xfrm>
            <a:off x="1496515" y="3466616"/>
            <a:ext cx="15294969" cy="3698906"/>
          </a:xfrm>
        </p:spPr>
        <p:txBody>
          <a:bodyPr>
            <a:normAutofit/>
          </a:bodyPr>
          <a:lstStyle/>
          <a:p>
            <a:pPr marL="0" indent="0">
              <a:lnSpc>
                <a:spcPct val="120000"/>
              </a:lnSpc>
              <a:buClr>
                <a:srgbClr val="04A07B"/>
              </a:buClr>
              <a:buNone/>
            </a:pPr>
            <a:r>
              <a:rPr lang="en-GB" sz="4800" b="1" dirty="0" err="1">
                <a:latin typeface="Inter" panose="020B0604020202020204" charset="0"/>
                <a:ea typeface="Inter" panose="020B0604020202020204" charset="0"/>
                <a:cs typeface="Segoe UI" panose="020B0502040204020203" pitchFamily="34" charset="0"/>
              </a:rPr>
              <a:t>Vamos</a:t>
            </a:r>
            <a:r>
              <a:rPr lang="en-GB" sz="4800" b="1" dirty="0">
                <a:latin typeface="Inter" panose="020B0604020202020204" charset="0"/>
                <a:ea typeface="Inter" panose="020B0604020202020204" charset="0"/>
                <a:cs typeface="Segoe UI" panose="020B0502040204020203" pitchFamily="34" charset="0"/>
              </a:rPr>
              <a:t> </a:t>
            </a:r>
            <a:r>
              <a:rPr lang="en-GB" sz="4800" b="1" dirty="0" err="1">
                <a:latin typeface="Inter" panose="020B0604020202020204" charset="0"/>
                <a:ea typeface="Inter" panose="020B0604020202020204" charset="0"/>
                <a:cs typeface="Segoe UI" panose="020B0502040204020203" pitchFamily="34" charset="0"/>
              </a:rPr>
              <a:t>fazer</a:t>
            </a:r>
            <a:r>
              <a:rPr lang="en-GB" sz="4800" b="1" dirty="0">
                <a:latin typeface="Inter" panose="020B0604020202020204" charset="0"/>
                <a:ea typeface="Inter" panose="020B0604020202020204" charset="0"/>
                <a:cs typeface="Segoe UI" panose="020B0502040204020203" pitchFamily="34" charset="0"/>
              </a:rPr>
              <a:t> o R </a:t>
            </a:r>
            <a:r>
              <a:rPr lang="en-GB" sz="4800" b="1" dirty="0" err="1">
                <a:latin typeface="Inter" panose="020B0604020202020204" charset="0"/>
                <a:ea typeface="Inter" panose="020B0604020202020204" charset="0"/>
                <a:cs typeface="Segoe UI" panose="020B0502040204020203" pitchFamily="34" charset="0"/>
              </a:rPr>
              <a:t>te</a:t>
            </a:r>
            <a:r>
              <a:rPr lang="en-GB" sz="4800" b="1" dirty="0">
                <a:latin typeface="Inter" panose="020B0604020202020204" charset="0"/>
                <a:ea typeface="Inter" panose="020B0604020202020204" charset="0"/>
                <a:cs typeface="Segoe UI" panose="020B0502040204020203" pitchFamily="34" charset="0"/>
              </a:rPr>
              <a:t> </a:t>
            </a:r>
            <a:r>
              <a:rPr lang="en-GB" sz="4800" b="1" dirty="0" err="1">
                <a:latin typeface="Inter" panose="020B0604020202020204" charset="0"/>
                <a:ea typeface="Inter" panose="020B0604020202020204" charset="0"/>
                <a:cs typeface="Segoe UI" panose="020B0502040204020203" pitchFamily="34" charset="0"/>
              </a:rPr>
              <a:t>dar</a:t>
            </a:r>
            <a:r>
              <a:rPr lang="en-GB" sz="4800" b="1" dirty="0">
                <a:latin typeface="Inter" panose="020B0604020202020204" charset="0"/>
                <a:ea typeface="Inter" panose="020B0604020202020204" charset="0"/>
                <a:cs typeface="Segoe UI" panose="020B0502040204020203" pitchFamily="34" charset="0"/>
              </a:rPr>
              <a:t> oi?</a:t>
            </a:r>
          </a:p>
          <a:p>
            <a:pPr>
              <a:lnSpc>
                <a:spcPct val="120000"/>
              </a:lnSpc>
              <a:buClr>
                <a:srgbClr val="C6A28D"/>
              </a:buClr>
              <a:buFont typeface="Arial" panose="020B0604020202020204" pitchFamily="34" charset="0"/>
              <a:buChar char="•"/>
            </a:pPr>
            <a:r>
              <a:rPr lang="en-GB" sz="4800" b="1" dirty="0">
                <a:solidFill>
                  <a:srgbClr val="04A07B"/>
                </a:solidFill>
                <a:latin typeface="Inter" panose="020B0604020202020204" charset="0"/>
                <a:ea typeface="Inter" panose="020B0604020202020204" charset="0"/>
                <a:cs typeface="Segoe UI" panose="020B0502040204020203" pitchFamily="34" charset="0"/>
              </a:rPr>
              <a:t> </a:t>
            </a:r>
            <a:r>
              <a:rPr lang="en-GB" sz="4800" dirty="0" err="1">
                <a:latin typeface="Inter" panose="020B0604020202020204" charset="0"/>
                <a:ea typeface="Inter" panose="020B0604020202020204" charset="0"/>
                <a:cs typeface="Segoe UI" panose="020B0502040204020203" pitchFamily="34" charset="0"/>
              </a:rPr>
              <a:t>Abra</a:t>
            </a:r>
            <a:r>
              <a:rPr lang="en-GB" sz="4800" dirty="0">
                <a:latin typeface="Inter" panose="020B0604020202020204" charset="0"/>
                <a:ea typeface="Inter" panose="020B0604020202020204" charset="0"/>
                <a:cs typeface="Segoe UI" panose="020B0502040204020203" pitchFamily="34" charset="0"/>
              </a:rPr>
              <a:t> o R</a:t>
            </a:r>
          </a:p>
          <a:p>
            <a:pPr>
              <a:lnSpc>
                <a:spcPct val="120000"/>
              </a:lnSpc>
              <a:buClr>
                <a:srgbClr val="C6A28D"/>
              </a:buClr>
              <a:buFont typeface="Arial" panose="020B0604020202020204" pitchFamily="34" charset="0"/>
              <a:buChar char="•"/>
            </a:pPr>
            <a:r>
              <a:rPr lang="en-GB" sz="4800" dirty="0">
                <a:latin typeface="Inter" panose="020B0604020202020204" charset="0"/>
                <a:ea typeface="Inter" panose="020B0604020202020204" charset="0"/>
                <a:cs typeface="Segoe UI" panose="020B0502040204020203" pitchFamily="34" charset="0"/>
              </a:rPr>
              <a:t> </a:t>
            </a:r>
            <a:r>
              <a:rPr lang="en-GB" sz="4800" dirty="0" err="1">
                <a:latin typeface="Inter" panose="020B0604020202020204" charset="0"/>
                <a:ea typeface="Inter" panose="020B0604020202020204" charset="0"/>
                <a:cs typeface="Segoe UI" panose="020B0502040204020203" pitchFamily="34" charset="0"/>
              </a:rPr>
              <a:t>Digite</a:t>
            </a:r>
            <a:r>
              <a:rPr lang="en-GB" sz="4800" dirty="0">
                <a:latin typeface="Inter" panose="020B0604020202020204" charset="0"/>
                <a:ea typeface="Inter" panose="020B0604020202020204" charset="0"/>
                <a:cs typeface="Segoe UI" panose="020B0502040204020203" pitchFamily="34" charset="0"/>
              </a:rPr>
              <a:t> no console </a:t>
            </a:r>
            <a:r>
              <a:rPr lang="en-GB" sz="4800" i="1" dirty="0">
                <a:latin typeface="Inter" panose="020B0604020202020204" charset="0"/>
                <a:ea typeface="Inter" panose="020B0604020202020204" charset="0"/>
                <a:cs typeface="Segoe UI" panose="020B0502040204020203" pitchFamily="34" charset="0"/>
              </a:rPr>
              <a:t>print(‘</a:t>
            </a:r>
            <a:r>
              <a:rPr lang="en-GB" sz="4800" i="1" dirty="0" err="1">
                <a:latin typeface="Inter" panose="020B0604020202020204" charset="0"/>
                <a:ea typeface="Inter" panose="020B0604020202020204" charset="0"/>
                <a:cs typeface="Segoe UI" panose="020B0502040204020203" pitchFamily="34" charset="0"/>
              </a:rPr>
              <a:t>Olá</a:t>
            </a:r>
            <a:r>
              <a:rPr lang="en-GB" sz="4800" i="1" dirty="0">
                <a:latin typeface="Inter" panose="020B0604020202020204" charset="0"/>
                <a:ea typeface="Inter" panose="020B0604020202020204" charset="0"/>
                <a:cs typeface="Segoe UI" panose="020B0502040204020203" pitchFamily="34" charset="0"/>
              </a:rPr>
              <a:t>!’)</a:t>
            </a:r>
            <a:endParaRPr lang="en-GB" sz="48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é R?</a:t>
            </a:r>
          </a:p>
        </p:txBody>
      </p:sp>
    </p:spTree>
    <p:extLst>
      <p:ext uri="{BB962C8B-B14F-4D97-AF65-F5344CB8AC3E}">
        <p14:creationId xmlns:p14="http://schemas.microsoft.com/office/powerpoint/2010/main" val="32129529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571748" y="4000497"/>
            <a:ext cx="14192250" cy="2154436"/>
          </a:xfrm>
          <a:prstGeom prst="rect">
            <a:avLst/>
          </a:prstGeom>
        </p:spPr>
        <p:txBody>
          <a:bodyPr wrap="square" lIns="0" tIns="0" rIns="0" bIns="0" rtlCol="0" anchor="t">
            <a:spAutoFit/>
          </a:bodyPr>
          <a:lstStyle/>
          <a:p>
            <a:r>
              <a:rPr lang="en-US" sz="8000" dirty="0" err="1">
                <a:solidFill>
                  <a:srgbClr val="000000"/>
                </a:solidFill>
                <a:latin typeface="Inter"/>
              </a:rPr>
              <a:t>Manipulação</a:t>
            </a:r>
            <a:r>
              <a:rPr lang="en-US" sz="8000" dirty="0">
                <a:solidFill>
                  <a:srgbClr val="000000"/>
                </a:solidFill>
                <a:latin typeface="Inter"/>
              </a:rPr>
              <a:t> de dados </a:t>
            </a:r>
            <a:r>
              <a:rPr lang="en-US" sz="8000" dirty="0" err="1">
                <a:solidFill>
                  <a:srgbClr val="000000"/>
                </a:solidFill>
                <a:latin typeface="Inter"/>
              </a:rPr>
              <a:t>em</a:t>
            </a:r>
            <a:r>
              <a:rPr lang="en-US" sz="8000" dirty="0">
                <a:solidFill>
                  <a:srgbClr val="000000"/>
                </a:solidFill>
                <a:latin typeface="Inter"/>
              </a:rPr>
              <a:t> R</a:t>
            </a:r>
          </a:p>
          <a:p>
            <a:pPr>
              <a:lnSpc>
                <a:spcPct val="150000"/>
              </a:lnSpc>
            </a:pPr>
            <a:r>
              <a:rPr lang="en-US" sz="4000" dirty="0" err="1">
                <a:solidFill>
                  <a:srgbClr val="000000"/>
                </a:solidFill>
                <a:latin typeface="Inter"/>
              </a:rPr>
              <a:t>Pacotes</a:t>
            </a:r>
            <a:r>
              <a:rPr lang="en-US" sz="4000" dirty="0">
                <a:solidFill>
                  <a:srgbClr val="000000"/>
                </a:solidFill>
                <a:latin typeface="Inter"/>
              </a:rPr>
              <a:t> e </a:t>
            </a:r>
            <a:r>
              <a:rPr lang="en-US" sz="4000" dirty="0" err="1">
                <a:solidFill>
                  <a:srgbClr val="000000"/>
                </a:solidFill>
                <a:latin typeface="Inter"/>
              </a:rPr>
              <a:t>funções</a:t>
            </a:r>
            <a:r>
              <a:rPr lang="en-US" sz="4000" dirty="0">
                <a:solidFill>
                  <a:srgbClr val="000000"/>
                </a:solidFill>
                <a:latin typeface="Inter"/>
              </a:rPr>
              <a:t> </a:t>
            </a:r>
            <a:r>
              <a:rPr lang="en-US" sz="4000" dirty="0" err="1">
                <a:solidFill>
                  <a:srgbClr val="000000"/>
                </a:solidFill>
                <a:latin typeface="Inter"/>
              </a:rPr>
              <a:t>essenciais</a:t>
            </a:r>
            <a:endParaRPr lang="en-US" sz="4000" dirty="0">
              <a:solidFill>
                <a:srgbClr val="000000"/>
              </a:solidFill>
              <a:latin typeface="Inter"/>
            </a:endParaRPr>
          </a:p>
        </p:txBody>
      </p:sp>
    </p:spTree>
    <p:extLst>
      <p:ext uri="{BB962C8B-B14F-4D97-AF65-F5344CB8AC3E}">
        <p14:creationId xmlns:p14="http://schemas.microsoft.com/office/powerpoint/2010/main" val="40780012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35584" y="1318733"/>
            <a:ext cx="7688490" cy="1735075"/>
          </a:xfrm>
        </p:spPr>
        <p:txBody>
          <a:bodyPr>
            <a:normAutofit/>
          </a:bodyPr>
          <a:lstStyle/>
          <a:p>
            <a:pPr algn="l"/>
            <a:r>
              <a:rPr lang="pt-BR" sz="5400" b="1" dirty="0">
                <a:latin typeface="Inter" panose="020B0604020202020204" charset="0"/>
                <a:ea typeface="Inter" panose="020B0604020202020204" charset="0"/>
                <a:cs typeface="Segoe UI Semibold" panose="020B0702040204020203" pitchFamily="34" charset="0"/>
              </a:rPr>
              <a:t>Objetos no R</a:t>
            </a:r>
            <a:endParaRPr lang="en-GB" sz="5400" b="1" dirty="0">
              <a:latin typeface="Inter" panose="020B0604020202020204" charset="0"/>
              <a:ea typeface="Inter" panose="020B0604020202020204" charset="0"/>
              <a:cs typeface="Segoe UI Semibold" panose="020B0702040204020203" pitchFamily="34" charset="0"/>
            </a:endParaRPr>
          </a:p>
        </p:txBody>
      </p:sp>
      <p:sp>
        <p:nvSpPr>
          <p:cNvPr id="7" name="Espaço Reservado para Conteúdo 2"/>
          <p:cNvSpPr>
            <a:spLocks noGrp="1"/>
          </p:cNvSpPr>
          <p:nvPr>
            <p:ph idx="1"/>
          </p:nvPr>
        </p:nvSpPr>
        <p:spPr>
          <a:xfrm>
            <a:off x="1007154" y="3138450"/>
            <a:ext cx="16273691" cy="6545670"/>
          </a:xfrm>
        </p:spPr>
        <p:txBody>
          <a:bodyPr>
            <a:noAutofit/>
          </a:bodyPr>
          <a:lstStyle/>
          <a:p>
            <a:r>
              <a:rPr lang="pt-BR" sz="3000" b="1" dirty="0">
                <a:solidFill>
                  <a:srgbClr val="C6A28D"/>
                </a:solidFill>
                <a:latin typeface="Inter" panose="020B0604020202020204" charset="0"/>
                <a:ea typeface="Inter" panose="020B0604020202020204" charset="0"/>
                <a:cs typeface="Segoe UI" panose="020B0502040204020203" pitchFamily="34" charset="0"/>
              </a:rPr>
              <a:t>Vector</a:t>
            </a:r>
            <a:r>
              <a:rPr lang="pt-BR" sz="3000" dirty="0">
                <a:solidFill>
                  <a:srgbClr val="C6A28D"/>
                </a:solidFill>
                <a:latin typeface="Inter" panose="020B0604020202020204" charset="0"/>
                <a:ea typeface="Inter" panose="020B0604020202020204" charset="0"/>
                <a:cs typeface="Segoe UI" panose="020B0502040204020203" pitchFamily="34" charset="0"/>
              </a:rPr>
              <a:t>: </a:t>
            </a:r>
            <a:r>
              <a:rPr lang="pt-BR" sz="3000" dirty="0">
                <a:latin typeface="Inter" panose="020B0604020202020204" charset="0"/>
                <a:ea typeface="Inter" panose="020B0604020202020204" charset="0"/>
                <a:cs typeface="Segoe UI" panose="020B0502040204020203" pitchFamily="34" charset="0"/>
              </a:rPr>
              <a:t>armazena elementos de mesma classe.</a:t>
            </a:r>
            <a:br>
              <a:rPr lang="pt-BR" sz="3000" dirty="0">
                <a:latin typeface="Inter" panose="020B0604020202020204" charset="0"/>
                <a:ea typeface="Inter" panose="020B0604020202020204" charset="0"/>
                <a:cs typeface="Segoe UI" panose="020B0502040204020203" pitchFamily="34" charset="0"/>
              </a:rPr>
            </a:br>
            <a:r>
              <a:rPr lang="pt-BR" sz="3000" dirty="0">
                <a:latin typeface="Inter" panose="020B0604020202020204" charset="0"/>
                <a:ea typeface="Inter" panose="020B0604020202020204" charset="0"/>
                <a:cs typeface="Segoe UI" panose="020B0502040204020203" pitchFamily="34" charset="0"/>
              </a:rPr>
              <a:t/>
            </a:r>
            <a:br>
              <a:rPr lang="pt-BR" sz="3000" dirty="0">
                <a:latin typeface="Inter" panose="020B0604020202020204" charset="0"/>
                <a:ea typeface="Inter" panose="020B0604020202020204" charset="0"/>
                <a:cs typeface="Segoe UI" panose="020B0502040204020203" pitchFamily="34" charset="0"/>
              </a:rPr>
            </a:br>
            <a:endParaRPr lang="pt-BR" sz="3000" dirty="0">
              <a:latin typeface="Inter" panose="020B0604020202020204" charset="0"/>
              <a:ea typeface="Inter" panose="020B0604020202020204" charset="0"/>
              <a:cs typeface="Segoe UI" panose="020B0502040204020203" pitchFamily="34" charset="0"/>
            </a:endParaRPr>
          </a:p>
          <a:p>
            <a:r>
              <a:rPr lang="pt-BR" sz="3000" b="1" dirty="0">
                <a:solidFill>
                  <a:srgbClr val="C6A28D"/>
                </a:solidFill>
                <a:latin typeface="Inter" panose="020B0604020202020204" charset="0"/>
                <a:ea typeface="Inter" panose="020B0604020202020204" charset="0"/>
                <a:cs typeface="Segoe UI" panose="020B0502040204020203" pitchFamily="34" charset="0"/>
              </a:rPr>
              <a:t>Matrix</a:t>
            </a:r>
            <a:r>
              <a:rPr lang="pt-BR" sz="3000" dirty="0">
                <a:solidFill>
                  <a:srgbClr val="C6A28D"/>
                </a:solidFill>
                <a:latin typeface="Inter" panose="020B0604020202020204" charset="0"/>
                <a:ea typeface="Inter" panose="020B0604020202020204" charset="0"/>
                <a:cs typeface="Segoe UI" panose="020B0502040204020203" pitchFamily="34" charset="0"/>
              </a:rPr>
              <a:t>: </a:t>
            </a:r>
            <a:r>
              <a:rPr lang="pt-BR" sz="3000" dirty="0">
                <a:latin typeface="Inter" panose="020B0604020202020204" charset="0"/>
                <a:ea typeface="Inter" panose="020B0604020202020204" charset="0"/>
                <a:cs typeface="Segoe UI" panose="020B0502040204020203" pitchFamily="34" charset="0"/>
              </a:rPr>
              <a:t>vetores de duas dimensões que armazenam elementos de mesma classe.</a:t>
            </a:r>
            <a:br>
              <a:rPr lang="pt-BR" sz="3000" dirty="0">
                <a:latin typeface="Inter" panose="020B0604020202020204" charset="0"/>
                <a:ea typeface="Inter" panose="020B0604020202020204" charset="0"/>
                <a:cs typeface="Segoe UI" panose="020B0502040204020203" pitchFamily="34" charset="0"/>
              </a:rPr>
            </a:br>
            <a:r>
              <a:rPr lang="pt-BR" sz="3000" dirty="0">
                <a:latin typeface="Inter" panose="020B0604020202020204" charset="0"/>
                <a:ea typeface="Inter" panose="020B0604020202020204" charset="0"/>
                <a:cs typeface="Segoe UI" panose="020B0502040204020203" pitchFamily="34" charset="0"/>
              </a:rPr>
              <a:t/>
            </a:r>
            <a:br>
              <a:rPr lang="pt-BR" sz="3000" dirty="0">
                <a:latin typeface="Inter" panose="020B0604020202020204" charset="0"/>
                <a:ea typeface="Inter" panose="020B0604020202020204" charset="0"/>
                <a:cs typeface="Segoe UI" panose="020B0502040204020203" pitchFamily="34" charset="0"/>
              </a:rPr>
            </a:br>
            <a:endParaRPr lang="pt-BR" sz="3000" dirty="0">
              <a:latin typeface="Inter" panose="020B0604020202020204" charset="0"/>
              <a:ea typeface="Inter" panose="020B0604020202020204" charset="0"/>
              <a:cs typeface="Segoe UI" panose="020B0502040204020203" pitchFamily="34" charset="0"/>
            </a:endParaRPr>
          </a:p>
          <a:p>
            <a:r>
              <a:rPr lang="pt-BR" sz="3000" b="1" dirty="0" err="1">
                <a:solidFill>
                  <a:srgbClr val="C6A28D"/>
                </a:solidFill>
                <a:latin typeface="Inter" panose="020B0604020202020204" charset="0"/>
                <a:ea typeface="Inter" panose="020B0604020202020204" charset="0"/>
                <a:cs typeface="Segoe UI" panose="020B0502040204020203" pitchFamily="34" charset="0"/>
              </a:rPr>
              <a:t>List</a:t>
            </a:r>
            <a:r>
              <a:rPr lang="pt-BR" sz="3000" dirty="0">
                <a:solidFill>
                  <a:srgbClr val="C6A28D"/>
                </a:solidFill>
                <a:latin typeface="Inter" panose="020B0604020202020204" charset="0"/>
                <a:ea typeface="Inter" panose="020B0604020202020204" charset="0"/>
                <a:cs typeface="Segoe UI" panose="020B0502040204020203" pitchFamily="34" charset="0"/>
              </a:rPr>
              <a:t>: </a:t>
            </a:r>
            <a:r>
              <a:rPr lang="pt-BR" sz="3000" dirty="0">
                <a:latin typeface="Inter" panose="020B0604020202020204" charset="0"/>
                <a:ea typeface="Inter" panose="020B0604020202020204" charset="0"/>
                <a:cs typeface="Segoe UI" panose="020B0502040204020203" pitchFamily="34" charset="0"/>
              </a:rPr>
              <a:t>tipo especial de vetor que aceita elementos de classes diferentes.</a:t>
            </a:r>
            <a:br>
              <a:rPr lang="pt-BR" sz="3000" dirty="0">
                <a:latin typeface="Inter" panose="020B0604020202020204" charset="0"/>
                <a:ea typeface="Inter" panose="020B0604020202020204" charset="0"/>
                <a:cs typeface="Segoe UI" panose="020B0502040204020203" pitchFamily="34" charset="0"/>
              </a:rPr>
            </a:br>
            <a:r>
              <a:rPr lang="pt-BR" sz="3000" dirty="0">
                <a:latin typeface="Inter" panose="020B0604020202020204" charset="0"/>
                <a:ea typeface="Inter" panose="020B0604020202020204" charset="0"/>
                <a:cs typeface="Segoe UI" panose="020B0502040204020203" pitchFamily="34" charset="0"/>
              </a:rPr>
              <a:t/>
            </a:r>
            <a:br>
              <a:rPr lang="pt-BR" sz="3000" dirty="0">
                <a:latin typeface="Inter" panose="020B0604020202020204" charset="0"/>
                <a:ea typeface="Inter" panose="020B0604020202020204" charset="0"/>
                <a:cs typeface="Segoe UI" panose="020B0502040204020203" pitchFamily="34" charset="0"/>
              </a:rPr>
            </a:br>
            <a:endParaRPr lang="pt-BR" sz="3000" dirty="0">
              <a:latin typeface="Inter" panose="020B0604020202020204" charset="0"/>
              <a:ea typeface="Inter" panose="020B0604020202020204" charset="0"/>
              <a:cs typeface="Segoe UI" panose="020B0502040204020203" pitchFamily="34" charset="0"/>
            </a:endParaRPr>
          </a:p>
          <a:p>
            <a:r>
              <a:rPr lang="pt-BR" sz="3000" b="1" dirty="0" err="1">
                <a:solidFill>
                  <a:srgbClr val="C6A28D"/>
                </a:solidFill>
                <a:latin typeface="Inter" panose="020B0604020202020204" charset="0"/>
                <a:ea typeface="Inter" panose="020B0604020202020204" charset="0"/>
                <a:cs typeface="Segoe UI" panose="020B0502040204020203" pitchFamily="34" charset="0"/>
              </a:rPr>
              <a:t>Data.frame</a:t>
            </a:r>
            <a:r>
              <a:rPr lang="pt-BR" sz="3000" dirty="0">
                <a:solidFill>
                  <a:srgbClr val="C6A28D"/>
                </a:solidFill>
                <a:latin typeface="Inter" panose="020B0604020202020204" charset="0"/>
                <a:ea typeface="Inter" panose="020B0604020202020204" charset="0"/>
                <a:cs typeface="Segoe UI" panose="020B0502040204020203" pitchFamily="34" charset="0"/>
              </a:rPr>
              <a:t>: </a:t>
            </a:r>
            <a:r>
              <a:rPr lang="pt-BR" sz="3000" dirty="0">
                <a:latin typeface="Inter" panose="020B0604020202020204" charset="0"/>
                <a:ea typeface="Inter" panose="020B0604020202020204" charset="0"/>
                <a:cs typeface="Segoe UI" panose="020B0502040204020203" pitchFamily="34" charset="0"/>
              </a:rPr>
              <a:t>são tabelas de dados com linhas e colunas, como uma tabela do Excel. Como são listas, essas colunas podem ser de classes diferentes. </a:t>
            </a:r>
            <a:r>
              <a:rPr lang="pt-BR" sz="3000" b="1" dirty="0">
                <a:latin typeface="Inter" panose="020B0604020202020204" charset="0"/>
                <a:ea typeface="Inter" panose="020B0604020202020204" charset="0"/>
                <a:cs typeface="Segoe UI" panose="020B0502040204020203" pitchFamily="34" charset="0"/>
              </a:rPr>
              <a:t>+ TIBBLE</a:t>
            </a:r>
          </a:p>
        </p:txBody>
      </p:sp>
      <p:sp>
        <p:nvSpPr>
          <p:cNvPr id="5" name="Retângulo 4"/>
          <p:cNvSpPr/>
          <p:nvPr/>
        </p:nvSpPr>
        <p:spPr>
          <a:xfrm>
            <a:off x="15176679" y="9334633"/>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Tree>
    <p:extLst>
      <p:ext uri="{BB962C8B-B14F-4D97-AF65-F5344CB8AC3E}">
        <p14:creationId xmlns:p14="http://schemas.microsoft.com/office/powerpoint/2010/main" val="14890667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EBBF467C-C02E-4244-B101-A422CB9F83D7}"/>
              </a:ext>
            </a:extLst>
          </p:cNvPr>
          <p:cNvSpPr txBox="1"/>
          <p:nvPr/>
        </p:nvSpPr>
        <p:spPr>
          <a:xfrm>
            <a:off x="1035584" y="3087757"/>
            <a:ext cx="15802343" cy="5509200"/>
          </a:xfrm>
          <a:prstGeom prst="rect">
            <a:avLst/>
          </a:prstGeom>
          <a:noFill/>
        </p:spPr>
        <p:txBody>
          <a:bodyPr wrap="square">
            <a:spAutoFit/>
          </a:bodyPr>
          <a:lstStyle/>
          <a:p>
            <a:pPr algn="l">
              <a:buFont typeface="Arial" panose="020B0604020202020204" pitchFamily="34" charset="0"/>
              <a:buChar char="•"/>
            </a:pPr>
            <a:r>
              <a:rPr lang="pt-BR" sz="3200" b="1" dirty="0">
                <a:solidFill>
                  <a:srgbClr val="000000"/>
                </a:solidFill>
                <a:latin typeface="Inter" panose="020B0604020202020204" charset="0"/>
                <a:ea typeface="Inter" panose="020B0604020202020204" charset="0"/>
              </a:rPr>
              <a:t> </a:t>
            </a:r>
            <a:r>
              <a:rPr lang="pt-BR" sz="3200" b="1" dirty="0" err="1">
                <a:solidFill>
                  <a:srgbClr val="000000"/>
                </a:solidFill>
                <a:latin typeface="Inter" panose="020B0604020202020204" charset="0"/>
                <a:ea typeface="Inter" panose="020B0604020202020204" charset="0"/>
              </a:rPr>
              <a:t>Integer</a:t>
            </a:r>
            <a:r>
              <a:rPr lang="pt-BR" sz="3200" dirty="0">
                <a:solidFill>
                  <a:srgbClr val="000000"/>
                </a:solidFill>
                <a:latin typeface="Inter" panose="020B0604020202020204" charset="0"/>
                <a:ea typeface="Inter" panose="020B0604020202020204" charset="0"/>
              </a:rPr>
              <a:t>: números inteiros</a:t>
            </a:r>
            <a:br>
              <a:rPr lang="pt-BR" sz="3200" dirty="0">
                <a:solidFill>
                  <a:srgbClr val="000000"/>
                </a:solidFill>
                <a:latin typeface="Inter" panose="020B0604020202020204" charset="0"/>
                <a:ea typeface="Inter" panose="020B0604020202020204" charset="0"/>
              </a:rPr>
            </a:br>
            <a:endParaRPr lang="pt-BR" sz="3200" dirty="0">
              <a:solidFill>
                <a:srgbClr val="000000"/>
              </a:solidFill>
              <a:latin typeface="Inter" panose="020B0604020202020204" charset="0"/>
              <a:ea typeface="Inter" panose="020B0604020202020204" charset="0"/>
            </a:endParaRPr>
          </a:p>
          <a:p>
            <a:pPr algn="l">
              <a:buFont typeface="Arial" panose="020B0604020202020204" pitchFamily="34" charset="0"/>
              <a:buChar char="•"/>
            </a:pPr>
            <a:r>
              <a:rPr lang="pt-BR" sz="3200" b="1" dirty="0">
                <a:solidFill>
                  <a:srgbClr val="000000"/>
                </a:solidFill>
                <a:latin typeface="Inter" panose="020B0604020202020204" charset="0"/>
                <a:ea typeface="Inter" panose="020B0604020202020204" charset="0"/>
              </a:rPr>
              <a:t> </a:t>
            </a:r>
            <a:r>
              <a:rPr lang="pt-BR" sz="3200" b="1" dirty="0" err="1">
                <a:solidFill>
                  <a:srgbClr val="000000"/>
                </a:solidFill>
                <a:latin typeface="Inter" panose="020B0604020202020204" charset="0"/>
                <a:ea typeface="Inter" panose="020B0604020202020204" charset="0"/>
              </a:rPr>
              <a:t>Numeric</a:t>
            </a:r>
            <a:r>
              <a:rPr lang="pt-BR" sz="3200" dirty="0">
                <a:solidFill>
                  <a:srgbClr val="000000"/>
                </a:solidFill>
                <a:latin typeface="Inter" panose="020B0604020202020204" charset="0"/>
                <a:ea typeface="Inter" panose="020B0604020202020204" charset="0"/>
              </a:rPr>
              <a:t>: números racionais</a:t>
            </a:r>
            <a:br>
              <a:rPr lang="pt-BR" sz="3200" dirty="0">
                <a:solidFill>
                  <a:srgbClr val="000000"/>
                </a:solidFill>
                <a:latin typeface="Inter" panose="020B0604020202020204" charset="0"/>
                <a:ea typeface="Inter" panose="020B0604020202020204" charset="0"/>
              </a:rPr>
            </a:br>
            <a:endParaRPr lang="pt-BR" sz="3200" dirty="0">
              <a:solidFill>
                <a:srgbClr val="000000"/>
              </a:solidFill>
              <a:latin typeface="Inter" panose="020B0604020202020204" charset="0"/>
              <a:ea typeface="Inter" panose="020B0604020202020204" charset="0"/>
            </a:endParaRPr>
          </a:p>
          <a:p>
            <a:pPr algn="l">
              <a:buFont typeface="Arial" panose="020B0604020202020204" pitchFamily="34" charset="0"/>
              <a:buChar char="•"/>
            </a:pPr>
            <a:r>
              <a:rPr lang="pt-BR" sz="3200" b="1" dirty="0">
                <a:solidFill>
                  <a:srgbClr val="000000"/>
                </a:solidFill>
                <a:latin typeface="Inter" panose="020B0604020202020204" charset="0"/>
                <a:ea typeface="Inter" panose="020B0604020202020204" charset="0"/>
              </a:rPr>
              <a:t> </a:t>
            </a:r>
            <a:r>
              <a:rPr lang="pt-BR" sz="3200" b="1" dirty="0" err="1">
                <a:solidFill>
                  <a:srgbClr val="000000"/>
                </a:solidFill>
                <a:latin typeface="Inter" panose="020B0604020202020204" charset="0"/>
                <a:ea typeface="Inter" panose="020B0604020202020204" charset="0"/>
              </a:rPr>
              <a:t>Complex</a:t>
            </a:r>
            <a:r>
              <a:rPr lang="pt-BR" sz="3200" dirty="0">
                <a:solidFill>
                  <a:srgbClr val="000000"/>
                </a:solidFill>
                <a:latin typeface="Inter" panose="020B0604020202020204" charset="0"/>
                <a:ea typeface="Inter" panose="020B0604020202020204" charset="0"/>
              </a:rPr>
              <a:t>: números complexos (raramente usados para Análise de Dados)</a:t>
            </a:r>
            <a:br>
              <a:rPr lang="pt-BR" sz="3200" dirty="0">
                <a:solidFill>
                  <a:srgbClr val="000000"/>
                </a:solidFill>
                <a:latin typeface="Inter" panose="020B0604020202020204" charset="0"/>
                <a:ea typeface="Inter" panose="020B0604020202020204" charset="0"/>
              </a:rPr>
            </a:br>
            <a:endParaRPr lang="pt-BR" sz="3200" dirty="0">
              <a:solidFill>
                <a:srgbClr val="000000"/>
              </a:solidFill>
              <a:latin typeface="Inter" panose="020B0604020202020204" charset="0"/>
              <a:ea typeface="Inter" panose="020B0604020202020204" charset="0"/>
            </a:endParaRPr>
          </a:p>
          <a:p>
            <a:pPr algn="l">
              <a:buFont typeface="Arial" panose="020B0604020202020204" pitchFamily="34" charset="0"/>
              <a:buChar char="•"/>
            </a:pPr>
            <a:r>
              <a:rPr lang="pt-BR" sz="3200" b="1" dirty="0">
                <a:solidFill>
                  <a:srgbClr val="000000"/>
                </a:solidFill>
                <a:latin typeface="Inter" panose="020B0604020202020204" charset="0"/>
                <a:ea typeface="Inter" panose="020B0604020202020204" charset="0"/>
              </a:rPr>
              <a:t> </a:t>
            </a:r>
            <a:r>
              <a:rPr lang="pt-BR" sz="3200" b="1" dirty="0" err="1">
                <a:solidFill>
                  <a:srgbClr val="000000"/>
                </a:solidFill>
                <a:latin typeface="Inter" panose="020B0604020202020204" charset="0"/>
                <a:ea typeface="Inter" panose="020B0604020202020204" charset="0"/>
              </a:rPr>
              <a:t>Logical</a:t>
            </a:r>
            <a:r>
              <a:rPr lang="pt-BR" sz="3200" dirty="0">
                <a:solidFill>
                  <a:srgbClr val="000000"/>
                </a:solidFill>
                <a:latin typeface="Inter" panose="020B0604020202020204" charset="0"/>
                <a:ea typeface="Inter" panose="020B0604020202020204" charset="0"/>
              </a:rPr>
              <a:t>: TRUE, FALSE ou NA</a:t>
            </a:r>
            <a:br>
              <a:rPr lang="pt-BR" sz="3200" dirty="0">
                <a:solidFill>
                  <a:srgbClr val="000000"/>
                </a:solidFill>
                <a:latin typeface="Inter" panose="020B0604020202020204" charset="0"/>
                <a:ea typeface="Inter" panose="020B0604020202020204" charset="0"/>
              </a:rPr>
            </a:br>
            <a:endParaRPr lang="pt-BR" sz="3200" dirty="0">
              <a:solidFill>
                <a:srgbClr val="000000"/>
              </a:solidFill>
              <a:latin typeface="Inter" panose="020B0604020202020204" charset="0"/>
              <a:ea typeface="Inter" panose="020B0604020202020204" charset="0"/>
            </a:endParaRPr>
          </a:p>
          <a:p>
            <a:pPr algn="l">
              <a:buFont typeface="Arial" panose="020B0604020202020204" pitchFamily="34" charset="0"/>
              <a:buChar char="•"/>
            </a:pPr>
            <a:r>
              <a:rPr lang="pt-BR" sz="3200" b="1" dirty="0">
                <a:solidFill>
                  <a:srgbClr val="000000"/>
                </a:solidFill>
                <a:latin typeface="Inter" panose="020B0604020202020204" charset="0"/>
                <a:ea typeface="Inter" panose="020B0604020202020204" charset="0"/>
              </a:rPr>
              <a:t> Factor</a:t>
            </a:r>
            <a:r>
              <a:rPr lang="pt-BR" sz="3200" dirty="0">
                <a:solidFill>
                  <a:srgbClr val="000000"/>
                </a:solidFill>
                <a:latin typeface="Inter" panose="020B0604020202020204" charset="0"/>
                <a:ea typeface="Inter" panose="020B0604020202020204" charset="0"/>
              </a:rPr>
              <a:t>: </a:t>
            </a:r>
            <a:r>
              <a:rPr lang="pt-BR" sz="3200" dirty="0" err="1">
                <a:solidFill>
                  <a:srgbClr val="000000"/>
                </a:solidFill>
                <a:latin typeface="Inter" panose="020B0604020202020204" charset="0"/>
                <a:ea typeface="Inter" panose="020B0604020202020204" charset="0"/>
              </a:rPr>
              <a:t>variavéis</a:t>
            </a:r>
            <a:r>
              <a:rPr lang="pt-BR" sz="3200" dirty="0">
                <a:solidFill>
                  <a:srgbClr val="000000"/>
                </a:solidFill>
                <a:latin typeface="Inter" panose="020B0604020202020204" charset="0"/>
                <a:ea typeface="Inter" panose="020B0604020202020204" charset="0"/>
              </a:rPr>
              <a:t> categóricas</a:t>
            </a:r>
            <a:br>
              <a:rPr lang="pt-BR" sz="3200" dirty="0">
                <a:solidFill>
                  <a:srgbClr val="000000"/>
                </a:solidFill>
                <a:latin typeface="Inter" panose="020B0604020202020204" charset="0"/>
                <a:ea typeface="Inter" panose="020B0604020202020204" charset="0"/>
              </a:rPr>
            </a:br>
            <a:endParaRPr lang="pt-BR" sz="3200" dirty="0">
              <a:solidFill>
                <a:srgbClr val="000000"/>
              </a:solidFill>
              <a:latin typeface="Inter" panose="020B0604020202020204" charset="0"/>
              <a:ea typeface="Inter" panose="020B0604020202020204" charset="0"/>
            </a:endParaRPr>
          </a:p>
          <a:p>
            <a:pPr algn="l">
              <a:buFont typeface="Arial" panose="020B0604020202020204" pitchFamily="34" charset="0"/>
              <a:buChar char="•"/>
            </a:pPr>
            <a:r>
              <a:rPr lang="pt-BR" sz="3200" b="1" dirty="0">
                <a:solidFill>
                  <a:srgbClr val="000000"/>
                </a:solidFill>
                <a:latin typeface="Inter" panose="020B0604020202020204" charset="0"/>
                <a:ea typeface="Inter" panose="020B0604020202020204" charset="0"/>
              </a:rPr>
              <a:t> </a:t>
            </a:r>
            <a:r>
              <a:rPr lang="pt-BR" sz="3200" b="1" dirty="0" err="1">
                <a:solidFill>
                  <a:srgbClr val="000000"/>
                </a:solidFill>
                <a:latin typeface="Inter" panose="020B0604020202020204" charset="0"/>
                <a:ea typeface="Inter" panose="020B0604020202020204" charset="0"/>
              </a:rPr>
              <a:t>Character</a:t>
            </a:r>
            <a:r>
              <a:rPr lang="pt-BR" sz="3200" dirty="0">
                <a:solidFill>
                  <a:srgbClr val="000000"/>
                </a:solidFill>
                <a:latin typeface="Inter" panose="020B0604020202020204" charset="0"/>
                <a:ea typeface="Inter" panose="020B0604020202020204" charset="0"/>
              </a:rPr>
              <a:t>: texto</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1" name="Título 1"/>
          <p:cNvSpPr txBox="1">
            <a:spLocks/>
          </p:cNvSpPr>
          <p:nvPr/>
        </p:nvSpPr>
        <p:spPr>
          <a:xfrm>
            <a:off x="1035584" y="1318733"/>
            <a:ext cx="7688490"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Classes no R</a:t>
            </a:r>
            <a:endParaRPr lang="en-GB" sz="5400" b="1" dirty="0">
              <a:latin typeface="Inter" panose="020B0604020202020204" charset="0"/>
              <a:ea typeface="Inter" panose="020B0604020202020204" charset="0"/>
              <a:cs typeface="Segoe UI Semibold" panose="020B0702040204020203" pitchFamily="34" charset="0"/>
            </a:endParaRPr>
          </a:p>
        </p:txBody>
      </p:sp>
      <p:sp>
        <p:nvSpPr>
          <p:cNvPr id="12" name="Retângulo 11"/>
          <p:cNvSpPr/>
          <p:nvPr/>
        </p:nvSpPr>
        <p:spPr>
          <a:xfrm>
            <a:off x="15176679" y="9334633"/>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Tree>
    <p:extLst>
      <p:ext uri="{BB962C8B-B14F-4D97-AF65-F5344CB8AC3E}">
        <p14:creationId xmlns:p14="http://schemas.microsoft.com/office/powerpoint/2010/main" val="10627577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uvem 3"/>
          <p:cNvSpPr/>
          <p:nvPr/>
        </p:nvSpPr>
        <p:spPr>
          <a:xfrm rot="717778">
            <a:off x="9635910" y="2830304"/>
            <a:ext cx="7438328" cy="5963746"/>
          </a:xfrm>
          <a:prstGeom prst="cloud">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B03A5001-8906-49DD-BE28-6519AF0C0EE1}"/>
              </a:ext>
            </a:extLst>
          </p:cNvPr>
          <p:cNvSpPr txBox="1"/>
          <p:nvPr/>
        </p:nvSpPr>
        <p:spPr>
          <a:xfrm>
            <a:off x="1061710" y="3273021"/>
            <a:ext cx="7433023" cy="5078313"/>
          </a:xfrm>
          <a:prstGeom prst="rect">
            <a:avLst/>
          </a:prstGeom>
          <a:noFill/>
        </p:spPr>
        <p:txBody>
          <a:bodyPr wrap="square">
            <a:spAutoFit/>
          </a:bodyPr>
          <a:lstStyle/>
          <a:p>
            <a:pPr marL="685800" indent="-685800">
              <a:buClr>
                <a:srgbClr val="C6A28D"/>
              </a:buClr>
              <a:buAutoNum type="arabicPeriod"/>
            </a:pPr>
            <a:r>
              <a:rPr lang="pt-BR" sz="3600" dirty="0">
                <a:solidFill>
                  <a:srgbClr val="000000"/>
                </a:solidFill>
                <a:latin typeface="Inter" panose="020B0604020202020204" charset="0"/>
                <a:ea typeface="Inter" panose="020B0604020202020204" charset="0"/>
                <a:cs typeface="Segoe UI" panose="020B0502040204020203" pitchFamily="34" charset="0"/>
              </a:rPr>
              <a:t>Use a função </a:t>
            </a:r>
            <a:r>
              <a:rPr lang="pt-BR" sz="3600" i="1" dirty="0" err="1">
                <a:solidFill>
                  <a:srgbClr val="000000"/>
                </a:solidFill>
                <a:latin typeface="Inter" panose="020B0604020202020204" charset="0"/>
                <a:ea typeface="Inter" panose="020B0604020202020204" charset="0"/>
                <a:cs typeface="Segoe UI" panose="020B0502040204020203" pitchFamily="34" charset="0"/>
              </a:rPr>
              <a:t>class</a:t>
            </a:r>
            <a:r>
              <a:rPr lang="pt-BR" sz="3600" i="1" dirty="0">
                <a:solidFill>
                  <a:srgbClr val="000000"/>
                </a:solidFill>
                <a:latin typeface="Inter" panose="020B0604020202020204" charset="0"/>
                <a:ea typeface="Inter" panose="020B0604020202020204" charset="0"/>
                <a:cs typeface="Segoe UI" panose="020B0502040204020203" pitchFamily="34" charset="0"/>
              </a:rPr>
              <a:t> </a:t>
            </a:r>
            <a:r>
              <a:rPr lang="pt-BR" sz="3600" dirty="0">
                <a:solidFill>
                  <a:srgbClr val="000000"/>
                </a:solidFill>
                <a:latin typeface="Inter" panose="020B0604020202020204" charset="0"/>
                <a:ea typeface="Inter" panose="020B0604020202020204" charset="0"/>
                <a:cs typeface="Segoe UI" panose="020B0502040204020203" pitchFamily="34" charset="0"/>
              </a:rPr>
              <a:t>para saber o tipo de objeto</a:t>
            </a:r>
          </a:p>
          <a:p>
            <a:pPr marL="685800" indent="-685800">
              <a:buClr>
                <a:srgbClr val="C6A28D"/>
              </a:buClr>
              <a:buFontTx/>
              <a:buAutoNum type="arabicPeriod"/>
            </a:pP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marL="685800" indent="-685800">
              <a:buClr>
                <a:srgbClr val="C6A28D"/>
              </a:buClr>
              <a:buFontTx/>
              <a:buAutoNum type="arabicPeriod"/>
            </a:pPr>
            <a:r>
              <a:rPr lang="pt-BR" sz="3600" dirty="0">
                <a:solidFill>
                  <a:srgbClr val="000000"/>
                </a:solidFill>
                <a:latin typeface="Inter" panose="020B0604020202020204" charset="0"/>
                <a:ea typeface="Inter" panose="020B0604020202020204" charset="0"/>
                <a:cs typeface="Segoe UI" panose="020B0502040204020203" pitchFamily="34" charset="0"/>
              </a:rPr>
              <a:t>Use a função </a:t>
            </a:r>
            <a:r>
              <a:rPr lang="pt-BR" sz="3600" i="1" dirty="0" err="1">
                <a:solidFill>
                  <a:srgbClr val="000000"/>
                </a:solidFill>
                <a:latin typeface="Inter" panose="020B0604020202020204" charset="0"/>
                <a:ea typeface="Inter" panose="020B0604020202020204" charset="0"/>
                <a:cs typeface="Segoe UI" panose="020B0502040204020203" pitchFamily="34" charset="0"/>
              </a:rPr>
              <a:t>str</a:t>
            </a:r>
            <a:r>
              <a:rPr lang="pt-BR" sz="3600" i="1" dirty="0">
                <a:solidFill>
                  <a:srgbClr val="000000"/>
                </a:solidFill>
                <a:latin typeface="Inter" panose="020B0604020202020204" charset="0"/>
                <a:ea typeface="Inter" panose="020B0604020202020204" charset="0"/>
                <a:cs typeface="Segoe UI" panose="020B0502040204020203" pitchFamily="34" charset="0"/>
              </a:rPr>
              <a:t> </a:t>
            </a:r>
            <a:r>
              <a:rPr lang="pt-BR" sz="3600" dirty="0">
                <a:solidFill>
                  <a:srgbClr val="000000"/>
                </a:solidFill>
                <a:latin typeface="Inter" panose="020B0604020202020204" charset="0"/>
                <a:ea typeface="Inter" panose="020B0604020202020204" charset="0"/>
                <a:cs typeface="Segoe UI" panose="020B0502040204020203" pitchFamily="34" charset="0"/>
              </a:rPr>
              <a:t>para saber a estrutura de objeto</a:t>
            </a:r>
          </a:p>
          <a:p>
            <a:pPr marL="685800" indent="-685800">
              <a:buClr>
                <a:srgbClr val="C6A28D"/>
              </a:buClr>
              <a:buAutoNum type="arabicPeriod"/>
            </a:pP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marL="685800" indent="-685800">
              <a:buClr>
                <a:srgbClr val="C6A28D"/>
              </a:buClr>
              <a:buAutoNum type="arabicPeriod"/>
            </a:pPr>
            <a:r>
              <a:rPr lang="pt-BR" sz="3600" dirty="0">
                <a:solidFill>
                  <a:srgbClr val="000000"/>
                </a:solidFill>
                <a:latin typeface="Inter" panose="020B0604020202020204" charset="0"/>
                <a:ea typeface="Inter" panose="020B0604020202020204" charset="0"/>
                <a:cs typeface="Segoe UI" panose="020B0502040204020203" pitchFamily="34" charset="0"/>
              </a:rPr>
              <a:t>Se precisar alterar a classe de um objeto, use as funções ao lado. </a:t>
            </a:r>
          </a:p>
        </p:txBody>
      </p:sp>
      <p:sp>
        <p:nvSpPr>
          <p:cNvPr id="7" name="CaixaDeTexto 6">
            <a:extLst>
              <a:ext uri="{FF2B5EF4-FFF2-40B4-BE49-F238E27FC236}">
                <a16:creationId xmlns:a16="http://schemas.microsoft.com/office/drawing/2014/main" id="{2AB85972-F9E5-4059-BF52-EB033ECDC0CB}"/>
              </a:ext>
            </a:extLst>
          </p:cNvPr>
          <p:cNvSpPr txBox="1"/>
          <p:nvPr/>
        </p:nvSpPr>
        <p:spPr>
          <a:xfrm>
            <a:off x="10858310" y="4501809"/>
            <a:ext cx="3172113" cy="2862322"/>
          </a:xfrm>
          <a:prstGeom prst="rect">
            <a:avLst/>
          </a:prstGeom>
          <a:noFill/>
        </p:spPr>
        <p:txBody>
          <a:bodyPr wrap="square">
            <a:spAutoFit/>
          </a:bodyPr>
          <a:lstStyle/>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as.character</a:t>
            </a:r>
            <a:r>
              <a:rPr lang="pt-BR" sz="3000" dirty="0">
                <a:solidFill>
                  <a:schemeClr val="bg1"/>
                </a:solidFill>
                <a:latin typeface="Fira Sans" panose="020B0503050000020004" pitchFamily="34" charset="0"/>
              </a:rPr>
              <a:t>()</a:t>
            </a:r>
          </a:p>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as.numeric</a:t>
            </a:r>
            <a:r>
              <a:rPr lang="pt-BR" sz="3000" dirty="0">
                <a:solidFill>
                  <a:schemeClr val="bg1"/>
                </a:solidFill>
                <a:latin typeface="Fira Sans" panose="020B0503050000020004" pitchFamily="34" charset="0"/>
              </a:rPr>
              <a:t>()</a:t>
            </a:r>
          </a:p>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as.integer</a:t>
            </a:r>
            <a:r>
              <a:rPr lang="pt-BR" sz="3000" dirty="0">
                <a:solidFill>
                  <a:schemeClr val="bg1"/>
                </a:solidFill>
                <a:latin typeface="Fira Sans" panose="020B0503050000020004" pitchFamily="34" charset="0"/>
              </a:rPr>
              <a:t>()</a:t>
            </a:r>
          </a:p>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as.logical</a:t>
            </a:r>
            <a:r>
              <a:rPr lang="pt-BR" sz="3000" dirty="0">
                <a:solidFill>
                  <a:schemeClr val="bg1"/>
                </a:solidFill>
                <a:latin typeface="Fira Sans" panose="020B0503050000020004" pitchFamily="34" charset="0"/>
              </a:rPr>
              <a:t>()</a:t>
            </a:r>
          </a:p>
        </p:txBody>
      </p:sp>
      <p:sp>
        <p:nvSpPr>
          <p:cNvPr id="9" name="CaixaDeTexto 8">
            <a:extLst>
              <a:ext uri="{FF2B5EF4-FFF2-40B4-BE49-F238E27FC236}">
                <a16:creationId xmlns:a16="http://schemas.microsoft.com/office/drawing/2014/main" id="{90B66279-C405-4962-B726-F1E3595CF2B7}"/>
              </a:ext>
            </a:extLst>
          </p:cNvPr>
          <p:cNvSpPr txBox="1"/>
          <p:nvPr/>
        </p:nvSpPr>
        <p:spPr>
          <a:xfrm>
            <a:off x="14062489" y="4491885"/>
            <a:ext cx="3089965" cy="2862322"/>
          </a:xfrm>
          <a:prstGeom prst="rect">
            <a:avLst/>
          </a:prstGeom>
          <a:noFill/>
        </p:spPr>
        <p:txBody>
          <a:bodyPr wrap="square">
            <a:spAutoFit/>
          </a:bodyPr>
          <a:lstStyle/>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as.vector</a:t>
            </a:r>
            <a:r>
              <a:rPr lang="pt-BR" sz="3000" dirty="0">
                <a:solidFill>
                  <a:schemeClr val="bg1"/>
                </a:solidFill>
                <a:latin typeface="Fira Sans" panose="020B0503050000020004" pitchFamily="34" charset="0"/>
              </a:rPr>
              <a:t>()</a:t>
            </a:r>
          </a:p>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as.factor</a:t>
            </a:r>
            <a:r>
              <a:rPr lang="pt-BR" sz="3000" dirty="0">
                <a:solidFill>
                  <a:schemeClr val="bg1"/>
                </a:solidFill>
                <a:latin typeface="Fira Sans" panose="020B0503050000020004" pitchFamily="34" charset="0"/>
              </a:rPr>
              <a:t>()</a:t>
            </a:r>
          </a:p>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as.data.frame</a:t>
            </a:r>
            <a:r>
              <a:rPr lang="pt-BR" sz="3000" dirty="0">
                <a:solidFill>
                  <a:schemeClr val="bg1"/>
                </a:solidFill>
                <a:latin typeface="Fira Sans" panose="020B0503050000020004" pitchFamily="34" charset="0"/>
              </a:rPr>
              <a:t>()</a:t>
            </a:r>
          </a:p>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as.tibble</a:t>
            </a:r>
            <a:r>
              <a:rPr lang="pt-BR" sz="3000" dirty="0">
                <a:solidFill>
                  <a:schemeClr val="bg1"/>
                </a:solidFill>
                <a:latin typeface="Fira Sans" panose="020B0503050000020004" pitchFamily="34" charset="0"/>
              </a:rPr>
              <a:t>()</a:t>
            </a:r>
          </a:p>
        </p:txBody>
      </p:sp>
      <p:sp>
        <p:nvSpPr>
          <p:cNvPr id="1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4"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5" name="Retângulo 14"/>
          <p:cNvSpPr/>
          <p:nvPr/>
        </p:nvSpPr>
        <p:spPr>
          <a:xfrm>
            <a:off x="15176679" y="9334633"/>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
        <p:nvSpPr>
          <p:cNvPr id="16" name="Título 1"/>
          <p:cNvSpPr txBox="1">
            <a:spLocks/>
          </p:cNvSpPr>
          <p:nvPr/>
        </p:nvSpPr>
        <p:spPr>
          <a:xfrm>
            <a:off x="1035584" y="1318733"/>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Identificando classes e objetos no R</a:t>
            </a:r>
            <a:endParaRPr lang="en-GB" sz="5400" b="1" dirty="0">
              <a:latin typeface="Inter" panose="020B0604020202020204" charset="0"/>
              <a:ea typeface="Inter" panose="020B0604020202020204" charset="0"/>
              <a:cs typeface="Segoe UI Semibold" panose="020B0702040204020203" pitchFamily="34" charset="0"/>
            </a:endParaRPr>
          </a:p>
        </p:txBody>
      </p:sp>
      <p:sp>
        <p:nvSpPr>
          <p:cNvPr id="17" name="Título 1"/>
          <p:cNvSpPr txBox="1">
            <a:spLocks/>
          </p:cNvSpPr>
          <p:nvPr/>
        </p:nvSpPr>
        <p:spPr>
          <a:xfrm>
            <a:off x="11472566" y="3225633"/>
            <a:ext cx="3765016" cy="145689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b="1" dirty="0">
                <a:solidFill>
                  <a:schemeClr val="bg1"/>
                </a:solidFill>
                <a:latin typeface="Inter" panose="020B0604020202020204" charset="0"/>
                <a:ea typeface="Inter" panose="020B0604020202020204" charset="0"/>
                <a:cs typeface="Segoe UI Semibold" panose="020B0702040204020203" pitchFamily="34" charset="0"/>
              </a:rPr>
              <a:t>Funções</a:t>
            </a:r>
            <a:endParaRPr lang="en-GB" b="1" dirty="0">
              <a:solidFill>
                <a:schemeClr val="bg1"/>
              </a:solidFill>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42941882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9106" y="1212974"/>
            <a:ext cx="14580108" cy="1652563"/>
          </a:xfrm>
        </p:spPr>
        <p:txBody>
          <a:bodyPr>
            <a:normAutofit/>
          </a:bodyPr>
          <a:lstStyle/>
          <a:p>
            <a:pPr algn="l"/>
            <a:r>
              <a:rPr lang="pt-BR" sz="4800" b="1" dirty="0">
                <a:solidFill>
                  <a:srgbClr val="AD6237"/>
                </a:solidFill>
                <a:latin typeface="Inter" panose="020B0604020202020204" charset="0"/>
                <a:ea typeface="Inter" panose="020B0604020202020204" charset="0"/>
                <a:cs typeface="Segoe UI Semibold" panose="020B0702040204020203" pitchFamily="34" charset="0"/>
              </a:rPr>
              <a:t>Exercício rápido!</a:t>
            </a:r>
            <a:endParaRPr lang="en-GB" sz="48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0" name="CaixaDeTexto 9">
            <a:extLst>
              <a:ext uri="{FF2B5EF4-FFF2-40B4-BE49-F238E27FC236}">
                <a16:creationId xmlns:a16="http://schemas.microsoft.com/office/drawing/2014/main" id="{248AA914-D0BD-4A88-BC93-65FBD84FA289}"/>
              </a:ext>
            </a:extLst>
          </p:cNvPr>
          <p:cNvSpPr txBox="1"/>
          <p:nvPr/>
        </p:nvSpPr>
        <p:spPr>
          <a:xfrm>
            <a:off x="1037761" y="2857245"/>
            <a:ext cx="15906516" cy="6740307"/>
          </a:xfrm>
          <a:prstGeom prst="rect">
            <a:avLst/>
          </a:prstGeom>
          <a:noFill/>
        </p:spPr>
        <p:txBody>
          <a:bodyPr wrap="square">
            <a:spAutoFit/>
          </a:bodyPr>
          <a:lstStyle/>
          <a:p>
            <a:r>
              <a:rPr lang="pt-BR" sz="3600" b="1" dirty="0">
                <a:latin typeface="Inter" panose="020B0604020202020204" charset="0"/>
                <a:ea typeface="Inter" panose="020B0604020202020204" charset="0"/>
                <a:cs typeface="Segoe UI" panose="020B0502040204020203" pitchFamily="34" charset="0"/>
              </a:rPr>
              <a:t># Transformações de classes</a:t>
            </a:r>
          </a:p>
          <a:p>
            <a:r>
              <a:rPr lang="pt-BR" sz="3600" b="1" dirty="0">
                <a:latin typeface="Inter" panose="020B0604020202020204" charset="0"/>
                <a:ea typeface="Inter" panose="020B0604020202020204" charset="0"/>
                <a:cs typeface="Segoe UI" panose="020B0502040204020203" pitchFamily="34" charset="0"/>
              </a:rPr>
              <a:t># Transforme essa </a:t>
            </a:r>
            <a:r>
              <a:rPr lang="pt-BR" sz="3600" b="1" dirty="0" err="1">
                <a:latin typeface="Inter" panose="020B0604020202020204" charset="0"/>
                <a:ea typeface="Inter" panose="020B0604020202020204" charset="0"/>
                <a:cs typeface="Segoe UI" panose="020B0502040204020203" pitchFamily="34" charset="0"/>
              </a:rPr>
              <a:t>string</a:t>
            </a:r>
            <a:r>
              <a:rPr lang="pt-BR" sz="3600" b="1" dirty="0">
                <a:latin typeface="Inter" panose="020B0604020202020204" charset="0"/>
                <a:ea typeface="Inter" panose="020B0604020202020204" charset="0"/>
                <a:cs typeface="Segoe UI" panose="020B0502040204020203" pitchFamily="34" charset="0"/>
              </a:rPr>
              <a:t> em fator</a:t>
            </a:r>
            <a:endParaRPr lang="pt-BR" sz="3600" dirty="0">
              <a:latin typeface="Inter" panose="020B0604020202020204" charset="0"/>
              <a:ea typeface="Inter" panose="020B0604020202020204" charset="0"/>
              <a:cs typeface="Segoe UI" panose="020B0502040204020203" pitchFamily="34" charset="0"/>
            </a:endParaRPr>
          </a:p>
          <a:p>
            <a:r>
              <a:rPr lang="pt-BR" sz="3600" dirty="0">
                <a:latin typeface="Inter" panose="020B0604020202020204" charset="0"/>
                <a:ea typeface="Inter" panose="020B0604020202020204" charset="0"/>
                <a:cs typeface="Segoe UI" panose="020B0502040204020203" pitchFamily="34" charset="0"/>
              </a:rPr>
              <a:t>escolaridade &lt;- c(</a:t>
            </a:r>
            <a:r>
              <a:rPr lang="pt-BR" sz="3600" dirty="0">
                <a:solidFill>
                  <a:srgbClr val="AD6237"/>
                </a:solidFill>
                <a:latin typeface="Inter" panose="020B0604020202020204" charset="0"/>
                <a:ea typeface="Inter" panose="020B0604020202020204" charset="0"/>
                <a:cs typeface="Segoe UI" panose="020B0502040204020203" pitchFamily="34" charset="0"/>
              </a:rPr>
              <a:t>"Médio", "Superior", "Fundamental", "Fundamental", "Médio"</a:t>
            </a:r>
            <a:r>
              <a:rPr lang="pt-BR" sz="3600" dirty="0">
                <a:latin typeface="Inter" panose="020B0604020202020204" charset="0"/>
                <a:ea typeface="Inter" panose="020B0604020202020204" charset="0"/>
                <a:cs typeface="Segoe UI" panose="020B0502040204020203" pitchFamily="34" charset="0"/>
              </a:rPr>
              <a:t>)</a:t>
            </a:r>
          </a:p>
          <a:p>
            <a:endParaRPr lang="pt-BR" sz="3600" dirty="0">
              <a:latin typeface="Inter" panose="020B0604020202020204" charset="0"/>
              <a:ea typeface="Inter" panose="020B0604020202020204" charset="0"/>
              <a:cs typeface="Segoe UI" panose="020B0502040204020203" pitchFamily="34" charset="0"/>
            </a:endParaRPr>
          </a:p>
          <a:p>
            <a:endParaRPr lang="pt-BR" sz="3600" dirty="0">
              <a:latin typeface="Inter" panose="020B0604020202020204" charset="0"/>
              <a:ea typeface="Inter" panose="020B0604020202020204" charset="0"/>
              <a:cs typeface="Segoe UI" panose="020B0502040204020203" pitchFamily="34" charset="0"/>
            </a:endParaRPr>
          </a:p>
          <a:p>
            <a:endParaRPr lang="pt-BR" sz="3600" dirty="0">
              <a:latin typeface="Inter" panose="020B0604020202020204" charset="0"/>
              <a:ea typeface="Inter" panose="020B0604020202020204" charset="0"/>
              <a:cs typeface="Segoe UI" panose="020B0502040204020203" pitchFamily="34" charset="0"/>
            </a:endParaRPr>
          </a:p>
          <a:p>
            <a:r>
              <a:rPr lang="pt-BR" sz="3600" b="1" dirty="0">
                <a:latin typeface="Inter" panose="020B0604020202020204" charset="0"/>
                <a:ea typeface="Inter" panose="020B0604020202020204" charset="0"/>
                <a:cs typeface="Segoe UI" panose="020B0502040204020203" pitchFamily="34" charset="0"/>
              </a:rPr>
              <a:t># Transforme a matriz em um data frame</a:t>
            </a:r>
          </a:p>
          <a:p>
            <a:r>
              <a:rPr lang="pt-BR" sz="3600" dirty="0" err="1">
                <a:latin typeface="Inter" panose="020B0604020202020204" charset="0"/>
                <a:ea typeface="Inter" panose="020B0604020202020204" charset="0"/>
                <a:cs typeface="Segoe UI" panose="020B0502040204020203" pitchFamily="34" charset="0"/>
              </a:rPr>
              <a:t>numero_frutas</a:t>
            </a:r>
            <a:r>
              <a:rPr lang="pt-BR" sz="3600" dirty="0">
                <a:latin typeface="Inter" panose="020B0604020202020204" charset="0"/>
                <a:ea typeface="Inter" panose="020B0604020202020204" charset="0"/>
                <a:cs typeface="Segoe UI" panose="020B0502040204020203" pitchFamily="34" charset="0"/>
              </a:rPr>
              <a:t> &lt;- </a:t>
            </a:r>
            <a:r>
              <a:rPr lang="pt-BR" sz="3600" dirty="0" err="1">
                <a:latin typeface="Inter" panose="020B0604020202020204" charset="0"/>
                <a:ea typeface="Inter" panose="020B0604020202020204" charset="0"/>
                <a:cs typeface="Segoe UI" panose="020B0502040204020203" pitchFamily="34" charset="0"/>
              </a:rPr>
              <a:t>matrix</a:t>
            </a:r>
            <a:r>
              <a:rPr lang="pt-BR" sz="3600" dirty="0">
                <a:latin typeface="Inter" panose="020B0604020202020204" charset="0"/>
                <a:ea typeface="Inter" panose="020B0604020202020204" charset="0"/>
                <a:cs typeface="Segoe UI" panose="020B0502040204020203" pitchFamily="34" charset="0"/>
              </a:rPr>
              <a:t>(1:10,nrow=5, </a:t>
            </a:r>
            <a:r>
              <a:rPr lang="pt-BR" sz="3600" dirty="0" err="1">
                <a:latin typeface="Inter" panose="020B0604020202020204" charset="0"/>
                <a:ea typeface="Inter" panose="020B0604020202020204" charset="0"/>
                <a:cs typeface="Segoe UI" panose="020B0502040204020203" pitchFamily="34" charset="0"/>
              </a:rPr>
              <a:t>ncol</a:t>
            </a:r>
            <a:r>
              <a:rPr lang="pt-BR" sz="3600" dirty="0">
                <a:latin typeface="Inter" panose="020B0604020202020204" charset="0"/>
                <a:ea typeface="Inter" panose="020B0604020202020204" charset="0"/>
                <a:cs typeface="Segoe UI" panose="020B0502040204020203" pitchFamily="34" charset="0"/>
              </a:rPr>
              <a:t>=5)</a:t>
            </a:r>
          </a:p>
          <a:p>
            <a:endParaRPr lang="pt-BR" sz="3600" dirty="0">
              <a:latin typeface="Inter" panose="020B0604020202020204" charset="0"/>
              <a:ea typeface="Inter" panose="020B0604020202020204" charset="0"/>
              <a:cs typeface="Segoe UI" panose="020B0502040204020203" pitchFamily="34" charset="0"/>
            </a:endParaRPr>
          </a:p>
          <a:p>
            <a:endParaRPr lang="pt-BR" sz="3600" dirty="0">
              <a:solidFill>
                <a:srgbClr val="333333"/>
              </a:solidFill>
              <a:latin typeface="Inter" panose="020B0604020202020204" charset="0"/>
              <a:ea typeface="Inter" panose="020B0604020202020204" charset="0"/>
              <a:cs typeface="Segoe UI" panose="020B0502040204020203" pitchFamily="34" charset="0"/>
            </a:endParaRPr>
          </a:p>
          <a:p>
            <a:endParaRPr lang="pt-BR" sz="3600" dirty="0">
              <a:solidFill>
                <a:srgbClr val="333333"/>
              </a:solidFill>
              <a:latin typeface="Inter" panose="020B0604020202020204" charset="0"/>
              <a:ea typeface="Inter" panose="020B0604020202020204" charset="0"/>
              <a:cs typeface="Segoe UI" panose="020B0502040204020203" pitchFamily="34" charset="0"/>
            </a:endParaRP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Tree>
    <p:extLst>
      <p:ext uri="{BB962C8B-B14F-4D97-AF65-F5344CB8AC3E}">
        <p14:creationId xmlns:p14="http://schemas.microsoft.com/office/powerpoint/2010/main" val="23110744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9106" y="1212974"/>
            <a:ext cx="14580108" cy="1652563"/>
          </a:xfrm>
        </p:spPr>
        <p:txBody>
          <a:bodyPr>
            <a:normAutofit/>
          </a:bodyPr>
          <a:lstStyle/>
          <a:p>
            <a:pPr algn="l"/>
            <a:r>
              <a:rPr lang="pt-BR" sz="4800" b="1" dirty="0">
                <a:solidFill>
                  <a:srgbClr val="AD6237"/>
                </a:solidFill>
                <a:latin typeface="Inter" panose="020B0604020202020204" charset="0"/>
                <a:ea typeface="Inter" panose="020B0604020202020204" charset="0"/>
                <a:cs typeface="Segoe UI Semibold" panose="020B0702040204020203" pitchFamily="34" charset="0"/>
              </a:rPr>
              <a:t>Exercício rápido!</a:t>
            </a:r>
            <a:endParaRPr lang="en-GB" sz="48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0" name="CaixaDeTexto 9">
            <a:extLst>
              <a:ext uri="{FF2B5EF4-FFF2-40B4-BE49-F238E27FC236}">
                <a16:creationId xmlns:a16="http://schemas.microsoft.com/office/drawing/2014/main" id="{248AA914-D0BD-4A88-BC93-65FBD84FA289}"/>
              </a:ext>
            </a:extLst>
          </p:cNvPr>
          <p:cNvSpPr txBox="1"/>
          <p:nvPr/>
        </p:nvSpPr>
        <p:spPr>
          <a:xfrm>
            <a:off x="1037761" y="2857245"/>
            <a:ext cx="15906516" cy="7294305"/>
          </a:xfrm>
          <a:prstGeom prst="rect">
            <a:avLst/>
          </a:prstGeom>
          <a:noFill/>
        </p:spPr>
        <p:txBody>
          <a:bodyPr wrap="square">
            <a:spAutoFit/>
          </a:bodyPr>
          <a:lstStyle/>
          <a:p>
            <a:r>
              <a:rPr lang="pt-BR" sz="3600" b="1" dirty="0">
                <a:latin typeface="Inter" panose="020B0604020202020204" charset="0"/>
                <a:ea typeface="Inter" panose="020B0604020202020204" charset="0"/>
                <a:cs typeface="Segoe UI" panose="020B0502040204020203" pitchFamily="34" charset="0"/>
              </a:rPr>
              <a:t># Transformações de classes</a:t>
            </a:r>
          </a:p>
          <a:p>
            <a:r>
              <a:rPr lang="pt-BR" sz="3600" b="1" dirty="0">
                <a:latin typeface="Inter" panose="020B0604020202020204" charset="0"/>
                <a:ea typeface="Inter" panose="020B0604020202020204" charset="0"/>
                <a:cs typeface="Segoe UI" panose="020B0502040204020203" pitchFamily="34" charset="0"/>
              </a:rPr>
              <a:t># Transforme essa </a:t>
            </a:r>
            <a:r>
              <a:rPr lang="pt-BR" sz="3600" b="1" dirty="0" err="1">
                <a:latin typeface="Inter" panose="020B0604020202020204" charset="0"/>
                <a:ea typeface="Inter" panose="020B0604020202020204" charset="0"/>
                <a:cs typeface="Segoe UI" panose="020B0502040204020203" pitchFamily="34" charset="0"/>
              </a:rPr>
              <a:t>string</a:t>
            </a:r>
            <a:r>
              <a:rPr lang="pt-BR" sz="3600" b="1" dirty="0">
                <a:latin typeface="Inter" panose="020B0604020202020204" charset="0"/>
                <a:ea typeface="Inter" panose="020B0604020202020204" charset="0"/>
                <a:cs typeface="Segoe UI" panose="020B0502040204020203" pitchFamily="34" charset="0"/>
              </a:rPr>
              <a:t> em fator</a:t>
            </a:r>
            <a:endParaRPr lang="pt-BR" sz="3600" dirty="0">
              <a:latin typeface="Inter" panose="020B0604020202020204" charset="0"/>
              <a:ea typeface="Inter" panose="020B0604020202020204" charset="0"/>
              <a:cs typeface="Segoe UI" panose="020B0502040204020203" pitchFamily="34" charset="0"/>
            </a:endParaRPr>
          </a:p>
          <a:p>
            <a:r>
              <a:rPr lang="pt-BR" sz="3600" dirty="0">
                <a:latin typeface="Inter" panose="020B0604020202020204" charset="0"/>
                <a:ea typeface="Inter" panose="020B0604020202020204" charset="0"/>
                <a:cs typeface="Segoe UI" panose="020B0502040204020203" pitchFamily="34" charset="0"/>
              </a:rPr>
              <a:t>escolaridade &lt;- c(</a:t>
            </a:r>
            <a:r>
              <a:rPr lang="pt-BR" sz="3600" dirty="0">
                <a:solidFill>
                  <a:srgbClr val="AD6237"/>
                </a:solidFill>
                <a:latin typeface="Inter" panose="020B0604020202020204" charset="0"/>
                <a:ea typeface="Inter" panose="020B0604020202020204" charset="0"/>
                <a:cs typeface="Segoe UI" panose="020B0502040204020203" pitchFamily="34" charset="0"/>
              </a:rPr>
              <a:t>"Médio", "Superior", "Fundamental", "Fundamental", "Médio"</a:t>
            </a:r>
            <a:r>
              <a:rPr lang="pt-BR" sz="3600" dirty="0">
                <a:latin typeface="Inter" panose="020B0604020202020204" charset="0"/>
                <a:ea typeface="Inter" panose="020B0604020202020204" charset="0"/>
                <a:cs typeface="Segoe UI" panose="020B0502040204020203" pitchFamily="34" charset="0"/>
              </a:rPr>
              <a:t>)</a:t>
            </a:r>
          </a:p>
          <a:p>
            <a:r>
              <a:rPr lang="pt-BR" sz="3600" dirty="0">
                <a:latin typeface="Inter" panose="020B0604020202020204" charset="0"/>
                <a:ea typeface="Inter" panose="020B0604020202020204" charset="0"/>
                <a:cs typeface="Segoe UI" panose="020B0502040204020203" pitchFamily="34" charset="0"/>
              </a:rPr>
              <a:t>fator &lt;- </a:t>
            </a:r>
            <a:r>
              <a:rPr lang="pt-BR" sz="3600" dirty="0" err="1">
                <a:latin typeface="Inter" panose="020B0604020202020204" charset="0"/>
                <a:ea typeface="Inter" panose="020B0604020202020204" charset="0"/>
                <a:cs typeface="Segoe UI" panose="020B0502040204020203" pitchFamily="34" charset="0"/>
              </a:rPr>
              <a:t>as.factor</a:t>
            </a:r>
            <a:r>
              <a:rPr lang="pt-BR" sz="3600" dirty="0">
                <a:latin typeface="Inter" panose="020B0604020202020204" charset="0"/>
                <a:ea typeface="Inter" panose="020B0604020202020204" charset="0"/>
                <a:cs typeface="Segoe UI" panose="020B0502040204020203" pitchFamily="34" charset="0"/>
              </a:rPr>
              <a:t>(escolaridade)</a:t>
            </a:r>
          </a:p>
          <a:p>
            <a:r>
              <a:rPr lang="pt-BR" sz="3600" dirty="0">
                <a:latin typeface="Inter" panose="020B0604020202020204" charset="0"/>
                <a:ea typeface="Inter" panose="020B0604020202020204" charset="0"/>
                <a:cs typeface="Segoe UI" panose="020B0502040204020203" pitchFamily="34" charset="0"/>
              </a:rPr>
              <a:t>fator</a:t>
            </a:r>
          </a:p>
          <a:p>
            <a:endParaRPr lang="pt-BR" sz="3600" dirty="0">
              <a:latin typeface="Inter" panose="020B0604020202020204" charset="0"/>
              <a:ea typeface="Inter" panose="020B0604020202020204" charset="0"/>
              <a:cs typeface="Segoe UI" panose="020B0502040204020203" pitchFamily="34" charset="0"/>
            </a:endParaRPr>
          </a:p>
          <a:p>
            <a:r>
              <a:rPr lang="pt-BR" sz="3600" b="1" dirty="0">
                <a:latin typeface="Inter" panose="020B0604020202020204" charset="0"/>
                <a:ea typeface="Inter" panose="020B0604020202020204" charset="0"/>
                <a:cs typeface="Segoe UI" panose="020B0502040204020203" pitchFamily="34" charset="0"/>
              </a:rPr>
              <a:t># Transforme a matriz em um data frame</a:t>
            </a:r>
          </a:p>
          <a:p>
            <a:r>
              <a:rPr lang="pt-BR" sz="3600" dirty="0" err="1">
                <a:latin typeface="Inter" panose="020B0604020202020204" charset="0"/>
                <a:ea typeface="Inter" panose="020B0604020202020204" charset="0"/>
                <a:cs typeface="Segoe UI" panose="020B0502040204020203" pitchFamily="34" charset="0"/>
              </a:rPr>
              <a:t>numero_frutas</a:t>
            </a:r>
            <a:r>
              <a:rPr lang="pt-BR" sz="3600" dirty="0">
                <a:latin typeface="Inter" panose="020B0604020202020204" charset="0"/>
                <a:ea typeface="Inter" panose="020B0604020202020204" charset="0"/>
                <a:cs typeface="Segoe UI" panose="020B0502040204020203" pitchFamily="34" charset="0"/>
              </a:rPr>
              <a:t> &lt;- </a:t>
            </a:r>
            <a:r>
              <a:rPr lang="pt-BR" sz="3600" dirty="0" err="1">
                <a:latin typeface="Inter" panose="020B0604020202020204" charset="0"/>
                <a:ea typeface="Inter" panose="020B0604020202020204" charset="0"/>
                <a:cs typeface="Segoe UI" panose="020B0502040204020203" pitchFamily="34" charset="0"/>
              </a:rPr>
              <a:t>matrix</a:t>
            </a:r>
            <a:r>
              <a:rPr lang="pt-BR" sz="3600" dirty="0">
                <a:latin typeface="Inter" panose="020B0604020202020204" charset="0"/>
                <a:ea typeface="Inter" panose="020B0604020202020204" charset="0"/>
                <a:cs typeface="Segoe UI" panose="020B0502040204020203" pitchFamily="34" charset="0"/>
              </a:rPr>
              <a:t>(1:10,nrow=5, </a:t>
            </a:r>
            <a:r>
              <a:rPr lang="pt-BR" sz="3600" dirty="0" err="1">
                <a:latin typeface="Inter" panose="020B0604020202020204" charset="0"/>
                <a:ea typeface="Inter" panose="020B0604020202020204" charset="0"/>
                <a:cs typeface="Segoe UI" panose="020B0502040204020203" pitchFamily="34" charset="0"/>
              </a:rPr>
              <a:t>ncol</a:t>
            </a:r>
            <a:r>
              <a:rPr lang="pt-BR" sz="3600" dirty="0">
                <a:latin typeface="Inter" panose="020B0604020202020204" charset="0"/>
                <a:ea typeface="Inter" panose="020B0604020202020204" charset="0"/>
                <a:cs typeface="Segoe UI" panose="020B0502040204020203" pitchFamily="34" charset="0"/>
              </a:rPr>
              <a:t>=5)</a:t>
            </a:r>
          </a:p>
          <a:p>
            <a:r>
              <a:rPr lang="pt-BR" sz="3600" dirty="0" err="1">
                <a:latin typeface="Inter" panose="020B0604020202020204" charset="0"/>
                <a:ea typeface="Inter" panose="020B0604020202020204" charset="0"/>
                <a:cs typeface="Segoe UI" panose="020B0502040204020203" pitchFamily="34" charset="0"/>
              </a:rPr>
              <a:t>dataframe</a:t>
            </a:r>
            <a:r>
              <a:rPr lang="pt-BR" sz="3600" dirty="0">
                <a:latin typeface="Inter" panose="020B0604020202020204" charset="0"/>
                <a:ea typeface="Inter" panose="020B0604020202020204" charset="0"/>
                <a:cs typeface="Segoe UI" panose="020B0502040204020203" pitchFamily="34" charset="0"/>
              </a:rPr>
              <a:t> &lt;- </a:t>
            </a:r>
            <a:r>
              <a:rPr lang="pt-BR" sz="3600" dirty="0" err="1">
                <a:latin typeface="Inter" panose="020B0604020202020204" charset="0"/>
                <a:ea typeface="Inter" panose="020B0604020202020204" charset="0"/>
                <a:cs typeface="Segoe UI" panose="020B0502040204020203" pitchFamily="34" charset="0"/>
              </a:rPr>
              <a:t>as.data.frame</a:t>
            </a:r>
            <a:r>
              <a:rPr lang="pt-BR" sz="3600" dirty="0">
                <a:latin typeface="Inter" panose="020B0604020202020204" charset="0"/>
                <a:ea typeface="Inter" panose="020B0604020202020204" charset="0"/>
                <a:cs typeface="Segoe UI" panose="020B0502040204020203" pitchFamily="34" charset="0"/>
              </a:rPr>
              <a:t>(</a:t>
            </a:r>
            <a:r>
              <a:rPr lang="pt-BR" sz="3600" dirty="0" err="1">
                <a:latin typeface="Inter" panose="020B0604020202020204" charset="0"/>
                <a:ea typeface="Inter" panose="020B0604020202020204" charset="0"/>
                <a:cs typeface="Segoe UI" panose="020B0502040204020203" pitchFamily="34" charset="0"/>
              </a:rPr>
              <a:t>numero_frutas</a:t>
            </a:r>
            <a:r>
              <a:rPr lang="pt-BR" sz="3600" dirty="0">
                <a:latin typeface="Inter" panose="020B0604020202020204" charset="0"/>
                <a:ea typeface="Inter" panose="020B0604020202020204" charset="0"/>
                <a:cs typeface="Segoe UI" panose="020B0502040204020203" pitchFamily="34" charset="0"/>
              </a:rPr>
              <a:t>)</a:t>
            </a:r>
          </a:p>
          <a:p>
            <a:r>
              <a:rPr lang="pt-BR" sz="3600" dirty="0" err="1">
                <a:latin typeface="Inter" panose="020B0604020202020204" charset="0"/>
                <a:ea typeface="Inter" panose="020B0604020202020204" charset="0"/>
                <a:cs typeface="Segoe UI" panose="020B0502040204020203" pitchFamily="34" charset="0"/>
              </a:rPr>
              <a:t>dataframe</a:t>
            </a:r>
            <a:endParaRPr lang="pt-BR" sz="3600" dirty="0">
              <a:latin typeface="Inter" panose="020B0604020202020204" charset="0"/>
              <a:ea typeface="Inter" panose="020B0604020202020204" charset="0"/>
              <a:cs typeface="Segoe UI" panose="020B0502040204020203" pitchFamily="34" charset="0"/>
            </a:endParaRPr>
          </a:p>
          <a:p>
            <a:endParaRPr lang="pt-BR" sz="3600" dirty="0">
              <a:solidFill>
                <a:srgbClr val="333333"/>
              </a:solidFill>
              <a:latin typeface="Inter" panose="020B0604020202020204" charset="0"/>
              <a:ea typeface="Inter" panose="020B0604020202020204" charset="0"/>
              <a:cs typeface="Segoe UI" panose="020B0502040204020203" pitchFamily="34" charset="0"/>
            </a:endParaRPr>
          </a:p>
          <a:p>
            <a:endParaRPr lang="pt-BR" sz="3600" dirty="0">
              <a:solidFill>
                <a:srgbClr val="333333"/>
              </a:solidFill>
              <a:latin typeface="Inter" panose="020B0604020202020204" charset="0"/>
              <a:ea typeface="Inter" panose="020B0604020202020204" charset="0"/>
              <a:cs typeface="Segoe UI" panose="020B0502040204020203" pitchFamily="34" charset="0"/>
            </a:endParaRP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Tree>
    <p:extLst>
      <p:ext uri="{BB962C8B-B14F-4D97-AF65-F5344CB8AC3E}">
        <p14:creationId xmlns:p14="http://schemas.microsoft.com/office/powerpoint/2010/main" val="26989887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B03A5001-8906-49DD-BE28-6519AF0C0EE1}"/>
              </a:ext>
            </a:extLst>
          </p:cNvPr>
          <p:cNvSpPr txBox="1"/>
          <p:nvPr/>
        </p:nvSpPr>
        <p:spPr>
          <a:xfrm>
            <a:off x="1070418" y="3053557"/>
            <a:ext cx="9219234" cy="5509200"/>
          </a:xfrm>
          <a:prstGeom prst="rect">
            <a:avLst/>
          </a:prstGeom>
          <a:noFill/>
        </p:spPr>
        <p:txBody>
          <a:bodyPr wrap="square">
            <a:spAutoFit/>
          </a:bodyPr>
          <a:lstStyle/>
          <a:p>
            <a:pPr algn="l">
              <a:buClr>
                <a:srgbClr val="C6A28D"/>
              </a:buClr>
              <a:buFont typeface="Arial" panose="020B0604020202020204" pitchFamily="34" charset="0"/>
              <a:buChar char="•"/>
            </a:pPr>
            <a:r>
              <a:rPr lang="pt-BR" sz="3200" dirty="0">
                <a:solidFill>
                  <a:srgbClr val="000000"/>
                </a:solidFill>
                <a:latin typeface="Inter" panose="020B0604020202020204" charset="0"/>
                <a:ea typeface="Inter" panose="020B0604020202020204" charset="0"/>
                <a:cs typeface="Segoe UI" panose="020B0502040204020203" pitchFamily="34" charset="0"/>
              </a:rPr>
              <a:t> Igual a: </a:t>
            </a:r>
            <a:r>
              <a:rPr lang="pt-BR" sz="3200" b="1" dirty="0">
                <a:solidFill>
                  <a:srgbClr val="000000"/>
                </a:solidFill>
                <a:latin typeface="Inter" panose="020B0604020202020204" charset="0"/>
                <a:ea typeface="Inter" panose="020B0604020202020204" charset="0"/>
                <a:cs typeface="Segoe UI" panose="020B0502040204020203" pitchFamily="34" charset="0"/>
              </a:rPr>
              <a:t>==</a:t>
            </a:r>
            <a:r>
              <a:rPr lang="pt-BR" sz="3200" dirty="0">
                <a:solidFill>
                  <a:srgbClr val="000000"/>
                </a:solidFill>
                <a:latin typeface="Inter" panose="020B0604020202020204" charset="0"/>
                <a:ea typeface="Inter" panose="020B0604020202020204" charset="0"/>
                <a:cs typeface="Segoe UI" panose="020B0502040204020203" pitchFamily="34" charset="0"/>
              </a:rPr>
              <a:t/>
            </a:r>
            <a:br>
              <a:rPr lang="pt-BR" sz="3200" dirty="0">
                <a:solidFill>
                  <a:srgbClr val="000000"/>
                </a:solidFill>
                <a:latin typeface="Inter" panose="020B0604020202020204" charset="0"/>
                <a:ea typeface="Inter" panose="020B0604020202020204" charset="0"/>
                <a:cs typeface="Segoe UI" panose="020B0502040204020203" pitchFamily="34" charset="0"/>
              </a:rPr>
            </a:br>
            <a:endParaRPr lang="pt-BR" sz="32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200" dirty="0">
                <a:solidFill>
                  <a:srgbClr val="000000"/>
                </a:solidFill>
                <a:latin typeface="Inter" panose="020B0604020202020204" charset="0"/>
                <a:ea typeface="Inter" panose="020B0604020202020204" charset="0"/>
                <a:cs typeface="Segoe UI" panose="020B0502040204020203" pitchFamily="34" charset="0"/>
              </a:rPr>
              <a:t> Diferente de: </a:t>
            </a:r>
            <a:r>
              <a:rPr lang="pt-BR" sz="3200" b="1" dirty="0">
                <a:solidFill>
                  <a:srgbClr val="000000"/>
                </a:solidFill>
                <a:latin typeface="Inter" panose="020B0604020202020204" charset="0"/>
                <a:ea typeface="Inter" panose="020B0604020202020204" charset="0"/>
                <a:cs typeface="Segoe UI" panose="020B0502040204020203" pitchFamily="34" charset="0"/>
              </a:rPr>
              <a:t>!=</a:t>
            </a:r>
            <a:r>
              <a:rPr lang="pt-BR" sz="3200" dirty="0">
                <a:solidFill>
                  <a:srgbClr val="000000"/>
                </a:solidFill>
                <a:latin typeface="Inter" panose="020B0604020202020204" charset="0"/>
                <a:ea typeface="Inter" panose="020B0604020202020204" charset="0"/>
                <a:cs typeface="Segoe UI" panose="020B0502040204020203" pitchFamily="34" charset="0"/>
              </a:rPr>
              <a:t/>
            </a:r>
            <a:br>
              <a:rPr lang="pt-BR" sz="3200" dirty="0">
                <a:solidFill>
                  <a:srgbClr val="000000"/>
                </a:solidFill>
                <a:latin typeface="Inter" panose="020B0604020202020204" charset="0"/>
                <a:ea typeface="Inter" panose="020B0604020202020204" charset="0"/>
                <a:cs typeface="Segoe UI" panose="020B0502040204020203" pitchFamily="34" charset="0"/>
              </a:rPr>
            </a:br>
            <a:endParaRPr lang="pt-BR" sz="32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200" dirty="0">
                <a:solidFill>
                  <a:srgbClr val="000000"/>
                </a:solidFill>
                <a:latin typeface="Inter" panose="020B0604020202020204" charset="0"/>
                <a:ea typeface="Inter" panose="020B0604020202020204" charset="0"/>
                <a:cs typeface="Segoe UI" panose="020B0502040204020203" pitchFamily="34" charset="0"/>
              </a:rPr>
              <a:t> Maior que: </a:t>
            </a:r>
            <a:r>
              <a:rPr lang="pt-BR" sz="3200" b="1" dirty="0">
                <a:solidFill>
                  <a:srgbClr val="000000"/>
                </a:solidFill>
                <a:latin typeface="Inter" panose="020B0604020202020204" charset="0"/>
                <a:ea typeface="Inter" panose="020B0604020202020204" charset="0"/>
                <a:cs typeface="Segoe UI" panose="020B0502040204020203" pitchFamily="34" charset="0"/>
              </a:rPr>
              <a:t>&gt;</a:t>
            </a:r>
            <a:r>
              <a:rPr lang="pt-BR" sz="3200" dirty="0">
                <a:solidFill>
                  <a:srgbClr val="000000"/>
                </a:solidFill>
                <a:latin typeface="Inter" panose="020B0604020202020204" charset="0"/>
                <a:ea typeface="Inter" panose="020B0604020202020204" charset="0"/>
                <a:cs typeface="Segoe UI" panose="020B0502040204020203" pitchFamily="34" charset="0"/>
              </a:rPr>
              <a:t/>
            </a:r>
            <a:br>
              <a:rPr lang="pt-BR" sz="3200" dirty="0">
                <a:solidFill>
                  <a:srgbClr val="000000"/>
                </a:solidFill>
                <a:latin typeface="Inter" panose="020B0604020202020204" charset="0"/>
                <a:ea typeface="Inter" panose="020B0604020202020204" charset="0"/>
                <a:cs typeface="Segoe UI" panose="020B0502040204020203" pitchFamily="34" charset="0"/>
              </a:rPr>
            </a:br>
            <a:endParaRPr lang="pt-BR" sz="32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200" dirty="0">
                <a:solidFill>
                  <a:srgbClr val="000000"/>
                </a:solidFill>
                <a:latin typeface="Inter" panose="020B0604020202020204" charset="0"/>
                <a:ea typeface="Inter" panose="020B0604020202020204" charset="0"/>
                <a:cs typeface="Segoe UI" panose="020B0502040204020203" pitchFamily="34" charset="0"/>
              </a:rPr>
              <a:t> Maior ou igual: </a:t>
            </a:r>
            <a:r>
              <a:rPr lang="pt-BR" sz="3200" b="1" dirty="0">
                <a:solidFill>
                  <a:srgbClr val="000000"/>
                </a:solidFill>
                <a:latin typeface="Inter" panose="020B0604020202020204" charset="0"/>
                <a:ea typeface="Inter" panose="020B0604020202020204" charset="0"/>
                <a:cs typeface="Segoe UI" panose="020B0502040204020203" pitchFamily="34" charset="0"/>
              </a:rPr>
              <a:t>&gt;=</a:t>
            </a:r>
            <a:r>
              <a:rPr lang="pt-BR" sz="3200" dirty="0">
                <a:solidFill>
                  <a:srgbClr val="000000"/>
                </a:solidFill>
                <a:latin typeface="Inter" panose="020B0604020202020204" charset="0"/>
                <a:ea typeface="Inter" panose="020B0604020202020204" charset="0"/>
                <a:cs typeface="Segoe UI" panose="020B0502040204020203" pitchFamily="34" charset="0"/>
              </a:rPr>
              <a:t/>
            </a:r>
            <a:br>
              <a:rPr lang="pt-BR" sz="3200" dirty="0">
                <a:solidFill>
                  <a:srgbClr val="000000"/>
                </a:solidFill>
                <a:latin typeface="Inter" panose="020B0604020202020204" charset="0"/>
                <a:ea typeface="Inter" panose="020B0604020202020204" charset="0"/>
                <a:cs typeface="Segoe UI" panose="020B0502040204020203" pitchFamily="34" charset="0"/>
              </a:rPr>
            </a:br>
            <a:endParaRPr lang="pt-BR" sz="32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200" dirty="0">
                <a:solidFill>
                  <a:srgbClr val="000000"/>
                </a:solidFill>
                <a:latin typeface="Inter" panose="020B0604020202020204" charset="0"/>
                <a:ea typeface="Inter" panose="020B0604020202020204" charset="0"/>
                <a:cs typeface="Segoe UI" panose="020B0502040204020203" pitchFamily="34" charset="0"/>
              </a:rPr>
              <a:t> Menor que: </a:t>
            </a:r>
            <a:r>
              <a:rPr lang="pt-BR" sz="3200" b="1" dirty="0">
                <a:solidFill>
                  <a:srgbClr val="000000"/>
                </a:solidFill>
                <a:latin typeface="Inter" panose="020B0604020202020204" charset="0"/>
                <a:ea typeface="Inter" panose="020B0604020202020204" charset="0"/>
                <a:cs typeface="Segoe UI" panose="020B0502040204020203" pitchFamily="34" charset="0"/>
              </a:rPr>
              <a:t>&lt;</a:t>
            </a:r>
            <a:r>
              <a:rPr lang="pt-BR" sz="3200" dirty="0">
                <a:solidFill>
                  <a:srgbClr val="000000"/>
                </a:solidFill>
                <a:latin typeface="Inter" panose="020B0604020202020204" charset="0"/>
                <a:ea typeface="Inter" panose="020B0604020202020204" charset="0"/>
                <a:cs typeface="Segoe UI" panose="020B0502040204020203" pitchFamily="34" charset="0"/>
              </a:rPr>
              <a:t/>
            </a:r>
            <a:br>
              <a:rPr lang="pt-BR" sz="3200" dirty="0">
                <a:solidFill>
                  <a:srgbClr val="000000"/>
                </a:solidFill>
                <a:latin typeface="Inter" panose="020B0604020202020204" charset="0"/>
                <a:ea typeface="Inter" panose="020B0604020202020204" charset="0"/>
                <a:cs typeface="Segoe UI" panose="020B0502040204020203" pitchFamily="34" charset="0"/>
              </a:rPr>
            </a:br>
            <a:endParaRPr lang="pt-BR" sz="32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200" dirty="0">
                <a:solidFill>
                  <a:srgbClr val="000000"/>
                </a:solidFill>
                <a:latin typeface="Inter" panose="020B0604020202020204" charset="0"/>
                <a:ea typeface="Inter" panose="020B0604020202020204" charset="0"/>
                <a:cs typeface="Segoe UI" panose="020B0502040204020203" pitchFamily="34" charset="0"/>
              </a:rPr>
              <a:t> Menor ou igual: </a:t>
            </a:r>
            <a:r>
              <a:rPr lang="pt-BR" sz="3200" b="1" dirty="0">
                <a:solidFill>
                  <a:srgbClr val="000000"/>
                </a:solidFill>
                <a:latin typeface="Inter" panose="020B0604020202020204" charset="0"/>
                <a:ea typeface="Inter" panose="020B0604020202020204" charset="0"/>
                <a:cs typeface="Segoe UI" panose="020B0502040204020203" pitchFamily="34" charset="0"/>
              </a:rPr>
              <a:t>&lt;=</a:t>
            </a:r>
            <a:endParaRPr lang="pt-BR" sz="3200" dirty="0">
              <a:solidFill>
                <a:srgbClr val="000000"/>
              </a:solidFill>
              <a:latin typeface="Inter" panose="020B0604020202020204" charset="0"/>
              <a:ea typeface="Inter" panose="020B0604020202020204" charset="0"/>
              <a:cs typeface="Segoe UI" panose="020B0502040204020203" pitchFamily="34" charset="0"/>
            </a:endParaRPr>
          </a:p>
        </p:txBody>
      </p:sp>
      <p:sp>
        <p:nvSpPr>
          <p:cNvPr id="12" name="Retângulo 11">
            <a:extLst>
              <a:ext uri="{FF2B5EF4-FFF2-40B4-BE49-F238E27FC236}">
                <a16:creationId xmlns:a16="http://schemas.microsoft.com/office/drawing/2014/main" id="{00C65DF8-DD80-4474-80F8-0A0E581D3D04}"/>
              </a:ext>
            </a:extLst>
          </p:cNvPr>
          <p:cNvSpPr/>
          <p:nvPr/>
        </p:nvSpPr>
        <p:spPr>
          <a:xfrm>
            <a:off x="9395191" y="2975664"/>
            <a:ext cx="7064009" cy="5587093"/>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dirty="0"/>
          </a:p>
        </p:txBody>
      </p:sp>
      <p:sp>
        <p:nvSpPr>
          <p:cNvPr id="13" name="CaixaDeTexto 12">
            <a:extLst>
              <a:ext uri="{FF2B5EF4-FFF2-40B4-BE49-F238E27FC236}">
                <a16:creationId xmlns:a16="http://schemas.microsoft.com/office/drawing/2014/main" id="{8C4318C5-23ED-4615-9692-8A29354BE67A}"/>
              </a:ext>
            </a:extLst>
          </p:cNvPr>
          <p:cNvSpPr txBox="1"/>
          <p:nvPr/>
        </p:nvSpPr>
        <p:spPr>
          <a:xfrm>
            <a:off x="9581219" y="3412912"/>
            <a:ext cx="6260798" cy="830997"/>
          </a:xfrm>
          <a:prstGeom prst="rect">
            <a:avLst/>
          </a:prstGeom>
          <a:noFill/>
        </p:spPr>
        <p:txBody>
          <a:bodyPr wrap="square" rtlCol="0">
            <a:spAutoFit/>
          </a:bodyPr>
          <a:lstStyle/>
          <a:p>
            <a:pPr algn="ctr"/>
            <a:r>
              <a:rPr lang="pt-BR" sz="4800" b="1" dirty="0">
                <a:solidFill>
                  <a:schemeClr val="bg1"/>
                </a:solidFill>
              </a:rPr>
              <a:t>Pergunte para o R!</a:t>
            </a:r>
          </a:p>
        </p:txBody>
      </p:sp>
      <p:sp>
        <p:nvSpPr>
          <p:cNvPr id="14" name="CaixaDeTexto 13">
            <a:extLst>
              <a:ext uri="{FF2B5EF4-FFF2-40B4-BE49-F238E27FC236}">
                <a16:creationId xmlns:a16="http://schemas.microsoft.com/office/drawing/2014/main" id="{C6CB4330-CD8E-4335-B53B-47757E13B788}"/>
              </a:ext>
            </a:extLst>
          </p:cNvPr>
          <p:cNvSpPr txBox="1"/>
          <p:nvPr/>
        </p:nvSpPr>
        <p:spPr>
          <a:xfrm>
            <a:off x="9395192" y="4321802"/>
            <a:ext cx="6521783" cy="3970318"/>
          </a:xfrm>
          <a:prstGeom prst="rect">
            <a:avLst/>
          </a:prstGeom>
          <a:noFill/>
        </p:spPr>
        <p:txBody>
          <a:bodyPr wrap="square" rtlCol="0">
            <a:spAutoFit/>
          </a:bodyPr>
          <a:lstStyle/>
          <a:p>
            <a:pPr algn="ctr"/>
            <a:r>
              <a:rPr lang="pt-BR" sz="3600" i="1" dirty="0"/>
              <a:t>10 == 10 </a:t>
            </a:r>
          </a:p>
          <a:p>
            <a:pPr algn="ctr"/>
            <a:r>
              <a:rPr lang="pt-BR" sz="3600" i="1" dirty="0"/>
              <a:t>11 == 10 </a:t>
            </a:r>
          </a:p>
          <a:p>
            <a:pPr algn="ctr"/>
            <a:r>
              <a:rPr lang="pt-BR" sz="3600" i="1" dirty="0"/>
              <a:t>5 &gt; 6</a:t>
            </a:r>
          </a:p>
          <a:p>
            <a:pPr algn="ctr"/>
            <a:r>
              <a:rPr lang="pt-BR" sz="3600" i="1" dirty="0"/>
              <a:t>10 &lt;= 12</a:t>
            </a:r>
          </a:p>
          <a:p>
            <a:pPr algn="ctr"/>
            <a:r>
              <a:rPr lang="pt-BR" sz="3600" i="1" dirty="0"/>
              <a:t>10 != 10</a:t>
            </a:r>
          </a:p>
          <a:p>
            <a:pPr algn="ctr"/>
            <a:r>
              <a:rPr lang="pt-BR" sz="3600" i="1" dirty="0"/>
              <a:t>8 &gt; 10</a:t>
            </a:r>
          </a:p>
          <a:p>
            <a:pPr algn="ctr"/>
            <a:r>
              <a:rPr lang="pt-BR" sz="3600" i="1" dirty="0"/>
              <a:t>10 != 20</a:t>
            </a:r>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5"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7" name="Título 1"/>
          <p:cNvSpPr txBox="1">
            <a:spLocks/>
          </p:cNvSpPr>
          <p:nvPr/>
        </p:nvSpPr>
        <p:spPr>
          <a:xfrm>
            <a:off x="1035584" y="1318733"/>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Operadores relacionais</a:t>
            </a:r>
            <a:endParaRPr lang="en-GB" sz="5400" b="1" dirty="0">
              <a:latin typeface="Inter" panose="020B0604020202020204" charset="0"/>
              <a:ea typeface="Inter" panose="020B0604020202020204" charset="0"/>
              <a:cs typeface="Segoe UI Semibold" panose="020B0702040204020203" pitchFamily="34" charset="0"/>
            </a:endParaRPr>
          </a:p>
        </p:txBody>
      </p:sp>
      <p:sp>
        <p:nvSpPr>
          <p:cNvPr id="18" name="Retângulo 17"/>
          <p:cNvSpPr/>
          <p:nvPr/>
        </p:nvSpPr>
        <p:spPr>
          <a:xfrm>
            <a:off x="15176679" y="9334633"/>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Tree>
    <p:extLst>
      <p:ext uri="{BB962C8B-B14F-4D97-AF65-F5344CB8AC3E}">
        <p14:creationId xmlns:p14="http://schemas.microsoft.com/office/powerpoint/2010/main" val="19473718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B03A5001-8906-49DD-BE28-6519AF0C0EE1}"/>
              </a:ext>
            </a:extLst>
          </p:cNvPr>
          <p:cNvSpPr txBox="1"/>
          <p:nvPr/>
        </p:nvSpPr>
        <p:spPr>
          <a:xfrm>
            <a:off x="1035584" y="3256616"/>
            <a:ext cx="9219234" cy="3416320"/>
          </a:xfrm>
          <a:prstGeom prst="rect">
            <a:avLst/>
          </a:prstGeom>
          <a:noFill/>
        </p:spPr>
        <p:txBody>
          <a:bodyPr wrap="square">
            <a:spAutoFit/>
          </a:bodyPr>
          <a:lstStyle/>
          <a:p>
            <a:pPr algn="l">
              <a:buClr>
                <a:srgbClr val="C6A28D"/>
              </a:buClr>
              <a:buFont typeface="Arial" panose="020B0604020202020204" pitchFamily="34" charset="0"/>
              <a:buChar char="•"/>
            </a:pPr>
            <a:r>
              <a:rPr lang="pt-BR" sz="3600" dirty="0">
                <a:solidFill>
                  <a:srgbClr val="000000"/>
                </a:solidFill>
                <a:latin typeface="Inter" panose="020B0604020202020204" charset="0"/>
                <a:ea typeface="Inter" panose="020B0604020202020204" charset="0"/>
                <a:cs typeface="Segoe UI" panose="020B0502040204020203" pitchFamily="34" charset="0"/>
              </a:rPr>
              <a:t> E: </a:t>
            </a:r>
            <a:r>
              <a:rPr lang="pt-BR" sz="3600" b="1" dirty="0">
                <a:solidFill>
                  <a:srgbClr val="000000"/>
                </a:solidFill>
                <a:latin typeface="Inter" panose="020B0604020202020204" charset="0"/>
                <a:ea typeface="Inter" panose="020B0604020202020204" charset="0"/>
                <a:cs typeface="Segoe UI" panose="020B0502040204020203" pitchFamily="34" charset="0"/>
              </a:rPr>
              <a:t>&amp;</a:t>
            </a:r>
            <a:r>
              <a:rPr lang="pt-BR" sz="3600" dirty="0">
                <a:solidFill>
                  <a:srgbClr val="000000"/>
                </a:solidFill>
                <a:latin typeface="Inter" panose="020B0604020202020204" charset="0"/>
                <a:ea typeface="Inter" panose="020B0604020202020204" charset="0"/>
                <a:cs typeface="Segoe UI" panose="020B0502040204020203" pitchFamily="34" charset="0"/>
              </a:rPr>
              <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600" dirty="0">
                <a:solidFill>
                  <a:srgbClr val="000000"/>
                </a:solidFill>
                <a:latin typeface="Inter" panose="020B0604020202020204" charset="0"/>
                <a:ea typeface="Inter" panose="020B0604020202020204" charset="0"/>
                <a:cs typeface="Segoe UI" panose="020B0502040204020203" pitchFamily="34" charset="0"/>
              </a:rPr>
              <a:t> OU: </a:t>
            </a:r>
            <a:r>
              <a:rPr lang="pt-BR" sz="3600" b="1" dirty="0">
                <a:solidFill>
                  <a:srgbClr val="000000"/>
                </a:solidFill>
                <a:latin typeface="Inter" panose="020B0604020202020204" charset="0"/>
                <a:ea typeface="Inter" panose="020B0604020202020204" charset="0"/>
                <a:cs typeface="Segoe UI" panose="020B0502040204020203" pitchFamily="34" charset="0"/>
              </a:rPr>
              <a:t>|</a:t>
            </a:r>
            <a:r>
              <a:rPr lang="pt-BR" sz="3600" dirty="0">
                <a:solidFill>
                  <a:srgbClr val="000000"/>
                </a:solidFill>
                <a:latin typeface="Inter" panose="020B0604020202020204" charset="0"/>
                <a:ea typeface="Inter" panose="020B0604020202020204" charset="0"/>
                <a:cs typeface="Segoe UI" panose="020B0502040204020203" pitchFamily="34" charset="0"/>
              </a:rPr>
              <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600" dirty="0">
                <a:solidFill>
                  <a:srgbClr val="000000"/>
                </a:solidFill>
                <a:latin typeface="Inter" panose="020B0604020202020204" charset="0"/>
                <a:ea typeface="Inter" panose="020B0604020202020204" charset="0"/>
                <a:cs typeface="Segoe UI" panose="020B0502040204020203" pitchFamily="34" charset="0"/>
              </a:rPr>
              <a:t> Negação: </a:t>
            </a:r>
            <a:r>
              <a:rPr lang="pt-BR" sz="3600" b="1" dirty="0">
                <a:solidFill>
                  <a:srgbClr val="000000"/>
                </a:solidFill>
                <a:latin typeface="Inter" panose="020B0604020202020204" charset="0"/>
                <a:ea typeface="Inter" panose="020B0604020202020204" charset="0"/>
                <a:cs typeface="Segoe UI" panose="020B0502040204020203" pitchFamily="34" charset="0"/>
              </a:rPr>
              <a:t>!</a:t>
            </a:r>
            <a:r>
              <a:rPr lang="pt-BR" sz="3600" dirty="0">
                <a:solidFill>
                  <a:srgbClr val="000000"/>
                </a:solidFill>
                <a:latin typeface="Inter" panose="020B0604020202020204" charset="0"/>
                <a:ea typeface="Inter" panose="020B0604020202020204" charset="0"/>
                <a:cs typeface="Segoe UI" panose="020B0502040204020203" pitchFamily="34" charset="0"/>
              </a:rPr>
              <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p:txBody>
      </p:sp>
      <p:sp>
        <p:nvSpPr>
          <p:cNvPr id="6" name="Retângulo 5">
            <a:extLst>
              <a:ext uri="{FF2B5EF4-FFF2-40B4-BE49-F238E27FC236}">
                <a16:creationId xmlns:a16="http://schemas.microsoft.com/office/drawing/2014/main" id="{584165D0-2717-4270-99BB-9EC6C557C076}"/>
              </a:ext>
            </a:extLst>
          </p:cNvPr>
          <p:cNvSpPr/>
          <p:nvPr/>
        </p:nvSpPr>
        <p:spPr>
          <a:xfrm>
            <a:off x="8957972" y="2366543"/>
            <a:ext cx="7396223" cy="5993943"/>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dirty="0"/>
          </a:p>
        </p:txBody>
      </p:sp>
      <p:sp>
        <p:nvSpPr>
          <p:cNvPr id="7" name="CaixaDeTexto 6">
            <a:extLst>
              <a:ext uri="{FF2B5EF4-FFF2-40B4-BE49-F238E27FC236}">
                <a16:creationId xmlns:a16="http://schemas.microsoft.com/office/drawing/2014/main" id="{22800C7B-401A-4048-A758-7AF2FDA4A6DB}"/>
              </a:ext>
            </a:extLst>
          </p:cNvPr>
          <p:cNvSpPr txBox="1"/>
          <p:nvPr/>
        </p:nvSpPr>
        <p:spPr>
          <a:xfrm>
            <a:off x="9588792" y="2769914"/>
            <a:ext cx="6260798" cy="830997"/>
          </a:xfrm>
          <a:prstGeom prst="rect">
            <a:avLst/>
          </a:prstGeom>
          <a:noFill/>
        </p:spPr>
        <p:txBody>
          <a:bodyPr wrap="square" rtlCol="0">
            <a:spAutoFit/>
          </a:bodyPr>
          <a:lstStyle/>
          <a:p>
            <a:pPr algn="ctr"/>
            <a:r>
              <a:rPr lang="pt-BR" sz="4800" b="1" dirty="0">
                <a:solidFill>
                  <a:schemeClr val="bg1"/>
                </a:solidFill>
              </a:rPr>
              <a:t>Pergunte para o R!</a:t>
            </a:r>
          </a:p>
        </p:txBody>
      </p:sp>
      <p:sp>
        <p:nvSpPr>
          <p:cNvPr id="9" name="CaixaDeTexto 8">
            <a:extLst>
              <a:ext uri="{FF2B5EF4-FFF2-40B4-BE49-F238E27FC236}">
                <a16:creationId xmlns:a16="http://schemas.microsoft.com/office/drawing/2014/main" id="{67515A1C-A6D8-4853-ACD6-9B564F5FDC1F}"/>
              </a:ext>
            </a:extLst>
          </p:cNvPr>
          <p:cNvSpPr txBox="1"/>
          <p:nvPr/>
        </p:nvSpPr>
        <p:spPr>
          <a:xfrm>
            <a:off x="9395190" y="3888259"/>
            <a:ext cx="6521783" cy="3970318"/>
          </a:xfrm>
          <a:prstGeom prst="rect">
            <a:avLst/>
          </a:prstGeom>
          <a:noFill/>
        </p:spPr>
        <p:txBody>
          <a:bodyPr wrap="square" rtlCol="0">
            <a:spAutoFit/>
          </a:bodyPr>
          <a:lstStyle/>
          <a:p>
            <a:pPr algn="l"/>
            <a:r>
              <a:rPr lang="es-ES" sz="3600" dirty="0">
                <a:latin typeface="Lucida Console" panose="020B0609040504020204" pitchFamily="49" charset="0"/>
              </a:rPr>
              <a:t>y &lt;- 2</a:t>
            </a:r>
          </a:p>
          <a:p>
            <a:pPr algn="l"/>
            <a:endParaRPr lang="es-ES" sz="3600" dirty="0">
              <a:latin typeface="Lucida Console" panose="020B0609040504020204" pitchFamily="49" charset="0"/>
            </a:endParaRPr>
          </a:p>
          <a:p>
            <a:pPr algn="l"/>
            <a:r>
              <a:rPr lang="es-ES" sz="3600" dirty="0">
                <a:latin typeface="Lucida Console" panose="020B0609040504020204" pitchFamily="49" charset="0"/>
              </a:rPr>
              <a:t>y &gt;= 3 | y &lt;=7</a:t>
            </a:r>
          </a:p>
          <a:p>
            <a:pPr algn="l"/>
            <a:r>
              <a:rPr lang="pt-BR" sz="3600" dirty="0">
                <a:latin typeface="Lucida Console" panose="020B0609040504020204" pitchFamily="49" charset="0"/>
              </a:rPr>
              <a:t>y &gt;= 3 | y == 0</a:t>
            </a:r>
          </a:p>
          <a:p>
            <a:pPr algn="l"/>
            <a:r>
              <a:rPr lang="pt-BR" sz="3600" dirty="0">
                <a:latin typeface="Lucida Console" panose="020B0609040504020204" pitchFamily="49" charset="0"/>
              </a:rPr>
              <a:t>y &gt;= 1 &amp; y &lt;=7</a:t>
            </a:r>
          </a:p>
          <a:p>
            <a:pPr algn="l"/>
            <a:r>
              <a:rPr lang="pt-BR" sz="3600" dirty="0">
                <a:latin typeface="Lucida Console" panose="020B0609040504020204" pitchFamily="49" charset="0"/>
              </a:rPr>
              <a:t>y &gt;= 3 &amp; y &lt;= 7</a:t>
            </a:r>
          </a:p>
          <a:p>
            <a:pPr algn="l"/>
            <a:r>
              <a:rPr lang="pt-BR" sz="3600" dirty="0">
                <a:latin typeface="Lucida Console" panose="020B0609040504020204" pitchFamily="49" charset="0"/>
              </a:rPr>
              <a:t>(!y &lt; 4)</a:t>
            </a:r>
            <a:endParaRPr lang="es-ES" sz="3600" dirty="0">
              <a:latin typeface="Lucida Console" panose="020B0609040504020204" pitchFamily="49" charset="0"/>
            </a:endParaRP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4" name="Retângulo 13"/>
          <p:cNvSpPr/>
          <p:nvPr/>
        </p:nvSpPr>
        <p:spPr>
          <a:xfrm>
            <a:off x="15176679" y="9397899"/>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
        <p:nvSpPr>
          <p:cNvPr id="15" name="Título 1"/>
          <p:cNvSpPr txBox="1">
            <a:spLocks/>
          </p:cNvSpPr>
          <p:nvPr/>
        </p:nvSpPr>
        <p:spPr>
          <a:xfrm>
            <a:off x="1026523" y="1239726"/>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Operadores lógicos</a:t>
            </a:r>
            <a:endParaRPr lang="en-GB" sz="5400" b="1" dirty="0">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18813397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B03A5001-8906-49DD-BE28-6519AF0C0EE1}"/>
              </a:ext>
            </a:extLst>
          </p:cNvPr>
          <p:cNvSpPr txBox="1"/>
          <p:nvPr/>
        </p:nvSpPr>
        <p:spPr>
          <a:xfrm>
            <a:off x="1035584" y="3256616"/>
            <a:ext cx="9219234" cy="3416320"/>
          </a:xfrm>
          <a:prstGeom prst="rect">
            <a:avLst/>
          </a:prstGeom>
          <a:noFill/>
        </p:spPr>
        <p:txBody>
          <a:bodyPr wrap="square">
            <a:spAutoFit/>
          </a:bodyPr>
          <a:lstStyle/>
          <a:p>
            <a:pPr algn="l">
              <a:buClr>
                <a:srgbClr val="C6A28D"/>
              </a:buClr>
              <a:buFont typeface="Arial" panose="020B0604020202020204" pitchFamily="34" charset="0"/>
              <a:buChar char="•"/>
            </a:pPr>
            <a:r>
              <a:rPr lang="pt-BR" sz="3600" dirty="0">
                <a:solidFill>
                  <a:srgbClr val="000000"/>
                </a:solidFill>
                <a:latin typeface="Inter" panose="020B0604020202020204" charset="0"/>
                <a:ea typeface="Inter" panose="020B0604020202020204" charset="0"/>
                <a:cs typeface="Segoe UI" panose="020B0502040204020203" pitchFamily="34" charset="0"/>
              </a:rPr>
              <a:t> E: </a:t>
            </a:r>
            <a:r>
              <a:rPr lang="pt-BR" sz="3600" b="1" dirty="0">
                <a:solidFill>
                  <a:srgbClr val="000000"/>
                </a:solidFill>
                <a:latin typeface="Inter" panose="020B0604020202020204" charset="0"/>
                <a:ea typeface="Inter" panose="020B0604020202020204" charset="0"/>
                <a:cs typeface="Segoe UI" panose="020B0502040204020203" pitchFamily="34" charset="0"/>
              </a:rPr>
              <a:t>&amp;</a:t>
            </a:r>
            <a:r>
              <a:rPr lang="pt-BR" sz="3600" dirty="0">
                <a:solidFill>
                  <a:srgbClr val="000000"/>
                </a:solidFill>
                <a:latin typeface="Inter" panose="020B0604020202020204" charset="0"/>
                <a:ea typeface="Inter" panose="020B0604020202020204" charset="0"/>
                <a:cs typeface="Segoe UI" panose="020B0502040204020203" pitchFamily="34" charset="0"/>
              </a:rPr>
              <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600" dirty="0">
                <a:solidFill>
                  <a:srgbClr val="000000"/>
                </a:solidFill>
                <a:latin typeface="Inter" panose="020B0604020202020204" charset="0"/>
                <a:ea typeface="Inter" panose="020B0604020202020204" charset="0"/>
                <a:cs typeface="Segoe UI" panose="020B0502040204020203" pitchFamily="34" charset="0"/>
              </a:rPr>
              <a:t> OU: </a:t>
            </a:r>
            <a:r>
              <a:rPr lang="pt-BR" sz="3600" b="1" dirty="0">
                <a:solidFill>
                  <a:srgbClr val="000000"/>
                </a:solidFill>
                <a:latin typeface="Inter" panose="020B0604020202020204" charset="0"/>
                <a:ea typeface="Inter" panose="020B0604020202020204" charset="0"/>
                <a:cs typeface="Segoe UI" panose="020B0502040204020203" pitchFamily="34" charset="0"/>
              </a:rPr>
              <a:t>|</a:t>
            </a:r>
            <a:r>
              <a:rPr lang="pt-BR" sz="3600" dirty="0">
                <a:solidFill>
                  <a:srgbClr val="000000"/>
                </a:solidFill>
                <a:latin typeface="Inter" panose="020B0604020202020204" charset="0"/>
                <a:ea typeface="Inter" panose="020B0604020202020204" charset="0"/>
                <a:cs typeface="Segoe UI" panose="020B0502040204020203" pitchFamily="34" charset="0"/>
              </a:rPr>
              <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600" dirty="0">
                <a:solidFill>
                  <a:srgbClr val="000000"/>
                </a:solidFill>
                <a:latin typeface="Inter" panose="020B0604020202020204" charset="0"/>
                <a:ea typeface="Inter" panose="020B0604020202020204" charset="0"/>
                <a:cs typeface="Segoe UI" panose="020B0502040204020203" pitchFamily="34" charset="0"/>
              </a:rPr>
              <a:t> Negação: </a:t>
            </a:r>
            <a:r>
              <a:rPr lang="pt-BR" sz="3600" b="1" dirty="0">
                <a:solidFill>
                  <a:srgbClr val="000000"/>
                </a:solidFill>
                <a:latin typeface="Inter" panose="020B0604020202020204" charset="0"/>
                <a:ea typeface="Inter" panose="020B0604020202020204" charset="0"/>
                <a:cs typeface="Segoe UI" panose="020B0502040204020203" pitchFamily="34" charset="0"/>
              </a:rPr>
              <a:t>!</a:t>
            </a:r>
            <a:r>
              <a:rPr lang="pt-BR" sz="3600" dirty="0">
                <a:solidFill>
                  <a:srgbClr val="000000"/>
                </a:solidFill>
                <a:latin typeface="Inter" panose="020B0604020202020204" charset="0"/>
                <a:ea typeface="Inter" panose="020B0604020202020204" charset="0"/>
                <a:cs typeface="Segoe UI" panose="020B0502040204020203" pitchFamily="34" charset="0"/>
              </a:rPr>
              <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p:txBody>
      </p:sp>
      <p:sp>
        <p:nvSpPr>
          <p:cNvPr id="6" name="Retângulo 5">
            <a:extLst>
              <a:ext uri="{FF2B5EF4-FFF2-40B4-BE49-F238E27FC236}">
                <a16:creationId xmlns:a16="http://schemas.microsoft.com/office/drawing/2014/main" id="{584165D0-2717-4270-99BB-9EC6C557C076}"/>
              </a:ext>
            </a:extLst>
          </p:cNvPr>
          <p:cNvSpPr/>
          <p:nvPr/>
        </p:nvSpPr>
        <p:spPr>
          <a:xfrm>
            <a:off x="8957972" y="2366543"/>
            <a:ext cx="7396223" cy="5993943"/>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dirty="0"/>
          </a:p>
        </p:txBody>
      </p:sp>
      <p:sp>
        <p:nvSpPr>
          <p:cNvPr id="7" name="CaixaDeTexto 6">
            <a:extLst>
              <a:ext uri="{FF2B5EF4-FFF2-40B4-BE49-F238E27FC236}">
                <a16:creationId xmlns:a16="http://schemas.microsoft.com/office/drawing/2014/main" id="{22800C7B-401A-4048-A758-7AF2FDA4A6DB}"/>
              </a:ext>
            </a:extLst>
          </p:cNvPr>
          <p:cNvSpPr txBox="1"/>
          <p:nvPr/>
        </p:nvSpPr>
        <p:spPr>
          <a:xfrm>
            <a:off x="9588792" y="2769914"/>
            <a:ext cx="6260798" cy="830997"/>
          </a:xfrm>
          <a:prstGeom prst="rect">
            <a:avLst/>
          </a:prstGeom>
          <a:noFill/>
        </p:spPr>
        <p:txBody>
          <a:bodyPr wrap="square" rtlCol="0">
            <a:spAutoFit/>
          </a:bodyPr>
          <a:lstStyle/>
          <a:p>
            <a:pPr algn="ctr"/>
            <a:r>
              <a:rPr lang="pt-BR" sz="4800" b="1" dirty="0">
                <a:solidFill>
                  <a:schemeClr val="bg1"/>
                </a:solidFill>
              </a:rPr>
              <a:t>Pergunte para o R!</a:t>
            </a:r>
          </a:p>
        </p:txBody>
      </p:sp>
      <p:sp>
        <p:nvSpPr>
          <p:cNvPr id="9" name="CaixaDeTexto 8">
            <a:extLst>
              <a:ext uri="{FF2B5EF4-FFF2-40B4-BE49-F238E27FC236}">
                <a16:creationId xmlns:a16="http://schemas.microsoft.com/office/drawing/2014/main" id="{67515A1C-A6D8-4853-ACD6-9B564F5FDC1F}"/>
              </a:ext>
            </a:extLst>
          </p:cNvPr>
          <p:cNvSpPr txBox="1"/>
          <p:nvPr/>
        </p:nvSpPr>
        <p:spPr>
          <a:xfrm>
            <a:off x="9395190" y="3888259"/>
            <a:ext cx="6521783" cy="3970318"/>
          </a:xfrm>
          <a:prstGeom prst="rect">
            <a:avLst/>
          </a:prstGeom>
          <a:noFill/>
        </p:spPr>
        <p:txBody>
          <a:bodyPr wrap="square" rtlCol="0">
            <a:spAutoFit/>
          </a:bodyPr>
          <a:lstStyle/>
          <a:p>
            <a:pPr algn="l"/>
            <a:r>
              <a:rPr lang="es-ES" sz="3600" dirty="0">
                <a:latin typeface="Lucida Console" panose="020B0609040504020204" pitchFamily="49" charset="0"/>
              </a:rPr>
              <a:t>y &lt;- 2</a:t>
            </a:r>
          </a:p>
          <a:p>
            <a:pPr algn="l"/>
            <a:endParaRPr lang="es-ES" sz="3600" dirty="0">
              <a:latin typeface="Lucida Console" panose="020B0609040504020204" pitchFamily="49" charset="0"/>
            </a:endParaRPr>
          </a:p>
          <a:p>
            <a:pPr algn="l"/>
            <a:r>
              <a:rPr lang="es-ES" sz="3600" dirty="0">
                <a:latin typeface="Lucida Console" panose="020B0609040504020204" pitchFamily="49" charset="0"/>
              </a:rPr>
              <a:t>y &gt;= 3 | y &lt;=7</a:t>
            </a:r>
          </a:p>
          <a:p>
            <a:pPr algn="l"/>
            <a:r>
              <a:rPr lang="pt-BR" sz="3600" dirty="0">
                <a:latin typeface="Lucida Console" panose="020B0609040504020204" pitchFamily="49" charset="0"/>
              </a:rPr>
              <a:t>y &gt;= 3 | y == 0</a:t>
            </a:r>
          </a:p>
          <a:p>
            <a:pPr algn="l"/>
            <a:r>
              <a:rPr lang="pt-BR" sz="3600" dirty="0">
                <a:latin typeface="Lucida Console" panose="020B0609040504020204" pitchFamily="49" charset="0"/>
              </a:rPr>
              <a:t>y &gt;= 1 &amp; y &lt;=7</a:t>
            </a:r>
          </a:p>
          <a:p>
            <a:pPr algn="l"/>
            <a:r>
              <a:rPr lang="pt-BR" sz="3600" dirty="0">
                <a:latin typeface="Lucida Console" panose="020B0609040504020204" pitchFamily="49" charset="0"/>
              </a:rPr>
              <a:t>y &gt;= 3 &amp; y &lt;= 7</a:t>
            </a:r>
          </a:p>
          <a:p>
            <a:pPr algn="l"/>
            <a:r>
              <a:rPr lang="pt-BR" sz="3600" dirty="0">
                <a:latin typeface="Lucida Console" panose="020B0609040504020204" pitchFamily="49" charset="0"/>
              </a:rPr>
              <a:t>(!y &lt; 4)</a:t>
            </a:r>
            <a:endParaRPr lang="es-ES" sz="3600" dirty="0">
              <a:latin typeface="Lucida Console" panose="020B0609040504020204" pitchFamily="49" charset="0"/>
            </a:endParaRP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4" name="Retângulo 13"/>
          <p:cNvSpPr/>
          <p:nvPr/>
        </p:nvSpPr>
        <p:spPr>
          <a:xfrm>
            <a:off x="15176679" y="9397899"/>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
        <p:nvSpPr>
          <p:cNvPr id="15" name="Título 1"/>
          <p:cNvSpPr txBox="1">
            <a:spLocks/>
          </p:cNvSpPr>
          <p:nvPr/>
        </p:nvSpPr>
        <p:spPr>
          <a:xfrm>
            <a:off x="1026523" y="1239726"/>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Operadores lógicos</a:t>
            </a:r>
            <a:endParaRPr lang="en-GB" sz="5400" b="1" dirty="0">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27266705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459989" y="2724313"/>
            <a:ext cx="4716690" cy="731430"/>
          </a:xfrm>
        </p:spPr>
        <p:txBody>
          <a:bodyPr>
            <a:normAutofit/>
          </a:bodyPr>
          <a:lstStyle/>
          <a:p>
            <a:r>
              <a:rPr lang="pt-BR" sz="3600" b="1" dirty="0">
                <a:solidFill>
                  <a:srgbClr val="868668"/>
                </a:solidFill>
                <a:latin typeface="Inter" panose="020B0604020202020204" charset="0"/>
                <a:ea typeface="Inter" panose="020B0604020202020204" charset="0"/>
                <a:cs typeface="Segoe UI Semibold" panose="020B0702040204020203" pitchFamily="34" charset="0"/>
              </a:rPr>
              <a:t>TIDYVERSE</a:t>
            </a:r>
            <a:endParaRPr lang="en-GB" sz="3600" b="1" dirty="0">
              <a:solidFill>
                <a:srgbClr val="868668"/>
              </a:solidFill>
              <a:latin typeface="Inter" panose="020B0604020202020204" charset="0"/>
              <a:ea typeface="Inter" panose="020B0604020202020204" charset="0"/>
              <a:cs typeface="Segoe UI Semibold" panose="020B0702040204020203" pitchFamily="34" charset="0"/>
            </a:endParaRPr>
          </a:p>
        </p:txBody>
      </p:sp>
      <p:sp>
        <p:nvSpPr>
          <p:cNvPr id="7" name="Espaço Reservado para Conteúdo 2"/>
          <p:cNvSpPr>
            <a:spLocks noGrp="1"/>
          </p:cNvSpPr>
          <p:nvPr>
            <p:ph idx="1"/>
          </p:nvPr>
        </p:nvSpPr>
        <p:spPr>
          <a:xfrm>
            <a:off x="9276070" y="3503708"/>
            <a:ext cx="8648700" cy="5314513"/>
          </a:xfrm>
        </p:spPr>
        <p:txBody>
          <a:bodyPr>
            <a:noAutofit/>
          </a:bodyPr>
          <a:lstStyle/>
          <a:p>
            <a:r>
              <a:rPr lang="pt-BR" sz="2400" b="1" dirty="0">
                <a:solidFill>
                  <a:srgbClr val="868668"/>
                </a:solidFill>
                <a:latin typeface="Inter" panose="020B0604020202020204" charset="0"/>
                <a:ea typeface="Inter" panose="020B0604020202020204" charset="0"/>
              </a:rPr>
              <a:t>ggplot2</a:t>
            </a:r>
            <a:r>
              <a:rPr lang="pt-BR" sz="2400" dirty="0">
                <a:solidFill>
                  <a:srgbClr val="868668"/>
                </a:solidFill>
                <a:latin typeface="Inter" panose="020B0604020202020204" charset="0"/>
                <a:ea typeface="Inter" panose="020B0604020202020204" charset="0"/>
              </a:rPr>
              <a:t>: cria gráficos</a:t>
            </a:r>
          </a:p>
          <a:p>
            <a:r>
              <a:rPr lang="pt-BR" sz="2400" b="1" dirty="0" err="1">
                <a:solidFill>
                  <a:srgbClr val="868668"/>
                </a:solidFill>
                <a:latin typeface="Inter" panose="020B0604020202020204" charset="0"/>
                <a:ea typeface="Inter" panose="020B0604020202020204" charset="0"/>
              </a:rPr>
              <a:t>dplyr</a:t>
            </a:r>
            <a:r>
              <a:rPr lang="pt-BR" sz="2400" dirty="0">
                <a:solidFill>
                  <a:srgbClr val="868668"/>
                </a:solidFill>
                <a:latin typeface="Inter" panose="020B0604020202020204" charset="0"/>
                <a:ea typeface="Inter" panose="020B0604020202020204" charset="0"/>
              </a:rPr>
              <a:t>: manipulação de dados</a:t>
            </a:r>
          </a:p>
          <a:p>
            <a:r>
              <a:rPr lang="pt-BR" sz="2400" b="1" dirty="0" err="1">
                <a:latin typeface="Inter" panose="020B0604020202020204" charset="0"/>
                <a:ea typeface="Inter" panose="020B0604020202020204" charset="0"/>
              </a:rPr>
              <a:t>tidyr</a:t>
            </a:r>
            <a:r>
              <a:rPr lang="pt-BR" sz="2400" dirty="0">
                <a:latin typeface="Inter" panose="020B0604020202020204" charset="0"/>
                <a:ea typeface="Inter" panose="020B0604020202020204" charset="0"/>
              </a:rPr>
              <a:t>: arruma os dados</a:t>
            </a:r>
          </a:p>
          <a:p>
            <a:r>
              <a:rPr lang="pt-BR" sz="2400" b="1" dirty="0" err="1">
                <a:latin typeface="Inter" panose="020B0604020202020204" charset="0"/>
                <a:ea typeface="Inter" panose="020B0604020202020204" charset="0"/>
              </a:rPr>
              <a:t>readr</a:t>
            </a:r>
            <a:r>
              <a:rPr lang="pt-BR" sz="2400" dirty="0">
                <a:latin typeface="Inter" panose="020B0604020202020204" charset="0"/>
                <a:ea typeface="Inter" panose="020B0604020202020204" charset="0"/>
              </a:rPr>
              <a:t>: leitura dos dados</a:t>
            </a:r>
          </a:p>
          <a:p>
            <a:r>
              <a:rPr lang="pt-BR" sz="2400" b="1" dirty="0" err="1">
                <a:latin typeface="Inter" panose="020B0604020202020204" charset="0"/>
                <a:ea typeface="Inter" panose="020B0604020202020204" charset="0"/>
              </a:rPr>
              <a:t>purrr</a:t>
            </a:r>
            <a:r>
              <a:rPr lang="pt-BR" sz="2400" dirty="0">
                <a:latin typeface="Inter" panose="020B0604020202020204" charset="0"/>
                <a:ea typeface="Inter" panose="020B0604020202020204" charset="0"/>
              </a:rPr>
              <a:t>: ferramentas para programação funcional, trabalha com funções e vetores</a:t>
            </a:r>
          </a:p>
          <a:p>
            <a:r>
              <a:rPr lang="pt-BR" sz="2400" b="1" dirty="0" err="1">
                <a:latin typeface="Inter" panose="020B0604020202020204" charset="0"/>
                <a:ea typeface="Inter" panose="020B0604020202020204" charset="0"/>
              </a:rPr>
              <a:t>tibble</a:t>
            </a:r>
            <a:r>
              <a:rPr lang="pt-BR" sz="2400" dirty="0">
                <a:latin typeface="Inter" panose="020B0604020202020204" charset="0"/>
                <a:ea typeface="Inter" panose="020B0604020202020204" charset="0"/>
              </a:rPr>
              <a:t>: </a:t>
            </a:r>
            <a:r>
              <a:rPr lang="pt-BR" sz="2400" dirty="0" err="1">
                <a:latin typeface="Inter" panose="020B0604020202020204" charset="0"/>
                <a:ea typeface="Inter" panose="020B0604020202020204" charset="0"/>
              </a:rPr>
              <a:t>dataframes</a:t>
            </a:r>
            <a:r>
              <a:rPr lang="pt-BR" sz="2400" dirty="0">
                <a:latin typeface="Inter" panose="020B0604020202020204" charset="0"/>
                <a:ea typeface="Inter" panose="020B0604020202020204" charset="0"/>
              </a:rPr>
              <a:t> moderno, mais simples de manipular</a:t>
            </a:r>
          </a:p>
          <a:p>
            <a:r>
              <a:rPr lang="pt-BR" sz="2400" b="1" dirty="0" err="1">
                <a:latin typeface="Inter" panose="020B0604020202020204" charset="0"/>
                <a:ea typeface="Inter" panose="020B0604020202020204" charset="0"/>
              </a:rPr>
              <a:t>magrittr</a:t>
            </a:r>
            <a:r>
              <a:rPr lang="pt-BR" sz="2400" dirty="0">
                <a:latin typeface="Inter" panose="020B0604020202020204" charset="0"/>
                <a:ea typeface="Inter" panose="020B0604020202020204" charset="0"/>
              </a:rPr>
              <a:t>: facilita a escrita e leitura do código</a:t>
            </a:r>
          </a:p>
          <a:p>
            <a:r>
              <a:rPr lang="pt-BR" sz="2400" b="1" dirty="0" err="1">
                <a:latin typeface="Inter" panose="020B0604020202020204" charset="0"/>
                <a:ea typeface="Inter" panose="020B0604020202020204" charset="0"/>
              </a:rPr>
              <a:t>stringr</a:t>
            </a:r>
            <a:r>
              <a:rPr lang="pt-BR" sz="2400" dirty="0">
                <a:latin typeface="Inter" panose="020B0604020202020204" charset="0"/>
                <a:ea typeface="Inter" panose="020B0604020202020204" charset="0"/>
              </a:rPr>
              <a:t>: trabalha com </a:t>
            </a:r>
            <a:r>
              <a:rPr lang="pt-BR" sz="2400" dirty="0" err="1">
                <a:latin typeface="Inter" panose="020B0604020202020204" charset="0"/>
                <a:ea typeface="Inter" panose="020B0604020202020204" charset="0"/>
              </a:rPr>
              <a:t>strings</a:t>
            </a:r>
            <a:endParaRPr lang="pt-BR" sz="2400" dirty="0">
              <a:latin typeface="Inter" panose="020B0604020202020204" charset="0"/>
              <a:ea typeface="Inter" panose="020B0604020202020204" charset="0"/>
            </a:endParaRPr>
          </a:p>
          <a:p>
            <a:r>
              <a:rPr lang="pt-BR" sz="2400" b="1" dirty="0" err="1">
                <a:latin typeface="Inter" panose="020B0604020202020204" charset="0"/>
                <a:ea typeface="Inter" panose="020B0604020202020204" charset="0"/>
              </a:rPr>
              <a:t>forcats</a:t>
            </a:r>
            <a:r>
              <a:rPr lang="pt-BR" sz="2400" dirty="0">
                <a:latin typeface="Inter" panose="020B0604020202020204" charset="0"/>
                <a:ea typeface="Inter" panose="020B0604020202020204" charset="0"/>
              </a:rPr>
              <a:t>: trabalha com fatores</a:t>
            </a:r>
          </a:p>
          <a:p>
            <a:r>
              <a:rPr lang="pt-BR" sz="2400" dirty="0" err="1">
                <a:latin typeface="Inter" panose="020B0604020202020204" charset="0"/>
                <a:ea typeface="Inter" panose="020B0604020202020204" charset="0"/>
              </a:rPr>
              <a:t>glimpse</a:t>
            </a:r>
            <a:r>
              <a:rPr lang="pt-BR" sz="2400" dirty="0">
                <a:latin typeface="Inter" panose="020B0604020202020204" charset="0"/>
                <a:ea typeface="Inter" panose="020B0604020202020204" charset="0"/>
              </a:rPr>
              <a:t>: retorna a visualização dos dados de um data frame com o máximo de informações possíveis </a:t>
            </a: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1"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2"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3" name="Retângulo 12"/>
          <p:cNvSpPr/>
          <p:nvPr/>
        </p:nvSpPr>
        <p:spPr>
          <a:xfrm>
            <a:off x="15176679" y="9397899"/>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
        <p:nvSpPr>
          <p:cNvPr id="14" name="Título 1"/>
          <p:cNvSpPr txBox="1">
            <a:spLocks/>
          </p:cNvSpPr>
          <p:nvPr/>
        </p:nvSpPr>
        <p:spPr>
          <a:xfrm>
            <a:off x="1026523" y="1239726"/>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Pacotes essenciais</a:t>
            </a:r>
            <a:endParaRPr lang="en-GB" sz="5400" b="1" dirty="0">
              <a:latin typeface="Inter" panose="020B0604020202020204" charset="0"/>
              <a:ea typeface="Inter" panose="020B0604020202020204" charset="0"/>
              <a:cs typeface="Segoe UI Semibold" panose="020B0702040204020203" pitchFamily="34" charset="0"/>
            </a:endParaRPr>
          </a:p>
        </p:txBody>
      </p:sp>
      <p:sp>
        <p:nvSpPr>
          <p:cNvPr id="15" name="Título 1"/>
          <p:cNvSpPr txBox="1">
            <a:spLocks/>
          </p:cNvSpPr>
          <p:nvPr/>
        </p:nvSpPr>
        <p:spPr>
          <a:xfrm>
            <a:off x="2907819" y="2724313"/>
            <a:ext cx="4716690" cy="73143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b="1" dirty="0">
                <a:solidFill>
                  <a:srgbClr val="C6A28D"/>
                </a:solidFill>
                <a:latin typeface="Inter" panose="020B0604020202020204" charset="0"/>
                <a:ea typeface="Inter" panose="020B0604020202020204" charset="0"/>
                <a:cs typeface="Segoe UI Semibold" panose="020B0702040204020203" pitchFamily="34" charset="0"/>
              </a:rPr>
              <a:t>R BASE</a:t>
            </a:r>
            <a:endParaRPr lang="en-GB" sz="36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16" name="Espaço Reservado para Conteúdo 2"/>
          <p:cNvSpPr txBox="1">
            <a:spLocks/>
          </p:cNvSpPr>
          <p:nvPr/>
        </p:nvSpPr>
        <p:spPr>
          <a:xfrm>
            <a:off x="1257300" y="3503708"/>
            <a:ext cx="8001000" cy="531451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sz="2400" b="1" dirty="0" err="1">
                <a:latin typeface="Inter" panose="020B0604020202020204" charset="0"/>
                <a:ea typeface="Inter" panose="020B0604020202020204" charset="0"/>
              </a:rPr>
              <a:t>as.factor</a:t>
            </a:r>
            <a:r>
              <a:rPr lang="pt-BR" sz="2400" b="1" dirty="0">
                <a:latin typeface="Inter" panose="020B0604020202020204" charset="0"/>
                <a:ea typeface="Inter" panose="020B0604020202020204" charset="0"/>
              </a:rPr>
              <a:t>, </a:t>
            </a:r>
            <a:r>
              <a:rPr lang="pt-BR" sz="2400" b="1" dirty="0" err="1">
                <a:latin typeface="Inter" panose="020B0604020202020204" charset="0"/>
                <a:ea typeface="Inter" panose="020B0604020202020204" charset="0"/>
              </a:rPr>
              <a:t>as.numeric</a:t>
            </a:r>
            <a:r>
              <a:rPr lang="pt-BR" sz="2400" b="1" dirty="0">
                <a:latin typeface="Inter" panose="020B0604020202020204" charset="0"/>
                <a:ea typeface="Inter" panose="020B0604020202020204" charset="0"/>
              </a:rPr>
              <a:t>, </a:t>
            </a:r>
            <a:r>
              <a:rPr lang="pt-BR" sz="2400" b="1" dirty="0" err="1">
                <a:latin typeface="Inter" panose="020B0604020202020204" charset="0"/>
                <a:ea typeface="Inter" panose="020B0604020202020204" charset="0"/>
              </a:rPr>
              <a:t>etc</a:t>
            </a:r>
            <a:r>
              <a:rPr lang="pt-BR" sz="2400" b="1" dirty="0">
                <a:latin typeface="Inter" panose="020B0604020202020204" charset="0"/>
                <a:ea typeface="Inter" panose="020B0604020202020204" charset="0"/>
              </a:rPr>
              <a:t>: </a:t>
            </a:r>
            <a:r>
              <a:rPr lang="pt-BR" sz="2400" dirty="0">
                <a:latin typeface="Inter" panose="020B0604020202020204" charset="0"/>
                <a:ea typeface="Inter" panose="020B0604020202020204" charset="0"/>
              </a:rPr>
              <a:t>converte classes ou objetos para outros tipos</a:t>
            </a:r>
          </a:p>
          <a:p>
            <a:r>
              <a:rPr lang="pt-BR" sz="2400" b="1" dirty="0" err="1">
                <a:latin typeface="Inter" panose="020B0604020202020204" charset="0"/>
                <a:ea typeface="Inter" panose="020B0604020202020204" charset="0"/>
              </a:rPr>
              <a:t>barplot</a:t>
            </a:r>
            <a:r>
              <a:rPr lang="pt-BR" sz="2400" dirty="0">
                <a:latin typeface="Inter" panose="020B0604020202020204" charset="0"/>
                <a:ea typeface="Inter" panose="020B0604020202020204" charset="0"/>
              </a:rPr>
              <a:t>: cria um gráfico de barras</a:t>
            </a:r>
          </a:p>
          <a:p>
            <a:r>
              <a:rPr lang="pt-BR" sz="2400" b="1" dirty="0" err="1">
                <a:latin typeface="Inter" panose="020B0604020202020204" charset="0"/>
                <a:ea typeface="Inter" panose="020B0604020202020204" charset="0"/>
              </a:rPr>
              <a:t>boxplot</a:t>
            </a:r>
            <a:r>
              <a:rPr lang="pt-BR" sz="2400" dirty="0">
                <a:latin typeface="Inter" panose="020B0604020202020204" charset="0"/>
                <a:ea typeface="Inter" panose="020B0604020202020204" charset="0"/>
              </a:rPr>
              <a:t>: cria um gráfico </a:t>
            </a:r>
            <a:r>
              <a:rPr lang="pt-BR" sz="2400" dirty="0" err="1">
                <a:latin typeface="Inter" panose="020B0604020202020204" charset="0"/>
                <a:ea typeface="Inter" panose="020B0604020202020204" charset="0"/>
              </a:rPr>
              <a:t>boxplot</a:t>
            </a:r>
            <a:endParaRPr lang="pt-BR" sz="2400" dirty="0">
              <a:latin typeface="Inter" panose="020B0604020202020204" charset="0"/>
              <a:ea typeface="Inter" panose="020B0604020202020204" charset="0"/>
            </a:endParaRPr>
          </a:p>
          <a:p>
            <a:r>
              <a:rPr lang="pt-BR" sz="2400" b="1" dirty="0">
                <a:latin typeface="Inter" panose="020B0604020202020204" charset="0"/>
                <a:ea typeface="Inter" panose="020B0604020202020204" charset="0"/>
              </a:rPr>
              <a:t>help (</a:t>
            </a:r>
            <a:r>
              <a:rPr lang="pt-BR" sz="2400" b="1" dirty="0" err="1">
                <a:latin typeface="Inter" panose="020B0604020202020204" charset="0"/>
                <a:ea typeface="Inter" panose="020B0604020202020204" charset="0"/>
              </a:rPr>
              <a:t>package</a:t>
            </a:r>
            <a:r>
              <a:rPr lang="pt-BR" sz="2400" b="1" dirty="0">
                <a:latin typeface="Inter" panose="020B0604020202020204" charset="0"/>
                <a:ea typeface="Inter" panose="020B0604020202020204" charset="0"/>
              </a:rPr>
              <a:t>/</a:t>
            </a:r>
            <a:r>
              <a:rPr lang="pt-BR" sz="2400" b="1" dirty="0" err="1">
                <a:latin typeface="Inter" panose="020B0604020202020204" charset="0"/>
                <a:ea typeface="Inter" panose="020B0604020202020204" charset="0"/>
              </a:rPr>
              <a:t>function</a:t>
            </a:r>
            <a:r>
              <a:rPr lang="pt-BR" sz="2400" b="1" dirty="0">
                <a:latin typeface="Inter" panose="020B0604020202020204" charset="0"/>
                <a:ea typeface="Inter" panose="020B0604020202020204" charset="0"/>
              </a:rPr>
              <a:t>)</a:t>
            </a:r>
            <a:r>
              <a:rPr lang="pt-BR" sz="2400" dirty="0">
                <a:latin typeface="Inter" panose="020B0604020202020204" charset="0"/>
                <a:ea typeface="Inter" panose="020B0604020202020204" charset="0"/>
              </a:rPr>
              <a:t>: retorna a documentação do pacote ou função na aba Help</a:t>
            </a:r>
          </a:p>
          <a:p>
            <a:r>
              <a:rPr lang="pt-BR" sz="2400" b="1" dirty="0" err="1">
                <a:latin typeface="Inter" panose="020B0604020202020204" charset="0"/>
                <a:ea typeface="Inter" panose="020B0604020202020204" charset="0"/>
              </a:rPr>
              <a:t>grepl</a:t>
            </a:r>
            <a:r>
              <a:rPr lang="pt-BR" sz="2400" dirty="0">
                <a:latin typeface="Inter" panose="020B0604020202020204" charset="0"/>
                <a:ea typeface="Inter" panose="020B0604020202020204" charset="0"/>
              </a:rPr>
              <a:t>: procura um padrão de </a:t>
            </a:r>
            <a:r>
              <a:rPr lang="pt-BR" sz="2400" dirty="0" err="1">
                <a:latin typeface="Inter" panose="020B0604020202020204" charset="0"/>
                <a:ea typeface="Inter" panose="020B0604020202020204" charset="0"/>
              </a:rPr>
              <a:t>string</a:t>
            </a:r>
            <a:r>
              <a:rPr lang="pt-BR" sz="2400" dirty="0">
                <a:latin typeface="Inter" panose="020B0604020202020204" charset="0"/>
                <a:ea typeface="Inter" panose="020B0604020202020204" charset="0"/>
              </a:rPr>
              <a:t> e retorna </a:t>
            </a:r>
            <a:r>
              <a:rPr lang="pt-BR" sz="2400" dirty="0" err="1">
                <a:latin typeface="Inter" panose="020B0604020202020204" charset="0"/>
                <a:ea typeface="Inter" panose="020B0604020202020204" charset="0"/>
              </a:rPr>
              <a:t>logical</a:t>
            </a:r>
            <a:endParaRPr lang="pt-BR" sz="2400" dirty="0">
              <a:latin typeface="Inter" panose="020B0604020202020204" charset="0"/>
              <a:ea typeface="Inter" panose="020B0604020202020204" charset="0"/>
            </a:endParaRPr>
          </a:p>
          <a:p>
            <a:r>
              <a:rPr lang="pt-BR" sz="2400" b="1" dirty="0" err="1">
                <a:latin typeface="Inter" panose="020B0604020202020204" charset="0"/>
                <a:ea typeface="Inter" panose="020B0604020202020204" charset="0"/>
              </a:rPr>
              <a:t>gsub</a:t>
            </a:r>
            <a:r>
              <a:rPr lang="pt-BR" sz="2400" b="1" dirty="0">
                <a:latin typeface="Inter" panose="020B0604020202020204" charset="0"/>
                <a:ea typeface="Inter" panose="020B0604020202020204" charset="0"/>
              </a:rPr>
              <a:t>:</a:t>
            </a:r>
            <a:r>
              <a:rPr lang="pt-BR" sz="2400" dirty="0">
                <a:latin typeface="Inter" panose="020B0604020202020204" charset="0"/>
                <a:ea typeface="Inter" panose="020B0604020202020204" charset="0"/>
              </a:rPr>
              <a:t> substitui todos os </a:t>
            </a:r>
            <a:r>
              <a:rPr lang="pt-BR" sz="2400" i="1" dirty="0">
                <a:latin typeface="Inter" panose="020B0604020202020204" charset="0"/>
                <a:ea typeface="Inter" panose="020B0604020202020204" charset="0"/>
              </a:rPr>
              <a:t>matches</a:t>
            </a:r>
            <a:r>
              <a:rPr lang="pt-BR" sz="2400" dirty="0">
                <a:latin typeface="Inter" panose="020B0604020202020204" charset="0"/>
                <a:ea typeface="Inter" panose="020B0604020202020204" charset="0"/>
              </a:rPr>
              <a:t> por outra </a:t>
            </a:r>
            <a:r>
              <a:rPr lang="pt-BR" sz="2400" dirty="0" err="1">
                <a:latin typeface="Inter" panose="020B0604020202020204" charset="0"/>
                <a:ea typeface="Inter" panose="020B0604020202020204" charset="0"/>
              </a:rPr>
              <a:t>string</a:t>
            </a:r>
            <a:r>
              <a:rPr lang="pt-BR" sz="2400" dirty="0">
                <a:latin typeface="Inter" panose="020B0604020202020204" charset="0"/>
                <a:ea typeface="Inter" panose="020B0604020202020204" charset="0"/>
              </a:rPr>
              <a:t> escolhida  </a:t>
            </a:r>
          </a:p>
          <a:p>
            <a:r>
              <a:rPr lang="pt-BR" sz="2400" b="1" dirty="0" err="1">
                <a:latin typeface="Inter" panose="020B0604020202020204" charset="0"/>
                <a:ea typeface="Inter" panose="020B0604020202020204" charset="0"/>
              </a:rPr>
              <a:t>head</a:t>
            </a:r>
            <a:r>
              <a:rPr lang="pt-BR" sz="2400" dirty="0">
                <a:latin typeface="Inter" panose="020B0604020202020204" charset="0"/>
                <a:ea typeface="Inter" panose="020B0604020202020204" charset="0"/>
              </a:rPr>
              <a:t>: retorna as primeiras linhas de um objeto</a:t>
            </a:r>
          </a:p>
          <a:p>
            <a:r>
              <a:rPr lang="pt-BR" sz="2400" b="1" dirty="0" err="1">
                <a:latin typeface="Inter" panose="020B0604020202020204" charset="0"/>
                <a:ea typeface="Inter" panose="020B0604020202020204" charset="0"/>
              </a:rPr>
              <a:t>hist</a:t>
            </a:r>
            <a:r>
              <a:rPr lang="pt-BR" sz="2400" dirty="0">
                <a:latin typeface="Inter" panose="020B0604020202020204" charset="0"/>
                <a:ea typeface="Inter" panose="020B0604020202020204" charset="0"/>
              </a:rPr>
              <a:t>: cria um gráfico histograma</a:t>
            </a:r>
          </a:p>
          <a:p>
            <a:r>
              <a:rPr lang="pt-BR" sz="2400" b="1" dirty="0" err="1">
                <a:latin typeface="Inter" panose="020B0604020202020204" charset="0"/>
                <a:ea typeface="Inter" panose="020B0604020202020204" charset="0"/>
              </a:rPr>
              <a:t>names</a:t>
            </a:r>
            <a:r>
              <a:rPr lang="pt-BR" sz="2400" dirty="0">
                <a:latin typeface="Inter" panose="020B0604020202020204" charset="0"/>
                <a:ea typeface="Inter" panose="020B0604020202020204" charset="0"/>
              </a:rPr>
              <a:t>: retorna os nomes das colunas de um objeto</a:t>
            </a:r>
          </a:p>
          <a:p>
            <a:r>
              <a:rPr lang="pt-BR" sz="2400" b="1" dirty="0" err="1">
                <a:latin typeface="Inter" panose="020B0604020202020204" charset="0"/>
                <a:ea typeface="Inter" panose="020B0604020202020204" charset="0"/>
              </a:rPr>
              <a:t>View</a:t>
            </a:r>
            <a:r>
              <a:rPr lang="pt-BR" sz="2400" dirty="0">
                <a:latin typeface="Inter" panose="020B0604020202020204" charset="0"/>
                <a:ea typeface="Inter" panose="020B0604020202020204" charset="0"/>
              </a:rPr>
              <a:t>: visualiza o objeto em outra aba</a:t>
            </a:r>
          </a:p>
        </p:txBody>
      </p:sp>
    </p:spTree>
    <p:extLst>
      <p:ext uri="{BB962C8B-B14F-4D97-AF65-F5344CB8AC3E}">
        <p14:creationId xmlns:p14="http://schemas.microsoft.com/office/powerpoint/2010/main" val="3441861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Possibilidades com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7" name="Espaço Reservado para Conteúdo 2"/>
          <p:cNvSpPr>
            <a:spLocks noGrp="1"/>
          </p:cNvSpPr>
          <p:nvPr>
            <p:ph idx="1"/>
          </p:nvPr>
        </p:nvSpPr>
        <p:spPr>
          <a:xfrm>
            <a:off x="1098079" y="2997302"/>
            <a:ext cx="15294969" cy="6357176"/>
          </a:xfrm>
        </p:spPr>
        <p:txBody>
          <a:bodyPr>
            <a:normAutofit/>
          </a:bodyPr>
          <a:lstStyle/>
          <a:p>
            <a:pPr marL="0" indent="0">
              <a:lnSpc>
                <a:spcPct val="120000"/>
              </a:lnSpc>
              <a:buClr>
                <a:srgbClr val="04A07B"/>
              </a:buClr>
              <a:buNone/>
            </a:pPr>
            <a:r>
              <a:rPr lang="en-GB" sz="4800" b="1" dirty="0">
                <a:latin typeface="Inter" panose="020B0604020202020204" charset="0"/>
                <a:ea typeface="Inter" panose="020B0604020202020204" charset="0"/>
                <a:cs typeface="Segoe UI" panose="020B0502040204020203" pitchFamily="34" charset="0"/>
              </a:rPr>
              <a:t>O R </a:t>
            </a:r>
            <a:r>
              <a:rPr lang="en-GB" sz="4800" b="1" dirty="0" err="1">
                <a:latin typeface="Inter" panose="020B0604020202020204" charset="0"/>
                <a:ea typeface="Inter" panose="020B0604020202020204" charset="0"/>
                <a:cs typeface="Segoe UI" panose="020B0502040204020203" pitchFamily="34" charset="0"/>
              </a:rPr>
              <a:t>também</a:t>
            </a:r>
            <a:r>
              <a:rPr lang="en-GB" sz="4800" b="1" dirty="0">
                <a:latin typeface="Inter" panose="020B0604020202020204" charset="0"/>
                <a:ea typeface="Inter" panose="020B0604020202020204" charset="0"/>
                <a:cs typeface="Segoe UI" panose="020B0502040204020203" pitchFamily="34" charset="0"/>
              </a:rPr>
              <a:t> </a:t>
            </a:r>
            <a:r>
              <a:rPr lang="en-GB" sz="4800" b="1" dirty="0" err="1">
                <a:latin typeface="Inter" panose="020B0604020202020204" charset="0"/>
                <a:ea typeface="Inter" panose="020B0604020202020204" charset="0"/>
                <a:cs typeface="Segoe UI" panose="020B0502040204020203" pitchFamily="34" charset="0"/>
              </a:rPr>
              <a:t>canta</a:t>
            </a:r>
            <a:r>
              <a:rPr lang="en-GB" sz="4800" b="1" dirty="0">
                <a:latin typeface="Inter" panose="020B0604020202020204" charset="0"/>
                <a:ea typeface="Inter" panose="020B0604020202020204" charset="0"/>
                <a:cs typeface="Segoe UI" panose="020B0502040204020203" pitchFamily="34" charset="0"/>
              </a:rPr>
              <a:t>…</a:t>
            </a:r>
          </a:p>
          <a:p>
            <a:pPr>
              <a:lnSpc>
                <a:spcPct val="120000"/>
              </a:lnSpc>
              <a:buClr>
                <a:srgbClr val="C6A28D"/>
              </a:buClr>
              <a:buFont typeface="Arial" panose="020B0604020202020204" pitchFamily="34" charset="0"/>
              <a:buChar char="•"/>
            </a:pPr>
            <a:r>
              <a:rPr lang="en-GB" sz="4800" b="1" dirty="0">
                <a:solidFill>
                  <a:srgbClr val="04A07B"/>
                </a:solidFill>
                <a:latin typeface="Inter" panose="020B0604020202020204" charset="0"/>
                <a:ea typeface="Inter" panose="020B0604020202020204" charset="0"/>
                <a:cs typeface="Segoe UI" panose="020B0502040204020203" pitchFamily="34" charset="0"/>
              </a:rPr>
              <a:t> </a:t>
            </a:r>
            <a:r>
              <a:rPr lang="en-GB" sz="4800" i="1" dirty="0" err="1">
                <a:latin typeface="Inter" panose="020B0604020202020204" charset="0"/>
                <a:ea typeface="Inter" panose="020B0604020202020204" charset="0"/>
                <a:cs typeface="Segoe UI" panose="020B0502040204020203" pitchFamily="34" charset="0"/>
              </a:rPr>
              <a:t>install.packages</a:t>
            </a:r>
            <a:r>
              <a:rPr lang="en-GB" sz="4800" i="1" dirty="0">
                <a:latin typeface="Inter" panose="020B0604020202020204" charset="0"/>
                <a:ea typeface="Inter" panose="020B0604020202020204" charset="0"/>
                <a:cs typeface="Segoe UI" panose="020B0502040204020203" pitchFamily="34" charset="0"/>
              </a:rPr>
              <a:t>(“</a:t>
            </a:r>
            <a:r>
              <a:rPr lang="en-GB" sz="4800" i="1" dirty="0" err="1">
                <a:latin typeface="Inter" panose="020B0604020202020204" charset="0"/>
                <a:ea typeface="Inter" panose="020B0604020202020204" charset="0"/>
                <a:cs typeface="Segoe UI" panose="020B0502040204020203" pitchFamily="34" charset="0"/>
              </a:rPr>
              <a:t>beepr</a:t>
            </a:r>
            <a:r>
              <a:rPr lang="en-GB" sz="4800" i="1" dirty="0">
                <a:latin typeface="Inter" panose="020B0604020202020204" charset="0"/>
                <a:ea typeface="Inter" panose="020B0604020202020204" charset="0"/>
                <a:cs typeface="Segoe UI" panose="020B0502040204020203" pitchFamily="34" charset="0"/>
              </a:rPr>
              <a:t>”)</a:t>
            </a:r>
          </a:p>
          <a:p>
            <a:pPr>
              <a:lnSpc>
                <a:spcPct val="120000"/>
              </a:lnSpc>
              <a:buClr>
                <a:srgbClr val="C6A28D"/>
              </a:buClr>
              <a:buFont typeface="Arial" panose="020B0604020202020204" pitchFamily="34" charset="0"/>
              <a:buChar char="•"/>
            </a:pPr>
            <a:r>
              <a:rPr lang="en-GB" sz="4800" i="1" dirty="0">
                <a:latin typeface="Inter" panose="020B0604020202020204" charset="0"/>
                <a:ea typeface="Inter" panose="020B0604020202020204" charset="0"/>
                <a:cs typeface="Segoe UI" panose="020B0502040204020203" pitchFamily="34" charset="0"/>
              </a:rPr>
              <a:t> library(</a:t>
            </a:r>
            <a:r>
              <a:rPr lang="en-GB" sz="4800" i="1" dirty="0" err="1">
                <a:latin typeface="Inter" panose="020B0604020202020204" charset="0"/>
                <a:ea typeface="Inter" panose="020B0604020202020204" charset="0"/>
                <a:cs typeface="Segoe UI" panose="020B0502040204020203" pitchFamily="34" charset="0"/>
              </a:rPr>
              <a:t>beepr</a:t>
            </a:r>
            <a:r>
              <a:rPr lang="en-GB" sz="4800" i="1" dirty="0">
                <a:latin typeface="Inter" panose="020B0604020202020204" charset="0"/>
                <a:ea typeface="Inter" panose="020B0604020202020204" charset="0"/>
                <a:cs typeface="Segoe UI" panose="020B0502040204020203" pitchFamily="34" charset="0"/>
              </a:rPr>
              <a:t>)</a:t>
            </a:r>
          </a:p>
          <a:p>
            <a:pPr>
              <a:lnSpc>
                <a:spcPct val="120000"/>
              </a:lnSpc>
              <a:buClr>
                <a:srgbClr val="C6A28D"/>
              </a:buClr>
              <a:buFont typeface="Arial" panose="020B0604020202020204" pitchFamily="34" charset="0"/>
              <a:buChar char="•"/>
            </a:pPr>
            <a:endParaRPr lang="en-GB" sz="4800" i="1" dirty="0">
              <a:latin typeface="Inter" panose="020B0604020202020204" charset="0"/>
              <a:ea typeface="Inter" panose="020B0604020202020204" charset="0"/>
              <a:cs typeface="Segoe UI" panose="020B0502040204020203" pitchFamily="34" charset="0"/>
            </a:endParaRPr>
          </a:p>
          <a:p>
            <a:pPr>
              <a:lnSpc>
                <a:spcPct val="120000"/>
              </a:lnSpc>
              <a:buClr>
                <a:srgbClr val="C6A28D"/>
              </a:buClr>
              <a:buFont typeface="Arial" panose="020B0604020202020204" pitchFamily="34" charset="0"/>
              <a:buChar char="•"/>
            </a:pPr>
            <a:r>
              <a:rPr lang="en-GB" sz="4800" dirty="0">
                <a:latin typeface="Inter" panose="020B0604020202020204" charset="0"/>
                <a:ea typeface="Inter" panose="020B0604020202020204" charset="0"/>
                <a:cs typeface="Segoe UI" panose="020B0502040204020203" pitchFamily="34" charset="0"/>
              </a:rPr>
              <a:t> beep()</a:t>
            </a:r>
          </a:p>
          <a:p>
            <a:pPr>
              <a:lnSpc>
                <a:spcPct val="120000"/>
              </a:lnSpc>
              <a:buClr>
                <a:srgbClr val="C6A28D"/>
              </a:buClr>
              <a:buFont typeface="Arial" panose="020B0604020202020204" pitchFamily="34" charset="0"/>
              <a:buChar char="•"/>
            </a:pPr>
            <a:r>
              <a:rPr lang="en-GB" sz="4800" dirty="0">
                <a:latin typeface="Inter" panose="020B0604020202020204" charset="0"/>
                <a:ea typeface="Inter" panose="020B0604020202020204" charset="0"/>
                <a:cs typeface="Segoe UI" panose="020B0502040204020203" pitchFamily="34" charset="0"/>
              </a:rPr>
              <a:t> beep(sound = 8)</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é R?</a:t>
            </a:r>
          </a:p>
        </p:txBody>
      </p:sp>
    </p:spTree>
    <p:extLst>
      <p:ext uri="{BB962C8B-B14F-4D97-AF65-F5344CB8AC3E}">
        <p14:creationId xmlns:p14="http://schemas.microsoft.com/office/powerpoint/2010/main" val="32372996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B03A5001-8906-49DD-BE28-6519AF0C0EE1}"/>
              </a:ext>
            </a:extLst>
          </p:cNvPr>
          <p:cNvSpPr txBox="1"/>
          <p:nvPr/>
        </p:nvSpPr>
        <p:spPr>
          <a:xfrm>
            <a:off x="1004752" y="2912168"/>
            <a:ext cx="14011739" cy="5632311"/>
          </a:xfrm>
          <a:prstGeom prst="rect">
            <a:avLst/>
          </a:prstGeom>
          <a:noFill/>
        </p:spPr>
        <p:txBody>
          <a:bodyPr wrap="square">
            <a:spAutoFit/>
          </a:bodyPr>
          <a:lstStyle/>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Carregando os dados</a:t>
            </a: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r>
              <a:rPr lang="pt-BR" sz="3600" dirty="0">
                <a:solidFill>
                  <a:srgbClr val="000000"/>
                </a:solidFill>
                <a:latin typeface="Inter" panose="020B0604020202020204" charset="0"/>
                <a:ea typeface="Inter" panose="020B0604020202020204" charset="0"/>
                <a:cs typeface="Segoe UI" panose="020B0502040204020203" pitchFamily="34" charset="0"/>
              </a:rPr>
              <a:t> &lt;- </a:t>
            </a: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Transformar o objeto </a:t>
            </a: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r>
              <a:rPr lang="pt-BR" sz="3600" dirty="0">
                <a:solidFill>
                  <a:srgbClr val="000000"/>
                </a:solidFill>
                <a:latin typeface="Inter" panose="020B0604020202020204" charset="0"/>
                <a:ea typeface="Inter" panose="020B0604020202020204" charset="0"/>
                <a:cs typeface="Segoe UI" panose="020B0502040204020203" pitchFamily="34" charset="0"/>
              </a:rPr>
              <a:t> em </a:t>
            </a:r>
            <a:r>
              <a:rPr lang="pt-BR" sz="3600" dirty="0" err="1">
                <a:solidFill>
                  <a:srgbClr val="000000"/>
                </a:solidFill>
                <a:latin typeface="Inter" panose="020B0604020202020204" charset="0"/>
                <a:ea typeface="Inter" panose="020B0604020202020204" charset="0"/>
                <a:cs typeface="Segoe UI" panose="020B0502040204020203" pitchFamily="34" charset="0"/>
              </a:rPr>
              <a:t>dataframe</a:t>
            </a: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r>
              <a:rPr lang="pt-BR" sz="3600" dirty="0">
                <a:solidFill>
                  <a:srgbClr val="000000"/>
                </a:solidFill>
                <a:latin typeface="Inter" panose="020B0604020202020204" charset="0"/>
                <a:ea typeface="Inter" panose="020B0604020202020204" charset="0"/>
                <a:cs typeface="Segoe UI" panose="020B0502040204020203" pitchFamily="34" charset="0"/>
              </a:rPr>
              <a:t> &lt;- </a:t>
            </a:r>
            <a:r>
              <a:rPr lang="pt-BR" sz="3600" dirty="0" err="1">
                <a:solidFill>
                  <a:srgbClr val="000000"/>
                </a:solidFill>
                <a:latin typeface="Inter" panose="020B0604020202020204" charset="0"/>
                <a:ea typeface="Inter" panose="020B0604020202020204" charset="0"/>
                <a:cs typeface="Segoe UI" panose="020B0502040204020203" pitchFamily="34" charset="0"/>
              </a:rPr>
              <a:t>as.data.frame</a:t>
            </a:r>
            <a:r>
              <a:rPr lang="pt-BR" sz="3600" dirty="0">
                <a:solidFill>
                  <a:srgbClr val="000000"/>
                </a:solidFill>
                <a:latin typeface="Inter" panose="020B0604020202020204" charset="0"/>
                <a:ea typeface="Inter" panose="020B0604020202020204" charset="0"/>
                <a:cs typeface="Segoe UI" panose="020B0502040204020203" pitchFamily="34" charset="0"/>
              </a:rPr>
              <a:t>(</a:t>
            </a: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r>
              <a:rPr lang="pt-BR" sz="3600" dirty="0">
                <a:solidFill>
                  <a:srgbClr val="000000"/>
                </a:solidFill>
                <a:latin typeface="Inter" panose="020B0604020202020204" charset="0"/>
                <a:ea typeface="Inter" panose="020B0604020202020204" charset="0"/>
                <a:cs typeface="Segoe UI" panose="020B0502040204020203" pitchFamily="34" charset="0"/>
              </a:rPr>
              <a:t>)</a:t>
            </a:r>
          </a:p>
          <a:p>
            <a:pPr>
              <a:buClr>
                <a:srgbClr val="C6A28D"/>
              </a:buClr>
            </a:pP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Visualizar o objeto </a:t>
            </a: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head</a:t>
            </a:r>
            <a:r>
              <a:rPr lang="pt-BR" sz="3600" dirty="0">
                <a:solidFill>
                  <a:srgbClr val="000000"/>
                </a:solidFill>
                <a:latin typeface="Inter" panose="020B0604020202020204" charset="0"/>
                <a:ea typeface="Inter" panose="020B0604020202020204" charset="0"/>
                <a:cs typeface="Segoe UI" panose="020B0502040204020203" pitchFamily="34" charset="0"/>
              </a:rPr>
              <a:t>(</a:t>
            </a: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r>
              <a:rPr lang="pt-BR" sz="3600" dirty="0">
                <a:solidFill>
                  <a:srgbClr val="000000"/>
                </a:solidFill>
                <a:latin typeface="Inter" panose="020B0604020202020204" charset="0"/>
                <a:ea typeface="Inter" panose="020B0604020202020204" charset="0"/>
                <a:cs typeface="Segoe UI" panose="020B0502040204020203" pitchFamily="34" charset="0"/>
              </a:rPr>
              <a:t>)</a:t>
            </a: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View</a:t>
            </a:r>
            <a:r>
              <a:rPr lang="pt-BR" sz="3600" dirty="0">
                <a:solidFill>
                  <a:srgbClr val="000000"/>
                </a:solidFill>
                <a:latin typeface="Inter" panose="020B0604020202020204" charset="0"/>
                <a:ea typeface="Inter" panose="020B0604020202020204" charset="0"/>
                <a:cs typeface="Segoe UI" panose="020B0502040204020203" pitchFamily="34" charset="0"/>
              </a:rPr>
              <a:t>(</a:t>
            </a: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r>
              <a:rPr lang="pt-BR" sz="3600" dirty="0">
                <a:solidFill>
                  <a:srgbClr val="000000"/>
                </a:solidFill>
                <a:latin typeface="Inter" panose="020B0604020202020204" charset="0"/>
                <a:ea typeface="Inter" panose="020B0604020202020204" charset="0"/>
                <a:cs typeface="Segoe UI" panose="020B0502040204020203" pitchFamily="34" charset="0"/>
              </a:rPr>
              <a:t>)</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22800C7B-401A-4048-A758-7AF2FDA4A6DB}"/>
              </a:ext>
            </a:extLst>
          </p:cNvPr>
          <p:cNvSpPr txBox="1"/>
          <p:nvPr/>
        </p:nvSpPr>
        <p:spPr>
          <a:xfrm>
            <a:off x="9588792" y="2769914"/>
            <a:ext cx="6260798" cy="830997"/>
          </a:xfrm>
          <a:prstGeom prst="rect">
            <a:avLst/>
          </a:prstGeom>
          <a:noFill/>
        </p:spPr>
        <p:txBody>
          <a:bodyPr wrap="square" rtlCol="0">
            <a:spAutoFit/>
          </a:bodyPr>
          <a:lstStyle/>
          <a:p>
            <a:pPr algn="ctr"/>
            <a:r>
              <a:rPr lang="pt-BR" sz="4800" b="1" dirty="0">
                <a:solidFill>
                  <a:schemeClr val="bg1"/>
                </a:solidFill>
              </a:rPr>
              <a:t>Pergunte para o R!</a:t>
            </a: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5" name="Título 1"/>
          <p:cNvSpPr txBox="1">
            <a:spLocks/>
          </p:cNvSpPr>
          <p:nvPr/>
        </p:nvSpPr>
        <p:spPr>
          <a:xfrm>
            <a:off x="1026523" y="1239726"/>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Exercício!</a:t>
            </a:r>
            <a:endParaRPr lang="en-GB" sz="5400" b="1" dirty="0">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32931041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B03A5001-8906-49DD-BE28-6519AF0C0EE1}"/>
              </a:ext>
            </a:extLst>
          </p:cNvPr>
          <p:cNvSpPr txBox="1"/>
          <p:nvPr/>
        </p:nvSpPr>
        <p:spPr>
          <a:xfrm>
            <a:off x="1004752" y="2912168"/>
            <a:ext cx="16254548" cy="6740307"/>
          </a:xfrm>
          <a:prstGeom prst="rect">
            <a:avLst/>
          </a:prstGeom>
          <a:noFill/>
        </p:spPr>
        <p:txBody>
          <a:bodyPr wrap="square">
            <a:spAutoFit/>
          </a:bodyPr>
          <a:lstStyle/>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Carregando os dados</a:t>
            </a: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mtcars</a:t>
            </a:r>
            <a:r>
              <a:rPr lang="pt-BR" sz="3600" dirty="0">
                <a:solidFill>
                  <a:srgbClr val="000000"/>
                </a:solidFill>
                <a:latin typeface="Inter" panose="020B0604020202020204" charset="0"/>
                <a:ea typeface="Inter" panose="020B0604020202020204" charset="0"/>
                <a:cs typeface="Segoe UI" panose="020B0502040204020203" pitchFamily="34" charset="0"/>
              </a:rPr>
              <a:t> &lt;- </a:t>
            </a:r>
            <a:r>
              <a:rPr lang="pt-BR" sz="3600" dirty="0" err="1">
                <a:solidFill>
                  <a:srgbClr val="000000"/>
                </a:solidFill>
                <a:latin typeface="Inter" panose="020B0604020202020204" charset="0"/>
                <a:ea typeface="Inter" panose="020B0604020202020204" charset="0"/>
                <a:cs typeface="Segoe UI" panose="020B0502040204020203" pitchFamily="34" charset="0"/>
              </a:rPr>
              <a:t>mtcars</a:t>
            </a: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Visualizar o objeto </a:t>
            </a: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head</a:t>
            </a:r>
            <a:r>
              <a:rPr lang="pt-BR" sz="3600" dirty="0">
                <a:solidFill>
                  <a:srgbClr val="000000"/>
                </a:solidFill>
                <a:latin typeface="Inter" panose="020B0604020202020204" charset="0"/>
                <a:ea typeface="Inter" panose="020B0604020202020204" charset="0"/>
                <a:cs typeface="Segoe UI" panose="020B0502040204020203" pitchFamily="34" charset="0"/>
              </a:rPr>
              <a:t>(</a:t>
            </a:r>
            <a:r>
              <a:rPr lang="pt-BR" sz="3600" dirty="0" err="1">
                <a:solidFill>
                  <a:srgbClr val="000000"/>
                </a:solidFill>
                <a:latin typeface="Inter" panose="020B0604020202020204" charset="0"/>
                <a:ea typeface="Inter" panose="020B0604020202020204" charset="0"/>
                <a:cs typeface="Segoe UI" panose="020B0502040204020203" pitchFamily="34" charset="0"/>
              </a:rPr>
              <a:t>mtcars</a:t>
            </a:r>
            <a:r>
              <a:rPr lang="pt-BR" sz="3600" dirty="0">
                <a:solidFill>
                  <a:srgbClr val="000000"/>
                </a:solidFill>
                <a:latin typeface="Inter" panose="020B0604020202020204" charset="0"/>
                <a:ea typeface="Inter" panose="020B0604020202020204" charset="0"/>
                <a:cs typeface="Segoe UI" panose="020B0502040204020203" pitchFamily="34" charset="0"/>
              </a:rPr>
              <a:t>)</a:t>
            </a: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View</a:t>
            </a:r>
            <a:r>
              <a:rPr lang="pt-BR" sz="3600" dirty="0">
                <a:solidFill>
                  <a:srgbClr val="000000"/>
                </a:solidFill>
                <a:latin typeface="Inter" panose="020B0604020202020204" charset="0"/>
                <a:ea typeface="Inter" panose="020B0604020202020204" charset="0"/>
                <a:cs typeface="Segoe UI" panose="020B0502040204020203" pitchFamily="34" charset="0"/>
              </a:rPr>
              <a:t>(</a:t>
            </a:r>
            <a:r>
              <a:rPr lang="pt-BR" sz="3600" dirty="0" err="1">
                <a:solidFill>
                  <a:srgbClr val="000000"/>
                </a:solidFill>
                <a:latin typeface="Inter" panose="020B0604020202020204" charset="0"/>
                <a:ea typeface="Inter" panose="020B0604020202020204" charset="0"/>
                <a:cs typeface="Segoe UI" panose="020B0502040204020203" pitchFamily="34" charset="0"/>
              </a:rPr>
              <a:t>mtcars</a:t>
            </a:r>
            <a:r>
              <a:rPr lang="pt-BR" sz="3600" dirty="0">
                <a:solidFill>
                  <a:srgbClr val="000000"/>
                </a:solidFill>
                <a:latin typeface="Inter" panose="020B0604020202020204" charset="0"/>
                <a:ea typeface="Inter" panose="020B0604020202020204" charset="0"/>
                <a:cs typeface="Segoe UI" panose="020B0502040204020203" pitchFamily="34" charset="0"/>
              </a:rPr>
              <a:t>)</a:t>
            </a:r>
          </a:p>
          <a:p>
            <a:pPr>
              <a:buClr>
                <a:srgbClr val="C6A28D"/>
              </a:buClr>
            </a:pP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Escolha uma variável numérica e faça um histograma. Dica: para selecionar uma variável em um data frame, use o $. Por exemplo, para usar a variável</a:t>
            </a:r>
          </a:p>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22800C7B-401A-4048-A758-7AF2FDA4A6DB}"/>
              </a:ext>
            </a:extLst>
          </p:cNvPr>
          <p:cNvSpPr txBox="1"/>
          <p:nvPr/>
        </p:nvSpPr>
        <p:spPr>
          <a:xfrm>
            <a:off x="9588792" y="2769914"/>
            <a:ext cx="6260798" cy="830997"/>
          </a:xfrm>
          <a:prstGeom prst="rect">
            <a:avLst/>
          </a:prstGeom>
          <a:noFill/>
        </p:spPr>
        <p:txBody>
          <a:bodyPr wrap="square" rtlCol="0">
            <a:spAutoFit/>
          </a:bodyPr>
          <a:lstStyle/>
          <a:p>
            <a:pPr algn="ctr"/>
            <a:r>
              <a:rPr lang="pt-BR" sz="4800" b="1" dirty="0">
                <a:solidFill>
                  <a:schemeClr val="bg1"/>
                </a:solidFill>
              </a:rPr>
              <a:t>Pergunte para o R!</a:t>
            </a: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5" name="Título 1"/>
          <p:cNvSpPr txBox="1">
            <a:spLocks/>
          </p:cNvSpPr>
          <p:nvPr/>
        </p:nvSpPr>
        <p:spPr>
          <a:xfrm>
            <a:off x="1026523" y="1239726"/>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Exercício!</a:t>
            </a:r>
            <a:endParaRPr lang="en-GB" sz="5400" b="1" dirty="0">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38509804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B03A5001-8906-49DD-BE28-6519AF0C0EE1}"/>
              </a:ext>
            </a:extLst>
          </p:cNvPr>
          <p:cNvSpPr txBox="1"/>
          <p:nvPr/>
        </p:nvSpPr>
        <p:spPr>
          <a:xfrm>
            <a:off x="1004753" y="2912168"/>
            <a:ext cx="7529648" cy="5078313"/>
          </a:xfrm>
          <a:prstGeom prst="rect">
            <a:avLst/>
          </a:prstGeom>
          <a:noFill/>
        </p:spPr>
        <p:txBody>
          <a:bodyPr wrap="square">
            <a:spAutoFit/>
          </a:bodyPr>
          <a:lstStyle/>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Escolha uma variável numérica e faça um histograma. Dica: para selecionar uma variável em um data frame, use o $. Por exemplo, para usar a variável </a:t>
            </a:r>
            <a:r>
              <a:rPr lang="pt-BR" sz="3600" dirty="0" err="1">
                <a:solidFill>
                  <a:srgbClr val="000000"/>
                </a:solidFill>
                <a:latin typeface="Inter" panose="020B0604020202020204" charset="0"/>
                <a:ea typeface="Inter" panose="020B0604020202020204" charset="0"/>
                <a:cs typeface="Segoe UI" panose="020B0502040204020203" pitchFamily="34" charset="0"/>
              </a:rPr>
              <a:t>mpg</a:t>
            </a:r>
            <a:r>
              <a:rPr lang="pt-BR" sz="3600" dirty="0">
                <a:solidFill>
                  <a:srgbClr val="000000"/>
                </a:solidFill>
                <a:latin typeface="Inter" panose="020B0604020202020204" charset="0"/>
                <a:ea typeface="Inter" panose="020B0604020202020204" charset="0"/>
                <a:cs typeface="Segoe UI" panose="020B0502040204020203" pitchFamily="34" charset="0"/>
              </a:rPr>
              <a:t> (</a:t>
            </a:r>
            <a:r>
              <a:rPr lang="pt-BR" sz="3600" dirty="0" err="1">
                <a:solidFill>
                  <a:srgbClr val="000000"/>
                </a:solidFill>
                <a:latin typeface="Inter" panose="020B0604020202020204" charset="0"/>
                <a:ea typeface="Inter" panose="020B0604020202020204" charset="0"/>
                <a:cs typeface="Segoe UI" panose="020B0502040204020203" pitchFamily="34" charset="0"/>
              </a:rPr>
              <a:t>miles</a:t>
            </a:r>
            <a:r>
              <a:rPr lang="pt-BR" sz="3600" dirty="0">
                <a:solidFill>
                  <a:srgbClr val="000000"/>
                </a:solidFill>
                <a:latin typeface="Inter" panose="020B0604020202020204" charset="0"/>
                <a:ea typeface="Inter" panose="020B0604020202020204" charset="0"/>
                <a:cs typeface="Segoe UI" panose="020B0502040204020203" pitchFamily="34" charset="0"/>
              </a:rPr>
              <a:t> per </a:t>
            </a:r>
            <a:r>
              <a:rPr lang="pt-BR" sz="3600" dirty="0" err="1">
                <a:solidFill>
                  <a:srgbClr val="000000"/>
                </a:solidFill>
                <a:latin typeface="Inter" panose="020B0604020202020204" charset="0"/>
                <a:ea typeface="Inter" panose="020B0604020202020204" charset="0"/>
                <a:cs typeface="Segoe UI" panose="020B0502040204020203" pitchFamily="34" charset="0"/>
              </a:rPr>
              <a:t>gallon</a:t>
            </a:r>
            <a:r>
              <a:rPr lang="pt-BR" sz="3600" dirty="0">
                <a:solidFill>
                  <a:srgbClr val="000000"/>
                </a:solidFill>
                <a:latin typeface="Inter" panose="020B0604020202020204" charset="0"/>
                <a:ea typeface="Inter" panose="020B0604020202020204" charset="0"/>
                <a:cs typeface="Segoe UI" panose="020B0502040204020203" pitchFamily="34" charset="0"/>
              </a:rPr>
              <a:t>):</a:t>
            </a:r>
          </a:p>
          <a:p>
            <a:pPr>
              <a:buClr>
                <a:srgbClr val="C6A28D"/>
              </a:buClr>
            </a:pP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hist</a:t>
            </a:r>
            <a:r>
              <a:rPr lang="pt-BR" sz="3600" dirty="0">
                <a:solidFill>
                  <a:srgbClr val="000000"/>
                </a:solidFill>
                <a:latin typeface="Inter" panose="020B0604020202020204" charset="0"/>
                <a:ea typeface="Inter" panose="020B0604020202020204" charset="0"/>
                <a:cs typeface="Segoe UI" panose="020B0502040204020203" pitchFamily="34" charset="0"/>
              </a:rPr>
              <a:t>(</a:t>
            </a:r>
            <a:r>
              <a:rPr lang="pt-BR" sz="3600" dirty="0" err="1">
                <a:solidFill>
                  <a:srgbClr val="000000"/>
                </a:solidFill>
                <a:latin typeface="Inter" panose="020B0604020202020204" charset="0"/>
                <a:ea typeface="Inter" panose="020B0604020202020204" charset="0"/>
                <a:cs typeface="Segoe UI" panose="020B0502040204020203" pitchFamily="34" charset="0"/>
              </a:rPr>
              <a:t>mtcars$mpg</a:t>
            </a:r>
            <a:r>
              <a:rPr lang="pt-BR" sz="3600" dirty="0">
                <a:solidFill>
                  <a:srgbClr val="000000"/>
                </a:solidFill>
                <a:latin typeface="Inter" panose="020B0604020202020204" charset="0"/>
                <a:ea typeface="Inter" panose="020B0604020202020204" charset="0"/>
                <a:cs typeface="Segoe UI" panose="020B0502040204020203" pitchFamily="34" charset="0"/>
              </a:rPr>
              <a:t>)</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22800C7B-401A-4048-A758-7AF2FDA4A6DB}"/>
              </a:ext>
            </a:extLst>
          </p:cNvPr>
          <p:cNvSpPr txBox="1"/>
          <p:nvPr/>
        </p:nvSpPr>
        <p:spPr>
          <a:xfrm>
            <a:off x="9588792" y="2769914"/>
            <a:ext cx="6260798" cy="830997"/>
          </a:xfrm>
          <a:prstGeom prst="rect">
            <a:avLst/>
          </a:prstGeom>
          <a:noFill/>
        </p:spPr>
        <p:txBody>
          <a:bodyPr wrap="square" rtlCol="0">
            <a:spAutoFit/>
          </a:bodyPr>
          <a:lstStyle/>
          <a:p>
            <a:pPr algn="ctr"/>
            <a:r>
              <a:rPr lang="pt-BR" sz="4800" b="1" dirty="0">
                <a:solidFill>
                  <a:schemeClr val="bg1"/>
                </a:solidFill>
              </a:rPr>
              <a:t>Pergunte para o R!</a:t>
            </a: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5" name="Título 1"/>
          <p:cNvSpPr txBox="1">
            <a:spLocks/>
          </p:cNvSpPr>
          <p:nvPr/>
        </p:nvSpPr>
        <p:spPr>
          <a:xfrm>
            <a:off x="1026523" y="1239726"/>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Exercício!</a:t>
            </a:r>
            <a:endParaRPr lang="en-GB" sz="5400" b="1" dirty="0">
              <a:latin typeface="Inter" panose="020B0604020202020204" charset="0"/>
              <a:ea typeface="Inter" panose="020B0604020202020204" charset="0"/>
              <a:cs typeface="Segoe UI Semibold" panose="020B0702040204020203" pitchFamily="34" charset="0"/>
            </a:endParaRPr>
          </a:p>
        </p:txBody>
      </p:sp>
      <p:pic>
        <p:nvPicPr>
          <p:cNvPr id="2" name="Imagem 1"/>
          <p:cNvPicPr>
            <a:picLocks noChangeAspect="1"/>
          </p:cNvPicPr>
          <p:nvPr/>
        </p:nvPicPr>
        <p:blipFill>
          <a:blip r:embed="rId3"/>
          <a:stretch>
            <a:fillRect/>
          </a:stretch>
        </p:blipFill>
        <p:spPr>
          <a:xfrm>
            <a:off x="8929169" y="2294757"/>
            <a:ext cx="8297474" cy="5695724"/>
          </a:xfrm>
          <a:prstGeom prst="rect">
            <a:avLst/>
          </a:prstGeom>
        </p:spPr>
      </p:pic>
    </p:spTree>
    <p:extLst>
      <p:ext uri="{BB962C8B-B14F-4D97-AF65-F5344CB8AC3E}">
        <p14:creationId xmlns:p14="http://schemas.microsoft.com/office/powerpoint/2010/main" val="11968117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571748" y="4000497"/>
            <a:ext cx="14192250" cy="2985433"/>
          </a:xfrm>
          <a:prstGeom prst="rect">
            <a:avLst/>
          </a:prstGeom>
        </p:spPr>
        <p:txBody>
          <a:bodyPr wrap="square" lIns="0" tIns="0" rIns="0" bIns="0" rtlCol="0" anchor="t">
            <a:spAutoFit/>
          </a:bodyPr>
          <a:lstStyle/>
          <a:p>
            <a:r>
              <a:rPr lang="en-US" sz="8000" dirty="0" err="1">
                <a:solidFill>
                  <a:srgbClr val="000000"/>
                </a:solidFill>
                <a:latin typeface="Inter"/>
              </a:rPr>
              <a:t>Manipulação</a:t>
            </a:r>
            <a:r>
              <a:rPr lang="en-US" sz="8000" dirty="0">
                <a:solidFill>
                  <a:srgbClr val="000000"/>
                </a:solidFill>
                <a:latin typeface="Inter"/>
              </a:rPr>
              <a:t> de dados </a:t>
            </a:r>
            <a:r>
              <a:rPr lang="en-US" sz="8000" dirty="0" err="1">
                <a:solidFill>
                  <a:srgbClr val="000000"/>
                </a:solidFill>
                <a:latin typeface="Inter"/>
              </a:rPr>
              <a:t>em</a:t>
            </a:r>
            <a:r>
              <a:rPr lang="en-US" sz="8000" dirty="0">
                <a:solidFill>
                  <a:srgbClr val="000000"/>
                </a:solidFill>
                <a:latin typeface="Inter"/>
              </a:rPr>
              <a:t> R</a:t>
            </a:r>
          </a:p>
          <a:p>
            <a:pPr>
              <a:lnSpc>
                <a:spcPct val="150000"/>
              </a:lnSpc>
            </a:pPr>
            <a:r>
              <a:rPr lang="en-US" sz="4000" dirty="0" err="1">
                <a:solidFill>
                  <a:srgbClr val="000000"/>
                </a:solidFill>
                <a:latin typeface="Inter"/>
              </a:rPr>
              <a:t>Pacotes</a:t>
            </a:r>
            <a:r>
              <a:rPr lang="en-US" sz="4000" dirty="0">
                <a:solidFill>
                  <a:srgbClr val="000000"/>
                </a:solidFill>
                <a:latin typeface="Inter"/>
              </a:rPr>
              <a:t> e </a:t>
            </a:r>
            <a:r>
              <a:rPr lang="en-US" sz="4000" dirty="0" err="1">
                <a:solidFill>
                  <a:srgbClr val="000000"/>
                </a:solidFill>
                <a:latin typeface="Inter"/>
              </a:rPr>
              <a:t>funções</a:t>
            </a:r>
            <a:r>
              <a:rPr lang="en-US" sz="4000" dirty="0">
                <a:solidFill>
                  <a:srgbClr val="000000"/>
                </a:solidFill>
                <a:latin typeface="Inter"/>
              </a:rPr>
              <a:t> </a:t>
            </a:r>
            <a:r>
              <a:rPr lang="en-US" sz="4000" dirty="0" err="1">
                <a:solidFill>
                  <a:srgbClr val="000000"/>
                </a:solidFill>
                <a:latin typeface="Inter"/>
              </a:rPr>
              <a:t>essenciais</a:t>
            </a:r>
            <a:endParaRPr lang="en-US" sz="4000" dirty="0">
              <a:solidFill>
                <a:srgbClr val="000000"/>
              </a:solidFill>
              <a:latin typeface="Inter"/>
            </a:endParaRPr>
          </a:p>
          <a:p>
            <a:pPr>
              <a:lnSpc>
                <a:spcPct val="150000"/>
              </a:lnSpc>
            </a:pPr>
            <a:r>
              <a:rPr lang="en-US" sz="3600" i="1" dirty="0" err="1">
                <a:solidFill>
                  <a:srgbClr val="000000"/>
                </a:solidFill>
                <a:latin typeface="Inter"/>
              </a:rPr>
              <a:t>Distribuição</a:t>
            </a:r>
            <a:r>
              <a:rPr lang="en-US" sz="3600" i="1" dirty="0">
                <a:solidFill>
                  <a:srgbClr val="000000"/>
                </a:solidFill>
                <a:latin typeface="Inter"/>
              </a:rPr>
              <a:t> dos dados</a:t>
            </a:r>
          </a:p>
        </p:txBody>
      </p:sp>
    </p:spTree>
    <p:extLst>
      <p:ext uri="{BB962C8B-B14F-4D97-AF65-F5344CB8AC3E}">
        <p14:creationId xmlns:p14="http://schemas.microsoft.com/office/powerpoint/2010/main" val="42675944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571748" y="4000497"/>
            <a:ext cx="14192250" cy="2985433"/>
          </a:xfrm>
          <a:prstGeom prst="rect">
            <a:avLst/>
          </a:prstGeom>
        </p:spPr>
        <p:txBody>
          <a:bodyPr wrap="square" lIns="0" tIns="0" rIns="0" bIns="0" rtlCol="0" anchor="t">
            <a:spAutoFit/>
          </a:bodyPr>
          <a:lstStyle/>
          <a:p>
            <a:r>
              <a:rPr lang="en-US" sz="8000" dirty="0" err="1">
                <a:solidFill>
                  <a:srgbClr val="000000"/>
                </a:solidFill>
                <a:latin typeface="Inter"/>
              </a:rPr>
              <a:t>Manipulação</a:t>
            </a:r>
            <a:r>
              <a:rPr lang="en-US" sz="8000" dirty="0">
                <a:solidFill>
                  <a:srgbClr val="000000"/>
                </a:solidFill>
                <a:latin typeface="Inter"/>
              </a:rPr>
              <a:t> de dados </a:t>
            </a:r>
            <a:r>
              <a:rPr lang="en-US" sz="8000" dirty="0" err="1">
                <a:solidFill>
                  <a:srgbClr val="000000"/>
                </a:solidFill>
                <a:latin typeface="Inter"/>
              </a:rPr>
              <a:t>em</a:t>
            </a:r>
            <a:r>
              <a:rPr lang="en-US" sz="8000" dirty="0">
                <a:solidFill>
                  <a:srgbClr val="000000"/>
                </a:solidFill>
                <a:latin typeface="Inter"/>
              </a:rPr>
              <a:t> R</a:t>
            </a:r>
          </a:p>
          <a:p>
            <a:pPr>
              <a:lnSpc>
                <a:spcPct val="150000"/>
              </a:lnSpc>
            </a:pPr>
            <a:r>
              <a:rPr lang="en-US" sz="4000" dirty="0" err="1">
                <a:solidFill>
                  <a:srgbClr val="000000"/>
                </a:solidFill>
                <a:latin typeface="Inter"/>
              </a:rPr>
              <a:t>Pacotes</a:t>
            </a:r>
            <a:r>
              <a:rPr lang="en-US" sz="4000" dirty="0">
                <a:solidFill>
                  <a:srgbClr val="000000"/>
                </a:solidFill>
                <a:latin typeface="Inter"/>
              </a:rPr>
              <a:t> e </a:t>
            </a:r>
            <a:r>
              <a:rPr lang="en-US" sz="4000" dirty="0" err="1">
                <a:solidFill>
                  <a:srgbClr val="000000"/>
                </a:solidFill>
                <a:latin typeface="Inter"/>
              </a:rPr>
              <a:t>funções</a:t>
            </a:r>
            <a:r>
              <a:rPr lang="en-US" sz="4000" dirty="0">
                <a:solidFill>
                  <a:srgbClr val="000000"/>
                </a:solidFill>
                <a:latin typeface="Inter"/>
              </a:rPr>
              <a:t> </a:t>
            </a:r>
            <a:r>
              <a:rPr lang="en-US" sz="4000" dirty="0" err="1">
                <a:solidFill>
                  <a:srgbClr val="000000"/>
                </a:solidFill>
                <a:latin typeface="Inter"/>
              </a:rPr>
              <a:t>essenciais</a:t>
            </a:r>
            <a:endParaRPr lang="en-US" sz="4000" dirty="0">
              <a:solidFill>
                <a:srgbClr val="000000"/>
              </a:solidFill>
              <a:latin typeface="Inter"/>
            </a:endParaRPr>
          </a:p>
          <a:p>
            <a:pPr>
              <a:lnSpc>
                <a:spcPct val="150000"/>
              </a:lnSpc>
            </a:pPr>
            <a:r>
              <a:rPr lang="en-US" sz="3600" i="1" dirty="0" err="1">
                <a:solidFill>
                  <a:srgbClr val="000000"/>
                </a:solidFill>
                <a:latin typeface="Inter"/>
              </a:rPr>
              <a:t>Manipulação</a:t>
            </a:r>
            <a:r>
              <a:rPr lang="en-US" sz="3600" i="1" dirty="0">
                <a:solidFill>
                  <a:srgbClr val="000000"/>
                </a:solidFill>
                <a:latin typeface="Inter"/>
              </a:rPr>
              <a:t> de dados</a:t>
            </a:r>
          </a:p>
        </p:txBody>
      </p:sp>
    </p:spTree>
    <p:extLst>
      <p:ext uri="{BB962C8B-B14F-4D97-AF65-F5344CB8AC3E}">
        <p14:creationId xmlns:p14="http://schemas.microsoft.com/office/powerpoint/2010/main" val="285786403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1"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2"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4" name="Título 1"/>
          <p:cNvSpPr txBox="1">
            <a:spLocks/>
          </p:cNvSpPr>
          <p:nvPr/>
        </p:nvSpPr>
        <p:spPr>
          <a:xfrm>
            <a:off x="1028700" y="1510620"/>
            <a:ext cx="14585416" cy="1312974"/>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dirty="0">
                <a:solidFill>
                  <a:srgbClr val="AD6237"/>
                </a:solidFill>
                <a:latin typeface="Inter" panose="020B0604020202020204" charset="0"/>
                <a:ea typeface="Inter" panose="020B0604020202020204" charset="0"/>
                <a:cs typeface="Segoe UI Semibold" panose="020B0702040204020203" pitchFamily="34" charset="0"/>
              </a:rPr>
              <a:t>Atalhos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pt-BR"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rPr>
              <a:t>Windows</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
        <p:nvSpPr>
          <p:cNvPr id="16" name="Espaço Reservado para Conteúdo 2"/>
          <p:cNvSpPr txBox="1">
            <a:spLocks/>
          </p:cNvSpPr>
          <p:nvPr/>
        </p:nvSpPr>
        <p:spPr>
          <a:xfrm>
            <a:off x="1028700" y="3101784"/>
            <a:ext cx="16040100" cy="50135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Pipe do </a:t>
            </a:r>
            <a:r>
              <a:rPr kumimoji="0" lang="pt-BR" sz="2800" i="0" u="none" strike="noStrike" kern="1200" cap="none" spc="0" normalizeH="0" baseline="0" noProof="0" dirty="0" err="1">
                <a:ln>
                  <a:noFill/>
                </a:ln>
                <a:solidFill>
                  <a:prstClr val="black"/>
                </a:solidFill>
                <a:effectLst/>
                <a:uLnTx/>
                <a:uFillTx/>
                <a:latin typeface="Inter" panose="020B0604020202020204" charset="0"/>
                <a:ea typeface="Inter" panose="020B0604020202020204" charset="0"/>
                <a:cs typeface="+mn-cs"/>
              </a:rPr>
              <a:t>magrittr</a:t>
            </a:r>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 %&gt;% : </a:t>
            </a:r>
            <a:r>
              <a:rPr kumimoji="0" lang="pt-BR" sz="2800" b="1" i="0" u="none" strike="noStrike" kern="1200" cap="none" spc="0" normalizeH="0" baseline="0" noProof="0" dirty="0">
                <a:ln>
                  <a:noFill/>
                </a:ln>
                <a:solidFill>
                  <a:srgbClr val="868668"/>
                </a:solidFill>
                <a:effectLst/>
                <a:uLnTx/>
                <a:uFillTx/>
                <a:latin typeface="Inter" panose="020B0604020202020204" charset="0"/>
                <a:ea typeface="Inter" panose="020B0604020202020204" charset="0"/>
                <a:cs typeface="+mn-cs"/>
              </a:rPr>
              <a:t>Ctrl</a:t>
            </a:r>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 </a:t>
            </a:r>
            <a:r>
              <a:rPr kumimoji="0" lang="pt-BR" sz="2800" i="0" u="none" strike="noStrike" kern="1200" cap="none" spc="0" normalizeH="0" baseline="0" noProof="0" dirty="0">
                <a:ln>
                  <a:noFill/>
                </a:ln>
                <a:solidFill>
                  <a:schemeClr val="bg1">
                    <a:lumMod val="50000"/>
                  </a:schemeClr>
                </a:solidFill>
                <a:effectLst/>
                <a:uLnTx/>
                <a:uFillTx/>
                <a:latin typeface="Inter" panose="020B0604020202020204" charset="0"/>
                <a:ea typeface="Inter" panose="020B0604020202020204" charset="0"/>
                <a:cs typeface="+mn-cs"/>
              </a:rPr>
              <a:t>+</a:t>
            </a:r>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 </a:t>
            </a:r>
            <a:r>
              <a:rPr kumimoji="0" lang="pt-BR" sz="2800" b="1" i="0" u="none" strike="noStrike" kern="1200" cap="none" spc="0" normalizeH="0" baseline="0" noProof="0" dirty="0">
                <a:ln>
                  <a:noFill/>
                </a:ln>
                <a:solidFill>
                  <a:srgbClr val="868668"/>
                </a:solidFill>
                <a:effectLst/>
                <a:uLnTx/>
                <a:uFillTx/>
                <a:latin typeface="Inter" panose="020B0604020202020204" charset="0"/>
                <a:ea typeface="Inter" panose="020B0604020202020204" charset="0"/>
                <a:cs typeface="+mn-cs"/>
              </a:rPr>
              <a:t>Shift</a:t>
            </a:r>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 </a:t>
            </a:r>
            <a:r>
              <a:rPr kumimoji="0" lang="pt-BR" sz="2800" i="0" u="none" strike="noStrike" kern="1200" cap="none" spc="0" normalizeH="0" baseline="0" noProof="0" dirty="0">
                <a:ln>
                  <a:noFill/>
                </a:ln>
                <a:solidFill>
                  <a:schemeClr val="bg1">
                    <a:lumMod val="50000"/>
                  </a:schemeClr>
                </a:solidFill>
                <a:effectLst/>
                <a:uLnTx/>
                <a:uFillTx/>
                <a:latin typeface="Inter" panose="020B0604020202020204" charset="0"/>
                <a:ea typeface="Inter" panose="020B0604020202020204" charset="0"/>
                <a:cs typeface="+mn-cs"/>
              </a:rPr>
              <a:t>+</a:t>
            </a:r>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 </a:t>
            </a:r>
            <a:r>
              <a:rPr kumimoji="0" lang="pt-BR" sz="2800" b="1" i="0" u="none" strike="noStrike" kern="1200" cap="none" spc="0" normalizeH="0" baseline="0" noProof="0" dirty="0">
                <a:ln>
                  <a:noFill/>
                </a:ln>
                <a:solidFill>
                  <a:srgbClr val="868668"/>
                </a:solidFill>
                <a:effectLst/>
                <a:uLnTx/>
                <a:uFillTx/>
                <a:latin typeface="Inter" panose="020B0604020202020204" charset="0"/>
                <a:ea typeface="Inter" panose="020B0604020202020204" charset="0"/>
                <a:cs typeface="+mn-cs"/>
              </a:rPr>
              <a:t>M</a:t>
            </a:r>
          </a:p>
          <a:p>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Pipe nativo |&gt; : </a:t>
            </a:r>
            <a:r>
              <a:rPr kumimoji="0" lang="pt-BR" sz="2800" b="1" i="0" u="none" strike="noStrike" kern="1200" cap="none" spc="0" normalizeH="0" baseline="0" noProof="0" dirty="0">
                <a:ln>
                  <a:noFill/>
                </a:ln>
                <a:solidFill>
                  <a:srgbClr val="868668"/>
                </a:solidFill>
                <a:effectLst/>
                <a:uLnTx/>
                <a:uFillTx/>
                <a:latin typeface="Inter" panose="020B0604020202020204" charset="0"/>
                <a:ea typeface="Inter" panose="020B0604020202020204" charset="0"/>
                <a:cs typeface="+mn-cs"/>
              </a:rPr>
              <a:t>Ctrl</a:t>
            </a:r>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 </a:t>
            </a:r>
            <a:r>
              <a:rPr kumimoji="0" lang="pt-BR" sz="2800" i="0" u="none" strike="noStrike" kern="1200" cap="none" spc="0" normalizeH="0" baseline="0" noProof="0" dirty="0">
                <a:ln>
                  <a:noFill/>
                </a:ln>
                <a:solidFill>
                  <a:schemeClr val="bg1">
                    <a:lumMod val="50000"/>
                  </a:schemeClr>
                </a:solidFill>
                <a:effectLst/>
                <a:uLnTx/>
                <a:uFillTx/>
                <a:latin typeface="Inter" panose="020B0604020202020204" charset="0"/>
                <a:ea typeface="Inter" panose="020B0604020202020204" charset="0"/>
                <a:cs typeface="+mn-cs"/>
              </a:rPr>
              <a:t>+</a:t>
            </a:r>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 </a:t>
            </a:r>
            <a:r>
              <a:rPr kumimoji="0" lang="pt-BR" sz="2800" b="1" i="0" u="none" strike="noStrike" kern="1200" cap="none" spc="0" normalizeH="0" baseline="0" noProof="0" dirty="0">
                <a:ln>
                  <a:noFill/>
                </a:ln>
                <a:solidFill>
                  <a:srgbClr val="868668"/>
                </a:solidFill>
                <a:effectLst/>
                <a:uLnTx/>
                <a:uFillTx/>
                <a:latin typeface="Inter" panose="020B0604020202020204" charset="0"/>
                <a:ea typeface="Inter" panose="020B0604020202020204" charset="0"/>
                <a:cs typeface="+mn-cs"/>
              </a:rPr>
              <a:t>Shift</a:t>
            </a:r>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 </a:t>
            </a:r>
            <a:r>
              <a:rPr kumimoji="0" lang="pt-BR" sz="2800" i="0" u="none" strike="noStrike" kern="1200" cap="none" spc="0" normalizeH="0" baseline="0" noProof="0" dirty="0">
                <a:ln>
                  <a:noFill/>
                </a:ln>
                <a:solidFill>
                  <a:schemeClr val="bg1">
                    <a:lumMod val="50000"/>
                  </a:schemeClr>
                </a:solidFill>
                <a:effectLst/>
                <a:uLnTx/>
                <a:uFillTx/>
                <a:latin typeface="Inter" panose="020B0604020202020204" charset="0"/>
                <a:ea typeface="Inter" panose="020B0604020202020204" charset="0"/>
                <a:cs typeface="+mn-cs"/>
              </a:rPr>
              <a:t>+</a:t>
            </a:r>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cs typeface="+mn-cs"/>
              </a:rPr>
              <a:t> </a:t>
            </a:r>
            <a:r>
              <a:rPr kumimoji="0" lang="pt-BR" sz="2800" b="1" i="0" u="none" strike="noStrike" kern="1200" cap="none" spc="0" normalizeH="0" baseline="0" noProof="0" dirty="0">
                <a:ln>
                  <a:noFill/>
                </a:ln>
                <a:solidFill>
                  <a:srgbClr val="868668"/>
                </a:solidFill>
                <a:effectLst/>
                <a:uLnTx/>
                <a:uFillTx/>
                <a:latin typeface="Inter" panose="020B0604020202020204" charset="0"/>
                <a:ea typeface="Inter" panose="020B0604020202020204" charset="0"/>
                <a:cs typeface="+mn-cs"/>
              </a:rPr>
              <a:t>M</a:t>
            </a:r>
            <a:r>
              <a:rPr kumimoji="0" lang="pt-BR" sz="2800" b="1" i="0" u="none" strike="noStrike" kern="1200" cap="none" spc="0" normalizeH="0" baseline="0" noProof="0" dirty="0">
                <a:ln>
                  <a:noFill/>
                </a:ln>
                <a:solidFill>
                  <a:srgbClr val="003C78"/>
                </a:solidFill>
                <a:effectLst/>
                <a:uLnTx/>
                <a:uFillTx/>
                <a:latin typeface="Inter" panose="020B0604020202020204" charset="0"/>
                <a:ea typeface="Inter" panose="020B0604020202020204" charset="0"/>
                <a:cs typeface="+mn-cs"/>
              </a:rPr>
              <a:t> </a:t>
            </a:r>
          </a:p>
          <a:p>
            <a:pPr lvl="1"/>
            <a:r>
              <a:rPr lang="pt-BR" sz="2400" dirty="0">
                <a:latin typeface="Inter" panose="020B0604020202020204" charset="0"/>
                <a:ea typeface="Inter" panose="020B0604020202020204" charset="0"/>
              </a:rPr>
              <a:t>Antes,</a:t>
            </a:r>
            <a:r>
              <a:rPr lang="pt-BR" sz="2400" b="1" dirty="0">
                <a:latin typeface="Inter" panose="020B0604020202020204" charset="0"/>
                <a:ea typeface="Inter" panose="020B0604020202020204" charset="0"/>
              </a:rPr>
              <a:t> </a:t>
            </a:r>
            <a:r>
              <a:rPr kumimoji="0" lang="pt-BR" sz="2400" i="0" u="none" strike="noStrike" kern="1200" cap="none" spc="0" normalizeH="0" baseline="0" noProof="0" dirty="0">
                <a:ln>
                  <a:noFill/>
                </a:ln>
                <a:effectLst/>
                <a:uLnTx/>
                <a:uFillTx/>
                <a:latin typeface="Inter" panose="020B0604020202020204" charset="0"/>
                <a:ea typeface="Inter" panose="020B0604020202020204" charset="0"/>
              </a:rPr>
              <a:t>abra Tools &gt; Global Options &gt; </a:t>
            </a:r>
            <a:r>
              <a:rPr kumimoji="0" lang="pt-BR" sz="2400" i="0" u="none" strike="noStrike" kern="1200" cap="none" spc="0" normalizeH="0" baseline="0" noProof="0" dirty="0" err="1">
                <a:ln>
                  <a:noFill/>
                </a:ln>
                <a:effectLst/>
                <a:uLnTx/>
                <a:uFillTx/>
                <a:latin typeface="Inter" panose="020B0604020202020204" charset="0"/>
                <a:ea typeface="Inter" panose="020B0604020202020204" charset="0"/>
              </a:rPr>
              <a:t>Code</a:t>
            </a:r>
            <a:r>
              <a:rPr kumimoji="0" lang="pt-BR" sz="2400" i="0" u="none" strike="noStrike" kern="1200" cap="none" spc="0" normalizeH="0" baseline="0" noProof="0" dirty="0">
                <a:ln>
                  <a:noFill/>
                </a:ln>
                <a:effectLst/>
                <a:uLnTx/>
                <a:uFillTx/>
                <a:latin typeface="Inter" panose="020B0604020202020204" charset="0"/>
                <a:ea typeface="Inter" panose="020B0604020202020204" charset="0"/>
              </a:rPr>
              <a:t> &gt; assinale a opção “Use </a:t>
            </a:r>
            <a:r>
              <a:rPr kumimoji="0" lang="pt-BR" sz="2400" i="0" u="none" strike="noStrike" kern="1200" cap="none" spc="0" normalizeH="0" baseline="0" noProof="0" dirty="0" err="1">
                <a:ln>
                  <a:noFill/>
                </a:ln>
                <a:effectLst/>
                <a:uLnTx/>
                <a:uFillTx/>
                <a:latin typeface="Inter" panose="020B0604020202020204" charset="0"/>
                <a:ea typeface="Inter" panose="020B0604020202020204" charset="0"/>
              </a:rPr>
              <a:t>native</a:t>
            </a:r>
            <a:r>
              <a:rPr kumimoji="0" lang="pt-BR" sz="2400" i="0" u="none" strike="noStrike" kern="1200" cap="none" spc="0" normalizeH="0" baseline="0" noProof="0" dirty="0">
                <a:ln>
                  <a:noFill/>
                </a:ln>
                <a:effectLst/>
                <a:uLnTx/>
                <a:uFillTx/>
                <a:latin typeface="Inter" panose="020B0604020202020204" charset="0"/>
                <a:ea typeface="Inter" panose="020B0604020202020204" charset="0"/>
              </a:rPr>
              <a:t> </a:t>
            </a:r>
            <a:r>
              <a:rPr kumimoji="0" lang="pt-BR" sz="2400" i="0" u="none" strike="noStrike" kern="1200" cap="none" spc="0" normalizeH="0" baseline="0" noProof="0" dirty="0" err="1">
                <a:ln>
                  <a:noFill/>
                </a:ln>
                <a:effectLst/>
                <a:uLnTx/>
                <a:uFillTx/>
                <a:latin typeface="Inter" panose="020B0604020202020204" charset="0"/>
                <a:ea typeface="Inter" panose="020B0604020202020204" charset="0"/>
              </a:rPr>
              <a:t>pipe</a:t>
            </a:r>
            <a:r>
              <a:rPr kumimoji="0" lang="pt-BR" sz="2400" i="0" u="none" strike="noStrike" kern="1200" cap="none" spc="0" normalizeH="0" baseline="0" noProof="0" dirty="0">
                <a:ln>
                  <a:noFill/>
                </a:ln>
                <a:effectLst/>
                <a:uLnTx/>
                <a:uFillTx/>
                <a:latin typeface="Inter" panose="020B0604020202020204" charset="0"/>
                <a:ea typeface="Inter" panose="020B0604020202020204" charset="0"/>
              </a:rPr>
              <a:t> </a:t>
            </a:r>
            <a:r>
              <a:rPr kumimoji="0" lang="pt-BR" sz="2400" i="0" u="none" strike="noStrike" kern="1200" cap="none" spc="0" normalizeH="0" baseline="0" noProof="0" dirty="0" err="1">
                <a:ln>
                  <a:noFill/>
                </a:ln>
                <a:effectLst/>
                <a:uLnTx/>
                <a:uFillTx/>
                <a:latin typeface="Inter" panose="020B0604020202020204" charset="0"/>
                <a:ea typeface="Inter" panose="020B0604020202020204" charset="0"/>
              </a:rPr>
              <a:t>operator</a:t>
            </a:r>
            <a:r>
              <a:rPr kumimoji="0" lang="pt-BR" sz="2400" i="0" u="none" strike="noStrike" kern="1200" cap="none" spc="0" normalizeH="0" baseline="0" noProof="0" dirty="0">
                <a:ln>
                  <a:noFill/>
                </a:ln>
                <a:effectLst/>
                <a:uLnTx/>
                <a:uFillTx/>
                <a:latin typeface="Inter" panose="020B0604020202020204" charset="0"/>
                <a:ea typeface="Inter" panose="020B0604020202020204" charset="0"/>
              </a:rPr>
              <a:t> |&gt;”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pt-BR" sz="2800" i="0" u="none" strike="noStrike" kern="1200" cap="none" spc="0" normalizeH="0" baseline="0" noProof="0" dirty="0">
                <a:ln>
                  <a:noFill/>
                </a:ln>
                <a:solidFill>
                  <a:prstClr val="black"/>
                </a:solidFill>
                <a:effectLst/>
                <a:uLnTx/>
                <a:uFillTx/>
                <a:latin typeface="Inter" panose="020B0604020202020204" charset="0"/>
                <a:ea typeface="Inter" panose="020B0604020202020204" charset="0"/>
              </a:rPr>
              <a:t>Operador de atribuição &lt;- : </a:t>
            </a:r>
            <a:r>
              <a:rPr lang="pt-BR" sz="2800" b="1" dirty="0">
                <a:solidFill>
                  <a:srgbClr val="868668"/>
                </a:solidFill>
                <a:latin typeface="Inter" panose="020B0604020202020204" charset="0"/>
                <a:ea typeface="Inter" panose="020B0604020202020204" charset="0"/>
              </a:rPr>
              <a:t>Alt</a:t>
            </a:r>
            <a:r>
              <a:rPr lang="pt-BR" sz="2800" dirty="0">
                <a:solidFill>
                  <a:prstClr val="black"/>
                </a:solidFill>
                <a:latin typeface="Inter" panose="020B0604020202020204" charset="0"/>
                <a:ea typeface="Inter" panose="020B0604020202020204" charset="0"/>
              </a:rPr>
              <a:t> </a:t>
            </a:r>
            <a:r>
              <a:rPr lang="pt-BR" sz="2800" dirty="0">
                <a:solidFill>
                  <a:schemeClr val="bg1">
                    <a:lumMod val="50000"/>
                  </a:schemeClr>
                </a:solidFill>
                <a:latin typeface="Inter" panose="020B0604020202020204" charset="0"/>
                <a:ea typeface="Inter" panose="020B0604020202020204" charset="0"/>
              </a:rPr>
              <a:t>+</a:t>
            </a:r>
            <a:r>
              <a:rPr lang="pt-BR" sz="2800" dirty="0">
                <a:solidFill>
                  <a:prstClr val="black"/>
                </a:solidFill>
                <a:latin typeface="Inter" panose="020B0604020202020204" charset="0"/>
                <a:ea typeface="Inter" panose="020B0604020202020204" charset="0"/>
              </a:rPr>
              <a:t> </a:t>
            </a:r>
            <a:r>
              <a:rPr lang="pt-BR" sz="2800" b="1" dirty="0">
                <a:solidFill>
                  <a:srgbClr val="868668"/>
                </a:solidFill>
                <a:latin typeface="Inter" panose="020B0604020202020204" charset="0"/>
                <a:ea typeface="Inter" panose="020B0604020202020204" charset="0"/>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pt-BR" sz="2800" i="0" u="none" strike="noStrike" kern="1200" cap="none" spc="0" normalizeH="0" baseline="0" noProof="0" dirty="0">
                <a:ln>
                  <a:noFill/>
                </a:ln>
                <a:effectLst/>
                <a:uLnTx/>
                <a:uFillTx/>
                <a:latin typeface="Inter" panose="020B0604020202020204" charset="0"/>
                <a:ea typeface="Inter" panose="020B0604020202020204" charset="0"/>
                <a:cs typeface="+mn-cs"/>
              </a:rPr>
              <a:t>Operar uma linha de código do script: </a:t>
            </a:r>
            <a:r>
              <a:rPr kumimoji="0" lang="pt-BR" sz="2800" b="1" i="0" u="none" strike="noStrike" kern="1200" cap="none" spc="0" normalizeH="0" baseline="0" noProof="0" dirty="0">
                <a:ln>
                  <a:noFill/>
                </a:ln>
                <a:solidFill>
                  <a:srgbClr val="868668"/>
                </a:solidFill>
                <a:effectLst/>
                <a:uLnTx/>
                <a:uFillTx/>
                <a:latin typeface="Inter" panose="020B0604020202020204" charset="0"/>
                <a:ea typeface="Inter" panose="020B0604020202020204" charset="0"/>
                <a:cs typeface="+mn-cs"/>
              </a:rPr>
              <a:t>Ctrl</a:t>
            </a:r>
            <a:r>
              <a:rPr kumimoji="0" lang="pt-BR" sz="2800" b="1" i="0" u="none" strike="noStrike" kern="1200" cap="none" spc="0" normalizeH="0" baseline="0" noProof="0" dirty="0">
                <a:ln>
                  <a:noFill/>
                </a:ln>
                <a:solidFill>
                  <a:srgbClr val="003C78"/>
                </a:solidFill>
                <a:effectLst/>
                <a:uLnTx/>
                <a:uFillTx/>
                <a:latin typeface="Inter" panose="020B0604020202020204" charset="0"/>
                <a:ea typeface="Inter" panose="020B0604020202020204" charset="0"/>
                <a:cs typeface="+mn-cs"/>
              </a:rPr>
              <a:t> </a:t>
            </a:r>
            <a:r>
              <a:rPr kumimoji="0" lang="pt-BR" sz="2800" b="1" i="0" u="none" strike="noStrike" kern="1200" cap="none" spc="0" normalizeH="0" baseline="0" noProof="0" dirty="0">
                <a:ln>
                  <a:noFill/>
                </a:ln>
                <a:solidFill>
                  <a:schemeClr val="bg1">
                    <a:lumMod val="50000"/>
                  </a:schemeClr>
                </a:solidFill>
                <a:effectLst/>
                <a:uLnTx/>
                <a:uFillTx/>
                <a:latin typeface="Inter" panose="020B0604020202020204" charset="0"/>
                <a:ea typeface="Inter" panose="020B0604020202020204" charset="0"/>
                <a:cs typeface="+mn-cs"/>
              </a:rPr>
              <a:t>+</a:t>
            </a:r>
            <a:r>
              <a:rPr kumimoji="0" lang="pt-BR" sz="2800" b="1" i="0" u="none" strike="noStrike" kern="1200" cap="none" spc="0" normalizeH="0" baseline="0" noProof="0" dirty="0">
                <a:ln>
                  <a:noFill/>
                </a:ln>
                <a:solidFill>
                  <a:srgbClr val="003C78"/>
                </a:solidFill>
                <a:effectLst/>
                <a:uLnTx/>
                <a:uFillTx/>
                <a:latin typeface="Inter" panose="020B0604020202020204" charset="0"/>
                <a:ea typeface="Inter" panose="020B0604020202020204" charset="0"/>
                <a:cs typeface="+mn-cs"/>
              </a:rPr>
              <a:t> </a:t>
            </a:r>
            <a:r>
              <a:rPr kumimoji="0" lang="pt-BR" sz="2800" b="1" i="0" u="none" strike="noStrike" kern="1200" cap="none" spc="0" normalizeH="0" baseline="0" noProof="0" dirty="0" err="1">
                <a:ln>
                  <a:noFill/>
                </a:ln>
                <a:solidFill>
                  <a:srgbClr val="868668"/>
                </a:solidFill>
                <a:effectLst/>
                <a:uLnTx/>
                <a:uFillTx/>
                <a:latin typeface="Inter" panose="020B0604020202020204" charset="0"/>
                <a:ea typeface="Inter" panose="020B0604020202020204" charset="0"/>
                <a:cs typeface="+mn-cs"/>
              </a:rPr>
              <a:t>Enter</a:t>
            </a:r>
            <a:endParaRPr kumimoji="0" lang="pt-BR" sz="2800" b="1" i="0" u="none" strike="noStrike" kern="1200" cap="none" spc="0" normalizeH="0" baseline="0" noProof="0" dirty="0">
              <a:ln>
                <a:noFill/>
              </a:ln>
              <a:solidFill>
                <a:srgbClr val="868668"/>
              </a:solidFill>
              <a:effectLst/>
              <a:uLnTx/>
              <a:uFillTx/>
              <a:latin typeface="Inter" panose="020B0604020202020204" charset="0"/>
              <a:ea typeface="Inter" panose="020B0604020202020204" charset="0"/>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pt-BR" sz="2800" dirty="0">
                <a:latin typeface="Inter" panose="020B0604020202020204" charset="0"/>
                <a:ea typeface="Inter" panose="020B0604020202020204" charset="0"/>
              </a:rPr>
              <a:t>Mudar uma letra ou função em várias linhas ao mesmo tempo: </a:t>
            </a:r>
            <a:r>
              <a:rPr lang="pt-BR" sz="2800" b="1" dirty="0">
                <a:solidFill>
                  <a:srgbClr val="868668"/>
                </a:solidFill>
                <a:latin typeface="Inter" panose="020B0604020202020204" charset="0"/>
                <a:ea typeface="Inter" panose="020B0604020202020204" charset="0"/>
              </a:rPr>
              <a:t>Alt</a:t>
            </a:r>
            <a:r>
              <a:rPr lang="pt-BR" sz="2800" b="1" dirty="0">
                <a:solidFill>
                  <a:srgbClr val="003C78"/>
                </a:solidFill>
                <a:latin typeface="Inter" panose="020B0604020202020204" charset="0"/>
                <a:ea typeface="Inter" panose="020B0604020202020204" charset="0"/>
              </a:rPr>
              <a:t> </a:t>
            </a:r>
            <a:r>
              <a:rPr lang="pt-BR" sz="2800" b="1" dirty="0">
                <a:solidFill>
                  <a:schemeClr val="bg1">
                    <a:lumMod val="50000"/>
                  </a:schemeClr>
                </a:solidFill>
                <a:latin typeface="Inter" panose="020B0604020202020204" charset="0"/>
                <a:ea typeface="Inter" panose="020B0604020202020204" charset="0"/>
              </a:rPr>
              <a:t>+</a:t>
            </a:r>
            <a:r>
              <a:rPr lang="pt-BR" sz="2800" b="1" dirty="0">
                <a:solidFill>
                  <a:srgbClr val="003C78"/>
                </a:solidFill>
                <a:latin typeface="Inter" panose="020B0604020202020204" charset="0"/>
                <a:ea typeface="Inter" panose="020B0604020202020204" charset="0"/>
              </a:rPr>
              <a:t> </a:t>
            </a:r>
            <a:r>
              <a:rPr lang="pt-BR" sz="2800" b="1" dirty="0">
                <a:solidFill>
                  <a:srgbClr val="868668"/>
                </a:solidFill>
                <a:latin typeface="Inter" panose="020B0604020202020204" charset="0"/>
                <a:ea typeface="Inter" panose="020B0604020202020204" charset="0"/>
              </a:rPr>
              <a:t>Shift</a:t>
            </a:r>
            <a:r>
              <a:rPr lang="pt-BR" sz="2800" b="1" dirty="0">
                <a:solidFill>
                  <a:srgbClr val="003C78"/>
                </a:solidFill>
                <a:latin typeface="Inter" panose="020B0604020202020204" charset="0"/>
                <a:ea typeface="Inter" panose="020B0604020202020204" charset="0"/>
              </a:rPr>
              <a:t> </a:t>
            </a:r>
            <a:r>
              <a:rPr lang="pt-BR" sz="2800" b="1" dirty="0">
                <a:solidFill>
                  <a:schemeClr val="bg1">
                    <a:lumMod val="50000"/>
                  </a:schemeClr>
                </a:solidFill>
                <a:latin typeface="Inter" panose="020B0604020202020204" charset="0"/>
                <a:ea typeface="Inter" panose="020B0604020202020204" charset="0"/>
              </a:rPr>
              <a:t>+</a:t>
            </a:r>
            <a:r>
              <a:rPr lang="pt-BR" sz="2800" b="1" dirty="0">
                <a:solidFill>
                  <a:srgbClr val="003C78"/>
                </a:solidFill>
                <a:latin typeface="Inter" panose="020B0604020202020204" charset="0"/>
                <a:ea typeface="Inter" panose="020B0604020202020204" charset="0"/>
              </a:rPr>
              <a:t> </a:t>
            </a:r>
            <a:r>
              <a:rPr lang="pt-BR" sz="2800" b="1" dirty="0">
                <a:solidFill>
                  <a:srgbClr val="868668"/>
                </a:solidFill>
                <a:latin typeface="Inter" panose="020B0604020202020204" charset="0"/>
                <a:ea typeface="Inter" panose="020B0604020202020204" charset="0"/>
              </a:rPr>
              <a:t>(selecionar linhas)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pt-BR" sz="2800" dirty="0">
                <a:latin typeface="Inter" panose="020B0604020202020204" charset="0"/>
                <a:ea typeface="Inter" panose="020B0604020202020204" charset="0"/>
              </a:rPr>
              <a:t>Limpar todas as linhas do console: </a:t>
            </a:r>
            <a:r>
              <a:rPr lang="pt-BR" sz="2800" b="1" dirty="0">
                <a:solidFill>
                  <a:srgbClr val="868668"/>
                </a:solidFill>
                <a:latin typeface="Inter" panose="020B0604020202020204" charset="0"/>
                <a:ea typeface="Inter" panose="020B0604020202020204" charset="0"/>
              </a:rPr>
              <a:t>Ctrl</a:t>
            </a:r>
            <a:r>
              <a:rPr lang="pt-BR" sz="2800" b="1" dirty="0">
                <a:solidFill>
                  <a:srgbClr val="003C78"/>
                </a:solidFill>
                <a:latin typeface="Inter" panose="020B0604020202020204" charset="0"/>
                <a:ea typeface="Inter" panose="020B0604020202020204" charset="0"/>
              </a:rPr>
              <a:t> </a:t>
            </a:r>
            <a:r>
              <a:rPr lang="pt-BR" sz="2800" b="1" dirty="0">
                <a:solidFill>
                  <a:schemeClr val="bg1">
                    <a:lumMod val="50000"/>
                  </a:schemeClr>
                </a:solidFill>
                <a:latin typeface="Inter" panose="020B0604020202020204" charset="0"/>
                <a:ea typeface="Inter" panose="020B0604020202020204" charset="0"/>
              </a:rPr>
              <a:t>+</a:t>
            </a:r>
            <a:r>
              <a:rPr lang="pt-BR" sz="2800" b="1" dirty="0">
                <a:solidFill>
                  <a:srgbClr val="003C78"/>
                </a:solidFill>
                <a:latin typeface="Inter" panose="020B0604020202020204" charset="0"/>
                <a:ea typeface="Inter" panose="020B0604020202020204" charset="0"/>
              </a:rPr>
              <a:t> </a:t>
            </a:r>
            <a:r>
              <a:rPr lang="pt-BR" sz="2800" b="1" dirty="0">
                <a:solidFill>
                  <a:srgbClr val="868668"/>
                </a:solidFill>
                <a:latin typeface="Inter" panose="020B0604020202020204" charset="0"/>
                <a:ea typeface="Inter" panose="020B0604020202020204" charset="0"/>
              </a:rPr>
              <a:t>L</a:t>
            </a:r>
            <a:endParaRPr kumimoji="0" lang="pt-BR" sz="2800" b="1" i="0" u="none" strike="noStrike" kern="1200" cap="none" spc="0" normalizeH="0" baseline="0" noProof="0" dirty="0">
              <a:ln>
                <a:noFill/>
              </a:ln>
              <a:solidFill>
                <a:srgbClr val="868668"/>
              </a:solidFill>
              <a:effectLst/>
              <a:uLnTx/>
              <a:uFillTx/>
              <a:latin typeface="Inter" panose="020B0604020202020204" charset="0"/>
              <a:ea typeface="Inter" panose="020B0604020202020204" charset="0"/>
            </a:endParaRPr>
          </a:p>
        </p:txBody>
      </p:sp>
      <p:sp>
        <p:nvSpPr>
          <p:cNvPr id="7" name="Retângulo 6"/>
          <p:cNvSpPr/>
          <p:nvPr/>
        </p:nvSpPr>
        <p:spPr>
          <a:xfrm>
            <a:off x="1766735" y="7290180"/>
            <a:ext cx="14754529" cy="1692771"/>
          </a:xfrm>
          <a:prstGeom prst="rect">
            <a:avLst/>
          </a:prstGeom>
          <a:ln w="28575">
            <a:solidFill>
              <a:srgbClr val="AD6237"/>
            </a:solidFill>
          </a:ln>
        </p:spPr>
        <p:txBody>
          <a:bodyPr wrap="square">
            <a:spAutoFit/>
          </a:bodyPr>
          <a:lstStyle/>
          <a:p>
            <a:pPr marL="126207" lvl="1" algn="ctr">
              <a:buClr>
                <a:srgbClr val="04A07B"/>
              </a:buClr>
            </a:pPr>
            <a:r>
              <a:rPr lang="pt-BR" sz="2800" b="1" dirty="0">
                <a:latin typeface="Inter" panose="020B0604020202020204" charset="0"/>
                <a:ea typeface="Inter" panose="020B0604020202020204" charset="0"/>
                <a:cs typeface="Segoe UI" panose="020B0502040204020203" pitchFamily="34" charset="0"/>
              </a:rPr>
              <a:t>O </a:t>
            </a:r>
            <a:r>
              <a:rPr lang="pt-BR" sz="2800" b="1" dirty="0" err="1">
                <a:latin typeface="Inter" panose="020B0604020202020204" charset="0"/>
                <a:ea typeface="Inter" panose="020B0604020202020204" charset="0"/>
                <a:cs typeface="Segoe UI" panose="020B0502040204020203" pitchFamily="34" charset="0"/>
              </a:rPr>
              <a:t>pipe</a:t>
            </a:r>
            <a:r>
              <a:rPr lang="pt-BR" sz="2800" b="1" dirty="0">
                <a:latin typeface="Inter" panose="020B0604020202020204" charset="0"/>
                <a:ea typeface="Inter" panose="020B0604020202020204" charset="0"/>
                <a:cs typeface="Segoe UI" panose="020B0502040204020203" pitchFamily="34" charset="0"/>
              </a:rPr>
              <a:t> em uma receita de bolo</a:t>
            </a:r>
          </a:p>
          <a:p>
            <a:pPr marL="126207" lvl="1" algn="ctr">
              <a:buClr>
                <a:srgbClr val="04A07B"/>
              </a:buClr>
            </a:pPr>
            <a:endParaRPr lang="pt-BR" sz="2400" dirty="0">
              <a:latin typeface="Inter" panose="020B0604020202020204" charset="0"/>
              <a:ea typeface="Inter" panose="020B0604020202020204" charset="0"/>
              <a:cs typeface="Segoe UI" panose="020B0502040204020203" pitchFamily="34" charset="0"/>
            </a:endParaRPr>
          </a:p>
          <a:p>
            <a:pPr marL="126207" lvl="2">
              <a:buClr>
                <a:srgbClr val="04A07B"/>
              </a:buClr>
            </a:pPr>
            <a:r>
              <a:rPr lang="pt-BR" sz="2400" b="1" dirty="0">
                <a:solidFill>
                  <a:srgbClr val="AD6237"/>
                </a:solidFill>
                <a:latin typeface="Inter" panose="020B0604020202020204" charset="0"/>
                <a:ea typeface="Inter" panose="020B0604020202020204" charset="0"/>
                <a:cs typeface="Segoe UI" panose="020B0502040204020203" pitchFamily="34" charset="0"/>
              </a:rPr>
              <a:t>SEM: </a:t>
            </a:r>
            <a:r>
              <a:rPr lang="pt-BR" sz="2400" dirty="0">
                <a:latin typeface="Inter" panose="020B0604020202020204" charset="0"/>
                <a:ea typeface="Inter" panose="020B0604020202020204" charset="0"/>
                <a:cs typeface="Segoe UI" panose="020B0502040204020203" pitchFamily="34" charset="0"/>
              </a:rPr>
              <a:t>forno(misture(junte(ingredientes)))</a:t>
            </a:r>
          </a:p>
          <a:p>
            <a:pPr marL="126207" lvl="2">
              <a:buClr>
                <a:srgbClr val="04A07B"/>
              </a:buClr>
            </a:pPr>
            <a:r>
              <a:rPr lang="pt-BR" sz="2400" b="1" dirty="0">
                <a:solidFill>
                  <a:srgbClr val="AD6237"/>
                </a:solidFill>
                <a:latin typeface="Inter" panose="020B0604020202020204" charset="0"/>
                <a:ea typeface="Inter" panose="020B0604020202020204" charset="0"/>
                <a:cs typeface="Segoe UI" panose="020B0502040204020203" pitchFamily="34" charset="0"/>
              </a:rPr>
              <a:t>COM: </a:t>
            </a:r>
            <a:r>
              <a:rPr lang="pt-BR" sz="2400" dirty="0">
                <a:latin typeface="Inter" panose="020B0604020202020204" charset="0"/>
                <a:ea typeface="Inter" panose="020B0604020202020204" charset="0"/>
                <a:cs typeface="Segoe UI" panose="020B0502040204020203" pitchFamily="34" charset="0"/>
              </a:rPr>
              <a:t>ingredientes %&gt;% junte %&gt;% misture %&gt;% forno</a:t>
            </a:r>
          </a:p>
        </p:txBody>
      </p:sp>
      <p:sp>
        <p:nvSpPr>
          <p:cNvPr id="8" name="Retângulo 7"/>
          <p:cNvSpPr/>
          <p:nvPr/>
        </p:nvSpPr>
        <p:spPr>
          <a:xfrm>
            <a:off x="14427757" y="8557103"/>
            <a:ext cx="2082621" cy="369332"/>
          </a:xfrm>
          <a:prstGeom prst="rect">
            <a:avLst/>
          </a:prstGeom>
        </p:spPr>
        <p:txBody>
          <a:bodyPr wrap="none">
            <a:spAutoFit/>
          </a:bodyPr>
          <a:lstStyle/>
          <a:p>
            <a:r>
              <a:rPr lang="pt-BR" dirty="0" smtClean="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Tree>
    <p:extLst>
      <p:ext uri="{BB962C8B-B14F-4D97-AF65-F5344CB8AC3E}">
        <p14:creationId xmlns:p14="http://schemas.microsoft.com/office/powerpoint/2010/main" val="376181631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04101" y="4303126"/>
            <a:ext cx="8139899" cy="3970318"/>
          </a:xfrm>
          <a:prstGeom prst="rect">
            <a:avLst/>
          </a:prstGeom>
        </p:spPr>
        <p:txBody>
          <a:bodyPr wrap="square">
            <a:spAutoFit/>
          </a:bodyPr>
          <a:lstStyle/>
          <a:p>
            <a:r>
              <a:rPr lang="pt-BR" sz="2800" b="1" dirty="0" err="1" smtClean="0">
                <a:latin typeface="Inter" panose="020B0604020202020204" charset="0"/>
                <a:ea typeface="Inter" panose="020B0604020202020204" charset="0"/>
                <a:cs typeface="Segoe UI" panose="020B0502040204020203" pitchFamily="34" charset="0"/>
              </a:rPr>
              <a:t>head</a:t>
            </a:r>
            <a:r>
              <a:rPr lang="pt-BR" sz="2800" b="1" dirty="0" smtClean="0">
                <a:latin typeface="Inter" panose="020B0604020202020204" charset="0"/>
                <a:ea typeface="Inter" panose="020B0604020202020204" charset="0"/>
                <a:cs typeface="Segoe UI" panose="020B0502040204020203" pitchFamily="34" charset="0"/>
              </a:rPr>
              <a:t>():</a:t>
            </a:r>
            <a:r>
              <a:rPr lang="pt-BR" sz="2800" dirty="0" smtClean="0">
                <a:latin typeface="Inter" panose="020B0604020202020204" charset="0"/>
                <a:ea typeface="Inter" panose="020B0604020202020204" charset="0"/>
                <a:cs typeface="Segoe UI" panose="020B0502040204020203" pitchFamily="34" charset="0"/>
              </a:rPr>
              <a:t> visualizar as seis primeiras linhas do banco de dados</a:t>
            </a:r>
          </a:p>
          <a:p>
            <a:r>
              <a:rPr lang="pt-BR" sz="2800" b="1" dirty="0" err="1" smtClean="0">
                <a:latin typeface="Inter" panose="020B0604020202020204" charset="0"/>
                <a:ea typeface="Inter" panose="020B0604020202020204" charset="0"/>
                <a:cs typeface="Segoe UI" panose="020B0502040204020203" pitchFamily="34" charset="0"/>
              </a:rPr>
              <a:t>names</a:t>
            </a:r>
            <a:r>
              <a:rPr lang="pt-BR" sz="2800" b="1" dirty="0" smtClean="0">
                <a:latin typeface="Inter" panose="020B0604020202020204" charset="0"/>
                <a:ea typeface="Inter" panose="020B0604020202020204" charset="0"/>
                <a:cs typeface="Segoe UI" panose="020B0502040204020203" pitchFamily="34" charset="0"/>
              </a:rPr>
              <a:t>()</a:t>
            </a:r>
            <a:r>
              <a:rPr lang="pt-BR" sz="2800" dirty="0" smtClean="0">
                <a:latin typeface="Inter" panose="020B0604020202020204" charset="0"/>
                <a:ea typeface="Inter" panose="020B0604020202020204" charset="0"/>
                <a:cs typeface="Segoe UI" panose="020B0502040204020203" pitchFamily="34" charset="0"/>
              </a:rPr>
              <a:t>: retorna nome das colunas</a:t>
            </a:r>
          </a:p>
          <a:p>
            <a:r>
              <a:rPr lang="pt-BR" sz="2800" b="1" dirty="0" err="1" smtClean="0">
                <a:latin typeface="Inter" panose="020B0604020202020204" charset="0"/>
                <a:ea typeface="Inter" panose="020B0604020202020204" charset="0"/>
                <a:cs typeface="Segoe UI" panose="020B0502040204020203" pitchFamily="34" charset="0"/>
              </a:rPr>
              <a:t>View</a:t>
            </a:r>
            <a:r>
              <a:rPr lang="pt-BR" sz="2800" b="1" dirty="0" smtClean="0">
                <a:latin typeface="Inter" panose="020B0604020202020204" charset="0"/>
                <a:ea typeface="Inter" panose="020B0604020202020204" charset="0"/>
                <a:cs typeface="Segoe UI" panose="020B0502040204020203" pitchFamily="34" charset="0"/>
              </a:rPr>
              <a:t>(): </a:t>
            </a:r>
            <a:r>
              <a:rPr lang="pt-BR" sz="2800" dirty="0" smtClean="0">
                <a:latin typeface="Inter" panose="020B0604020202020204" charset="0"/>
                <a:ea typeface="Inter" panose="020B0604020202020204" charset="0"/>
                <a:cs typeface="Segoe UI" panose="020B0502040204020203" pitchFamily="34" charset="0"/>
              </a:rPr>
              <a:t>visualiza um banco de dados em outra aba</a:t>
            </a:r>
            <a:endParaRPr lang="pt-BR" sz="2800" b="1" dirty="0">
              <a:latin typeface="Inter" panose="020B0604020202020204" charset="0"/>
              <a:ea typeface="Inter" panose="020B0604020202020204" charset="0"/>
              <a:cs typeface="Segoe UI" panose="020B0502040204020203" pitchFamily="34" charset="0"/>
            </a:endParaRPr>
          </a:p>
          <a:p>
            <a:r>
              <a:rPr lang="pt-BR" sz="2800" b="1" dirty="0" err="1" smtClean="0">
                <a:latin typeface="Inter" panose="020B0604020202020204" charset="0"/>
                <a:ea typeface="Inter" panose="020B0604020202020204" charset="0"/>
                <a:cs typeface="Segoe UI" panose="020B0502040204020203" pitchFamily="34" charset="0"/>
              </a:rPr>
              <a:t>grepl</a:t>
            </a:r>
            <a:r>
              <a:rPr lang="pt-BR" sz="2800" b="1" dirty="0" smtClean="0">
                <a:latin typeface="Inter" panose="020B0604020202020204" charset="0"/>
                <a:ea typeface="Inter" panose="020B0604020202020204" charset="0"/>
                <a:cs typeface="Segoe UI" panose="020B0502040204020203" pitchFamily="34" charset="0"/>
              </a:rPr>
              <a:t>()</a:t>
            </a:r>
            <a:r>
              <a:rPr lang="pt-BR" sz="2800" dirty="0" smtClean="0">
                <a:latin typeface="Inter" panose="020B0604020202020204" charset="0"/>
                <a:ea typeface="Inter" panose="020B0604020202020204" charset="0"/>
                <a:cs typeface="Segoe UI" panose="020B0502040204020203" pitchFamily="34" charset="0"/>
              </a:rPr>
              <a:t>: procura um padrão de </a:t>
            </a:r>
            <a:r>
              <a:rPr lang="pt-BR" sz="2800" dirty="0" err="1" smtClean="0">
                <a:latin typeface="Inter" panose="020B0604020202020204" charset="0"/>
                <a:ea typeface="Inter" panose="020B0604020202020204" charset="0"/>
                <a:cs typeface="Segoe UI" panose="020B0502040204020203" pitchFamily="34" charset="0"/>
              </a:rPr>
              <a:t>string</a:t>
            </a:r>
            <a:r>
              <a:rPr lang="pt-BR" sz="2800" dirty="0" smtClean="0">
                <a:latin typeface="Inter" panose="020B0604020202020204" charset="0"/>
                <a:ea typeface="Inter" panose="020B0604020202020204" charset="0"/>
                <a:cs typeface="Segoe UI" panose="020B0502040204020203" pitchFamily="34" charset="0"/>
              </a:rPr>
              <a:t> e retorna TRUE/FALSE</a:t>
            </a:r>
            <a:endParaRPr lang="pt-BR" sz="2800" dirty="0">
              <a:latin typeface="Inter" panose="020B0604020202020204" charset="0"/>
              <a:ea typeface="Inter" panose="020B0604020202020204" charset="0"/>
              <a:cs typeface="Segoe UI" panose="020B0502040204020203" pitchFamily="34" charset="0"/>
            </a:endParaRPr>
          </a:p>
          <a:p>
            <a:r>
              <a:rPr lang="pt-BR" sz="2800" b="1" dirty="0" err="1" smtClean="0">
                <a:latin typeface="Inter" panose="020B0604020202020204" charset="0"/>
                <a:ea typeface="Inter" panose="020B0604020202020204" charset="0"/>
                <a:cs typeface="Segoe UI" panose="020B0502040204020203" pitchFamily="34" charset="0"/>
              </a:rPr>
              <a:t>gsub</a:t>
            </a:r>
            <a:r>
              <a:rPr lang="pt-BR" sz="2800" b="1" dirty="0" smtClean="0">
                <a:latin typeface="Inter" panose="020B0604020202020204" charset="0"/>
                <a:ea typeface="Inter" panose="020B0604020202020204" charset="0"/>
                <a:cs typeface="Segoe UI" panose="020B0502040204020203" pitchFamily="34" charset="0"/>
              </a:rPr>
              <a:t>(): </a:t>
            </a:r>
            <a:r>
              <a:rPr lang="pt-BR" sz="2800" dirty="0" smtClean="0">
                <a:latin typeface="Inter" panose="020B0604020202020204" charset="0"/>
                <a:ea typeface="Inter" panose="020B0604020202020204" charset="0"/>
                <a:cs typeface="Segoe UI" panose="020B0502040204020203" pitchFamily="34" charset="0"/>
              </a:rPr>
              <a:t>substitui caracteres ou números por outros caracteres ou números escolhidos</a:t>
            </a:r>
            <a:endParaRPr lang="pt-BR" sz="2800" dirty="0">
              <a:latin typeface="Inter" panose="020B0604020202020204" charset="0"/>
              <a:ea typeface="Inter" panose="020B0604020202020204" charset="0"/>
              <a:cs typeface="Segoe UI" panose="020B0502040204020203" pitchFamily="34" charset="0"/>
            </a:endParaRPr>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dirty="0" smtClean="0">
                <a:solidFill>
                  <a:srgbClr val="AD6237"/>
                </a:solidFill>
                <a:latin typeface="Inter" panose="020B0604020202020204" charset="0"/>
                <a:ea typeface="Inter" panose="020B0604020202020204" charset="0"/>
                <a:cs typeface="Segoe UI Semibold" panose="020B0702040204020203" pitchFamily="34" charset="0"/>
              </a:rPr>
              <a:t>R BASE</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
        <p:nvSpPr>
          <p:cNvPr id="15" name="Espaço Reservado para Conteúdo 2"/>
          <p:cNvSpPr>
            <a:spLocks noGrp="1"/>
          </p:cNvSpPr>
          <p:nvPr>
            <p:ph idx="1"/>
          </p:nvPr>
        </p:nvSpPr>
        <p:spPr>
          <a:xfrm>
            <a:off x="1017814" y="2903655"/>
            <a:ext cx="8126186" cy="1298938"/>
          </a:xfrm>
        </p:spPr>
        <p:txBody>
          <a:bodyPr>
            <a:noAutofit/>
          </a:bodyPr>
          <a:lstStyle/>
          <a:p>
            <a:pPr marL="0" indent="0">
              <a:buClr>
                <a:srgbClr val="AD6237"/>
              </a:buClr>
              <a:buNone/>
            </a:pPr>
            <a:r>
              <a:rPr lang="pt-BR" dirty="0" smtClean="0">
                <a:latin typeface="Inter" panose="020B0604020202020204" charset="0"/>
                <a:ea typeface="Inter" panose="020B0604020202020204" charset="0"/>
                <a:cs typeface="Segoe UI" panose="020B0502040204020203" pitchFamily="34" charset="0"/>
              </a:rPr>
              <a:t>Inclui boas ferramentas para manuseio de bancos de dados:</a:t>
            </a:r>
            <a:endParaRPr lang="pt-BR" dirty="0">
              <a:solidFill>
                <a:srgbClr val="AD6237"/>
              </a:solidFill>
              <a:latin typeface="Inter" panose="020B0604020202020204" charset="0"/>
              <a:ea typeface="Inter" panose="020B0604020202020204" charset="0"/>
              <a:cs typeface="Segoe UI" panose="020B0502040204020203" pitchFamily="34" charset="0"/>
            </a:endParaRPr>
          </a:p>
        </p:txBody>
      </p:sp>
      <p:pic>
        <p:nvPicPr>
          <p:cNvPr id="16" name="Imagem 15"/>
          <p:cNvPicPr>
            <a:picLocks noChangeAspect="1"/>
          </p:cNvPicPr>
          <p:nvPr/>
        </p:nvPicPr>
        <p:blipFill>
          <a:blip r:embed="rId3"/>
          <a:stretch>
            <a:fillRect/>
          </a:stretch>
        </p:blipFill>
        <p:spPr>
          <a:xfrm>
            <a:off x="9525000" y="2400300"/>
            <a:ext cx="7404204" cy="6126321"/>
          </a:xfrm>
          <a:prstGeom prst="rect">
            <a:avLst/>
          </a:prstGeom>
        </p:spPr>
      </p:pic>
    </p:spTree>
    <p:extLst>
      <p:ext uri="{BB962C8B-B14F-4D97-AF65-F5344CB8AC3E}">
        <p14:creationId xmlns:p14="http://schemas.microsoft.com/office/powerpoint/2010/main" val="70829084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000490"/>
            <a:ext cx="16273691" cy="2039351"/>
          </a:xfrm>
        </p:spPr>
        <p:txBody>
          <a:bodyPr>
            <a:noAutofit/>
          </a:bodyPr>
          <a:lstStyle/>
          <a:p>
            <a:pPr marL="0" indent="0">
              <a:buClr>
                <a:srgbClr val="AD6237"/>
              </a:buClr>
              <a:buNone/>
            </a:pPr>
            <a:r>
              <a:rPr lang="pt-BR" sz="4200" dirty="0" smtClean="0">
                <a:latin typeface="Inter" panose="020B0604020202020204" charset="0"/>
                <a:ea typeface="Inter" panose="020B0604020202020204" charset="0"/>
                <a:cs typeface="Segoe UI" panose="020B0502040204020203" pitchFamily="34" charset="0"/>
              </a:rPr>
              <a:t>Tem </a:t>
            </a:r>
            <a:r>
              <a:rPr lang="pt-BR" sz="4200" dirty="0">
                <a:latin typeface="Inter" panose="020B0604020202020204" charset="0"/>
                <a:ea typeface="Inter" panose="020B0604020202020204" charset="0"/>
                <a:cs typeface="Segoe UI" panose="020B0502040204020203" pitchFamily="34" charset="0"/>
              </a:rPr>
              <a:t>boas ferramentas para manusear variáveis e bancos de </a:t>
            </a:r>
            <a:r>
              <a:rPr lang="pt-BR" sz="4200" dirty="0" smtClean="0">
                <a:latin typeface="Inter" panose="020B0604020202020204" charset="0"/>
                <a:ea typeface="Inter" panose="020B0604020202020204" charset="0"/>
                <a:cs typeface="Segoe UI" panose="020B0502040204020203" pitchFamily="34" charset="0"/>
              </a:rPr>
              <a:t>dados. Tem </a:t>
            </a:r>
            <a:r>
              <a:rPr lang="pt-BR" sz="4200" dirty="0">
                <a:latin typeface="Inter" panose="020B0604020202020204" charset="0"/>
                <a:ea typeface="Inter" panose="020B0604020202020204" charset="0"/>
                <a:cs typeface="Segoe UI" panose="020B0502040204020203" pitchFamily="34" charset="0"/>
              </a:rPr>
              <a:t>seis </a:t>
            </a:r>
            <a:r>
              <a:rPr lang="pt-BR" sz="4200" b="1" dirty="0">
                <a:solidFill>
                  <a:srgbClr val="AD6237"/>
                </a:solidFill>
                <a:latin typeface="Inter" panose="020B0604020202020204" charset="0"/>
                <a:ea typeface="Inter" panose="020B0604020202020204" charset="0"/>
                <a:cs typeface="Segoe UI" panose="020B0502040204020203" pitchFamily="34" charset="0"/>
              </a:rPr>
              <a:t>“verbos”</a:t>
            </a:r>
            <a:r>
              <a:rPr lang="pt-BR" sz="4200" dirty="0">
                <a:solidFill>
                  <a:srgbClr val="AD6237"/>
                </a:solidFill>
                <a:latin typeface="Inter" panose="020B0604020202020204" charset="0"/>
                <a:ea typeface="Inter" panose="020B0604020202020204" charset="0"/>
                <a:cs typeface="Segoe UI" panose="020B0502040204020203" pitchFamily="34" charset="0"/>
              </a:rPr>
              <a:t>: </a:t>
            </a:r>
          </a:p>
        </p:txBody>
      </p:sp>
      <p:sp>
        <p:nvSpPr>
          <p:cNvPr id="5" name="Retângulo 4"/>
          <p:cNvSpPr/>
          <p:nvPr/>
        </p:nvSpPr>
        <p:spPr>
          <a:xfrm>
            <a:off x="16035619" y="9753601"/>
            <a:ext cx="2306209" cy="461665"/>
          </a:xfrm>
          <a:prstGeom prst="rect">
            <a:avLst/>
          </a:prstGeom>
        </p:spPr>
        <p:txBody>
          <a:bodyPr wrap="none">
            <a:spAutoFit/>
          </a:bodyPr>
          <a:lstStyle/>
          <a:p>
            <a:r>
              <a:rPr lang="pt-BR" sz="2400" dirty="0"/>
              <a:t>Fonte: </a:t>
            </a:r>
            <a:r>
              <a:rPr lang="pt-BR" sz="2400" dirty="0" err="1"/>
              <a:t>Rladies</a:t>
            </a:r>
            <a:r>
              <a:rPr lang="pt-BR" sz="2400" dirty="0"/>
              <a:t> SP</a:t>
            </a:r>
          </a:p>
        </p:txBody>
      </p:sp>
      <p:sp>
        <p:nvSpPr>
          <p:cNvPr id="4" name="Retângulo 3"/>
          <p:cNvSpPr/>
          <p:nvPr/>
        </p:nvSpPr>
        <p:spPr>
          <a:xfrm>
            <a:off x="1035584" y="5041856"/>
            <a:ext cx="7498816" cy="3416320"/>
          </a:xfrm>
          <a:prstGeom prst="rect">
            <a:avLst/>
          </a:prstGeom>
        </p:spPr>
        <p:txBody>
          <a:bodyPr wrap="square">
            <a:spAutoFit/>
          </a:bodyPr>
          <a:lstStyle/>
          <a:p>
            <a:pPr>
              <a:lnSpc>
                <a:spcPct val="150000"/>
              </a:lnSpc>
            </a:pPr>
            <a:r>
              <a:rPr lang="pt-BR" sz="3600" b="1" dirty="0" err="1">
                <a:latin typeface="Inter" panose="020B0604020202020204" charset="0"/>
                <a:ea typeface="Inter" panose="020B0604020202020204" charset="0"/>
                <a:cs typeface="Segoe UI" panose="020B0502040204020203" pitchFamily="34" charset="0"/>
              </a:rPr>
              <a:t>filter</a:t>
            </a:r>
            <a:r>
              <a:rPr lang="pt-BR" sz="3600" dirty="0">
                <a:latin typeface="Inter" panose="020B0604020202020204" charset="0"/>
                <a:ea typeface="Inter" panose="020B0604020202020204" charset="0"/>
                <a:cs typeface="Segoe UI" panose="020B0502040204020203" pitchFamily="34" charset="0"/>
              </a:rPr>
              <a:t>(): seleciona linhas</a:t>
            </a:r>
          </a:p>
          <a:p>
            <a:pPr>
              <a:lnSpc>
                <a:spcPct val="150000"/>
              </a:lnSpc>
            </a:pPr>
            <a:r>
              <a:rPr lang="pt-BR" sz="3600" b="1" dirty="0" err="1">
                <a:latin typeface="Inter" panose="020B0604020202020204" charset="0"/>
                <a:ea typeface="Inter" panose="020B0604020202020204" charset="0"/>
                <a:cs typeface="Segoe UI" panose="020B0502040204020203" pitchFamily="34" charset="0"/>
              </a:rPr>
              <a:t>arrange</a:t>
            </a:r>
            <a:r>
              <a:rPr lang="pt-BR" sz="3600" dirty="0">
                <a:latin typeface="Inter" panose="020B0604020202020204" charset="0"/>
                <a:ea typeface="Inter" panose="020B0604020202020204" charset="0"/>
                <a:cs typeface="Segoe UI" panose="020B0502040204020203" pitchFamily="34" charset="0"/>
              </a:rPr>
              <a:t>(): ordena de acordo com uma ou mais colunas</a:t>
            </a:r>
          </a:p>
          <a:p>
            <a:pPr>
              <a:lnSpc>
                <a:spcPct val="150000"/>
              </a:lnSpc>
            </a:pPr>
            <a:r>
              <a:rPr lang="pt-BR" sz="3600" b="1" dirty="0" err="1">
                <a:latin typeface="Inter" panose="020B0604020202020204" charset="0"/>
                <a:ea typeface="Inter" panose="020B0604020202020204" charset="0"/>
                <a:cs typeface="Segoe UI" panose="020B0502040204020203" pitchFamily="34" charset="0"/>
              </a:rPr>
              <a:t>select</a:t>
            </a:r>
            <a:r>
              <a:rPr lang="pt-BR" sz="3600" dirty="0">
                <a:latin typeface="Inter" panose="020B0604020202020204" charset="0"/>
                <a:ea typeface="Inter" panose="020B0604020202020204" charset="0"/>
                <a:cs typeface="Segoe UI" panose="020B0502040204020203" pitchFamily="34" charset="0"/>
              </a:rPr>
              <a:t>(): seleciona colunas</a:t>
            </a:r>
          </a:p>
        </p:txBody>
      </p:sp>
      <p:sp>
        <p:nvSpPr>
          <p:cNvPr id="6" name="Retângulo 5"/>
          <p:cNvSpPr/>
          <p:nvPr/>
        </p:nvSpPr>
        <p:spPr>
          <a:xfrm>
            <a:off x="9111343" y="5050482"/>
            <a:ext cx="8039846" cy="3416320"/>
          </a:xfrm>
          <a:prstGeom prst="rect">
            <a:avLst/>
          </a:prstGeom>
        </p:spPr>
        <p:txBody>
          <a:bodyPr wrap="square">
            <a:spAutoFit/>
          </a:bodyPr>
          <a:lstStyle/>
          <a:p>
            <a:pPr>
              <a:lnSpc>
                <a:spcPct val="150000"/>
              </a:lnSpc>
            </a:pPr>
            <a:r>
              <a:rPr lang="pt-BR" sz="3600" b="1" dirty="0" err="1">
                <a:latin typeface="Inter" panose="020B0604020202020204" charset="0"/>
                <a:ea typeface="Inter" panose="020B0604020202020204" charset="0"/>
                <a:cs typeface="Segoe UI" panose="020B0502040204020203" pitchFamily="34" charset="0"/>
              </a:rPr>
              <a:t>mutate</a:t>
            </a:r>
            <a:r>
              <a:rPr lang="pt-BR" sz="3600" dirty="0">
                <a:latin typeface="Inter" panose="020B0604020202020204" charset="0"/>
                <a:ea typeface="Inter" panose="020B0604020202020204" charset="0"/>
                <a:cs typeface="Segoe UI" panose="020B0502040204020203" pitchFamily="34" charset="0"/>
              </a:rPr>
              <a:t>(): cria/modifica colunas</a:t>
            </a:r>
          </a:p>
          <a:p>
            <a:pPr>
              <a:lnSpc>
                <a:spcPct val="150000"/>
              </a:lnSpc>
            </a:pPr>
            <a:r>
              <a:rPr lang="pt-BR" sz="3600" b="1" dirty="0" err="1">
                <a:latin typeface="Inter" panose="020B0604020202020204" charset="0"/>
                <a:ea typeface="Inter" panose="020B0604020202020204" charset="0"/>
                <a:cs typeface="Segoe UI" panose="020B0502040204020203" pitchFamily="34" charset="0"/>
              </a:rPr>
              <a:t>summarise</a:t>
            </a:r>
            <a:r>
              <a:rPr lang="pt-BR" sz="3600" dirty="0">
                <a:latin typeface="Inter" panose="020B0604020202020204" charset="0"/>
                <a:ea typeface="Inter" panose="020B0604020202020204" charset="0"/>
                <a:cs typeface="Segoe UI" panose="020B0502040204020203" pitchFamily="34" charset="0"/>
              </a:rPr>
              <a:t>(): sumariza/agrega colunas</a:t>
            </a:r>
            <a:br>
              <a:rPr lang="pt-BR" sz="3600" dirty="0">
                <a:latin typeface="Inter" panose="020B0604020202020204" charset="0"/>
                <a:ea typeface="Inter" panose="020B0604020202020204" charset="0"/>
                <a:cs typeface="Segoe UI" panose="020B0502040204020203" pitchFamily="34" charset="0"/>
              </a:rPr>
            </a:br>
            <a:r>
              <a:rPr lang="pt-BR" sz="3600" b="1" dirty="0" err="1">
                <a:latin typeface="Inter" panose="020B0604020202020204" charset="0"/>
                <a:ea typeface="Inter" panose="020B0604020202020204" charset="0"/>
                <a:cs typeface="Segoe UI" panose="020B0502040204020203" pitchFamily="34" charset="0"/>
              </a:rPr>
              <a:t>group_by</a:t>
            </a:r>
            <a:r>
              <a:rPr lang="pt-BR" sz="3600" dirty="0">
                <a:latin typeface="Inter" panose="020B0604020202020204" charset="0"/>
                <a:ea typeface="Inter" panose="020B0604020202020204" charset="0"/>
                <a:cs typeface="Segoe UI" panose="020B0502040204020203" pitchFamily="34" charset="0"/>
              </a:rPr>
              <a:t>(): agrupa colunas</a:t>
            </a:r>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dirty="0" smtClean="0">
                <a:solidFill>
                  <a:srgbClr val="AD6237"/>
                </a:solidFill>
                <a:latin typeface="Inter" panose="020B0604020202020204" charset="0"/>
                <a:ea typeface="Inter" panose="020B0604020202020204" charset="0"/>
                <a:cs typeface="Segoe UI Semibold" panose="020B0702040204020203" pitchFamily="34" charset="0"/>
              </a:rPr>
              <a:t>DPLYR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170666073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2"/>
          <p:cNvSpPr>
            <a:spLocks noGrp="1"/>
          </p:cNvSpPr>
          <p:nvPr>
            <p:ph idx="1"/>
          </p:nvPr>
        </p:nvSpPr>
        <p:spPr>
          <a:xfrm>
            <a:off x="1035584" y="3000490"/>
            <a:ext cx="16273691" cy="2039351"/>
          </a:xfrm>
        </p:spPr>
        <p:txBody>
          <a:bodyPr>
            <a:noAutofit/>
          </a:bodyPr>
          <a:lstStyle/>
          <a:p>
            <a:pPr marL="0" indent="0">
              <a:buClr>
                <a:srgbClr val="AD6237"/>
              </a:buClr>
              <a:buNone/>
            </a:pPr>
            <a:r>
              <a:rPr lang="pt-BR" sz="4200" dirty="0" smtClean="0">
                <a:latin typeface="Inter" panose="020B0604020202020204" charset="0"/>
                <a:ea typeface="Inter" panose="020B0604020202020204" charset="0"/>
                <a:cs typeface="Segoe UI" panose="020B0502040204020203" pitchFamily="34" charset="0"/>
              </a:rPr>
              <a:t>Tem </a:t>
            </a:r>
            <a:r>
              <a:rPr lang="pt-BR" sz="4200" dirty="0">
                <a:latin typeface="Inter" panose="020B0604020202020204" charset="0"/>
                <a:ea typeface="Inter" panose="020B0604020202020204" charset="0"/>
                <a:cs typeface="Segoe UI" panose="020B0502040204020203" pitchFamily="34" charset="0"/>
              </a:rPr>
              <a:t>boas ferramentas para manusear variáveis e bancos de </a:t>
            </a:r>
            <a:r>
              <a:rPr lang="pt-BR" sz="4200" dirty="0" smtClean="0">
                <a:latin typeface="Inter" panose="020B0604020202020204" charset="0"/>
                <a:ea typeface="Inter" panose="020B0604020202020204" charset="0"/>
                <a:cs typeface="Segoe UI" panose="020B0502040204020203" pitchFamily="34" charset="0"/>
              </a:rPr>
              <a:t>dados. Tem </a:t>
            </a:r>
            <a:r>
              <a:rPr lang="pt-BR" sz="4200" dirty="0">
                <a:latin typeface="Inter" panose="020B0604020202020204" charset="0"/>
                <a:ea typeface="Inter" panose="020B0604020202020204" charset="0"/>
                <a:cs typeface="Segoe UI" panose="020B0502040204020203" pitchFamily="34" charset="0"/>
              </a:rPr>
              <a:t>seis </a:t>
            </a:r>
            <a:r>
              <a:rPr lang="pt-BR" sz="4200" b="1" dirty="0">
                <a:solidFill>
                  <a:srgbClr val="AD6237"/>
                </a:solidFill>
                <a:latin typeface="Inter" panose="020B0604020202020204" charset="0"/>
                <a:ea typeface="Inter" panose="020B0604020202020204" charset="0"/>
                <a:cs typeface="Segoe UI" panose="020B0502040204020203" pitchFamily="34" charset="0"/>
              </a:rPr>
              <a:t>“verbos”</a:t>
            </a:r>
            <a:r>
              <a:rPr lang="pt-BR" sz="4200" dirty="0">
                <a:solidFill>
                  <a:srgbClr val="AD6237"/>
                </a:solidFill>
                <a:latin typeface="Inter" panose="020B0604020202020204" charset="0"/>
                <a:ea typeface="Inter" panose="020B0604020202020204" charset="0"/>
                <a:cs typeface="Segoe UI" panose="020B0502040204020203" pitchFamily="34" charset="0"/>
              </a:rPr>
              <a:t>: </a:t>
            </a:r>
          </a:p>
        </p:txBody>
      </p:sp>
      <p:sp>
        <p:nvSpPr>
          <p:cNvPr id="5" name="Retângulo 4"/>
          <p:cNvSpPr/>
          <p:nvPr/>
        </p:nvSpPr>
        <p:spPr>
          <a:xfrm>
            <a:off x="16035619" y="9753601"/>
            <a:ext cx="2306209" cy="461665"/>
          </a:xfrm>
          <a:prstGeom prst="rect">
            <a:avLst/>
          </a:prstGeom>
        </p:spPr>
        <p:txBody>
          <a:bodyPr wrap="none">
            <a:spAutoFit/>
          </a:bodyPr>
          <a:lstStyle/>
          <a:p>
            <a:r>
              <a:rPr lang="pt-BR" sz="2400" dirty="0"/>
              <a:t>Fonte: </a:t>
            </a:r>
            <a:r>
              <a:rPr lang="pt-BR" sz="2400" dirty="0" err="1"/>
              <a:t>Rladies</a:t>
            </a:r>
            <a:r>
              <a:rPr lang="pt-BR" sz="2400" dirty="0"/>
              <a:t> SP</a:t>
            </a:r>
          </a:p>
        </p:txBody>
      </p:sp>
      <p:sp>
        <p:nvSpPr>
          <p:cNvPr id="4" name="Retângulo 3"/>
          <p:cNvSpPr/>
          <p:nvPr/>
        </p:nvSpPr>
        <p:spPr>
          <a:xfrm>
            <a:off x="1035584" y="5041856"/>
            <a:ext cx="7498816" cy="3416320"/>
          </a:xfrm>
          <a:prstGeom prst="rect">
            <a:avLst/>
          </a:prstGeom>
        </p:spPr>
        <p:txBody>
          <a:bodyPr wrap="square">
            <a:spAutoFit/>
          </a:bodyPr>
          <a:lstStyle/>
          <a:p>
            <a:pPr>
              <a:lnSpc>
                <a:spcPct val="150000"/>
              </a:lnSpc>
            </a:pPr>
            <a:r>
              <a:rPr lang="pt-BR" sz="3600" b="1" dirty="0" err="1">
                <a:solidFill>
                  <a:srgbClr val="AD6237"/>
                </a:solidFill>
                <a:latin typeface="Inter" panose="020B0604020202020204" charset="0"/>
                <a:ea typeface="Inter" panose="020B0604020202020204" charset="0"/>
                <a:cs typeface="Segoe UI" panose="020B0502040204020203" pitchFamily="34" charset="0"/>
              </a:rPr>
              <a:t>filter</a:t>
            </a:r>
            <a:r>
              <a:rPr lang="pt-BR" sz="3600" dirty="0">
                <a:solidFill>
                  <a:srgbClr val="AD6237"/>
                </a:solidFill>
                <a:latin typeface="Inter" panose="020B0604020202020204" charset="0"/>
                <a:ea typeface="Inter" panose="020B0604020202020204" charset="0"/>
                <a:cs typeface="Segoe UI" panose="020B0502040204020203" pitchFamily="34" charset="0"/>
              </a:rPr>
              <a:t>(): seleciona linhas</a:t>
            </a:r>
          </a:p>
          <a:p>
            <a:pPr>
              <a:lnSpc>
                <a:spcPct val="150000"/>
              </a:lnSpc>
            </a:pPr>
            <a:r>
              <a:rPr lang="pt-BR" sz="3600" b="1" dirty="0" err="1">
                <a:solidFill>
                  <a:srgbClr val="AD6237"/>
                </a:solidFill>
                <a:latin typeface="Inter" panose="020B0604020202020204" charset="0"/>
                <a:ea typeface="Inter" panose="020B0604020202020204" charset="0"/>
                <a:cs typeface="Segoe UI" panose="020B0502040204020203" pitchFamily="34" charset="0"/>
              </a:rPr>
              <a:t>arrange</a:t>
            </a:r>
            <a:r>
              <a:rPr lang="pt-BR" sz="3600" dirty="0">
                <a:solidFill>
                  <a:srgbClr val="AD6237"/>
                </a:solidFill>
                <a:latin typeface="Inter" panose="020B0604020202020204" charset="0"/>
                <a:ea typeface="Inter" panose="020B0604020202020204" charset="0"/>
                <a:cs typeface="Segoe UI" panose="020B0502040204020203" pitchFamily="34" charset="0"/>
              </a:rPr>
              <a:t>(): ordena de acordo com uma ou mais colunas</a:t>
            </a:r>
          </a:p>
          <a:p>
            <a:pPr>
              <a:lnSpc>
                <a:spcPct val="150000"/>
              </a:lnSpc>
            </a:pPr>
            <a:r>
              <a:rPr lang="pt-BR" sz="3600" b="1" dirty="0" err="1">
                <a:solidFill>
                  <a:srgbClr val="AD6237"/>
                </a:solidFill>
                <a:latin typeface="Inter" panose="020B0604020202020204" charset="0"/>
                <a:ea typeface="Inter" panose="020B0604020202020204" charset="0"/>
                <a:cs typeface="Segoe UI" panose="020B0502040204020203" pitchFamily="34" charset="0"/>
              </a:rPr>
              <a:t>select</a:t>
            </a:r>
            <a:r>
              <a:rPr lang="pt-BR" sz="3600" dirty="0">
                <a:solidFill>
                  <a:srgbClr val="AD6237"/>
                </a:solidFill>
                <a:latin typeface="Inter" panose="020B0604020202020204" charset="0"/>
                <a:ea typeface="Inter" panose="020B0604020202020204" charset="0"/>
                <a:cs typeface="Segoe UI" panose="020B0502040204020203" pitchFamily="34" charset="0"/>
              </a:rPr>
              <a:t>(): seleciona colunas</a:t>
            </a:r>
          </a:p>
        </p:txBody>
      </p:sp>
      <p:sp>
        <p:nvSpPr>
          <p:cNvPr id="6" name="Retângulo 5"/>
          <p:cNvSpPr/>
          <p:nvPr/>
        </p:nvSpPr>
        <p:spPr>
          <a:xfrm>
            <a:off x="9111343" y="5050482"/>
            <a:ext cx="8039846" cy="3416320"/>
          </a:xfrm>
          <a:prstGeom prst="rect">
            <a:avLst/>
          </a:prstGeom>
        </p:spPr>
        <p:txBody>
          <a:bodyPr wrap="square">
            <a:spAutoFit/>
          </a:bodyPr>
          <a:lstStyle/>
          <a:p>
            <a:pPr>
              <a:lnSpc>
                <a:spcPct val="150000"/>
              </a:lnSpc>
            </a:pPr>
            <a:r>
              <a:rPr lang="pt-BR" sz="3600" b="1" dirty="0" err="1">
                <a:latin typeface="Inter" panose="020B0604020202020204" charset="0"/>
                <a:ea typeface="Inter" panose="020B0604020202020204" charset="0"/>
                <a:cs typeface="Segoe UI" panose="020B0502040204020203" pitchFamily="34" charset="0"/>
              </a:rPr>
              <a:t>mutate</a:t>
            </a:r>
            <a:r>
              <a:rPr lang="pt-BR" sz="3600" dirty="0">
                <a:latin typeface="Inter" panose="020B0604020202020204" charset="0"/>
                <a:ea typeface="Inter" panose="020B0604020202020204" charset="0"/>
                <a:cs typeface="Segoe UI" panose="020B0502040204020203" pitchFamily="34" charset="0"/>
              </a:rPr>
              <a:t>(): cria/modifica colunas</a:t>
            </a:r>
          </a:p>
          <a:p>
            <a:pPr>
              <a:lnSpc>
                <a:spcPct val="150000"/>
              </a:lnSpc>
            </a:pPr>
            <a:r>
              <a:rPr lang="pt-BR" sz="3600" b="1" dirty="0" err="1">
                <a:latin typeface="Inter" panose="020B0604020202020204" charset="0"/>
                <a:ea typeface="Inter" panose="020B0604020202020204" charset="0"/>
                <a:cs typeface="Segoe UI" panose="020B0502040204020203" pitchFamily="34" charset="0"/>
              </a:rPr>
              <a:t>summarise</a:t>
            </a:r>
            <a:r>
              <a:rPr lang="pt-BR" sz="3600" dirty="0">
                <a:latin typeface="Inter" panose="020B0604020202020204" charset="0"/>
                <a:ea typeface="Inter" panose="020B0604020202020204" charset="0"/>
                <a:cs typeface="Segoe UI" panose="020B0502040204020203" pitchFamily="34" charset="0"/>
              </a:rPr>
              <a:t>(): sumariza/agrega colunas</a:t>
            </a:r>
            <a:br>
              <a:rPr lang="pt-BR" sz="3600" dirty="0">
                <a:latin typeface="Inter" panose="020B0604020202020204" charset="0"/>
                <a:ea typeface="Inter" panose="020B0604020202020204" charset="0"/>
                <a:cs typeface="Segoe UI" panose="020B0502040204020203" pitchFamily="34" charset="0"/>
              </a:rPr>
            </a:br>
            <a:r>
              <a:rPr lang="pt-BR" sz="3600" b="1" dirty="0" err="1">
                <a:latin typeface="Inter" panose="020B0604020202020204" charset="0"/>
                <a:ea typeface="Inter" panose="020B0604020202020204" charset="0"/>
                <a:cs typeface="Segoe UI" panose="020B0502040204020203" pitchFamily="34" charset="0"/>
              </a:rPr>
              <a:t>group_by</a:t>
            </a:r>
            <a:r>
              <a:rPr lang="pt-BR" sz="3600" dirty="0">
                <a:latin typeface="Inter" panose="020B0604020202020204" charset="0"/>
                <a:ea typeface="Inter" panose="020B0604020202020204" charset="0"/>
                <a:cs typeface="Segoe UI" panose="020B0502040204020203" pitchFamily="34" charset="0"/>
              </a:rPr>
              <a:t>(): agrupa colunas</a:t>
            </a:r>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600" normalizeH="0" baseline="0" noProof="0" dirty="0" err="1">
                <a:ln>
                  <a:noFill/>
                </a:ln>
                <a:solidFill>
                  <a:srgbClr val="000000"/>
                </a:solidFill>
                <a:effectLst/>
                <a:uLnTx/>
                <a:uFillTx/>
                <a:latin typeface="Inter"/>
                <a:ea typeface="+mn-ea"/>
                <a:cs typeface="+mn-cs"/>
              </a:rPr>
              <a:t>Manipulação</a:t>
            </a:r>
            <a:r>
              <a:rPr kumimoji="0" lang="en-US" sz="2000" b="0" i="0" u="none" strike="noStrike" kern="1200" cap="none" spc="600" normalizeH="0" baseline="0" noProof="0" dirty="0">
                <a:ln>
                  <a:noFill/>
                </a:ln>
                <a:solidFill>
                  <a:srgbClr val="000000"/>
                </a:solidFill>
                <a:effectLst/>
                <a:uLnTx/>
                <a:uFillTx/>
                <a:latin typeface="Inter"/>
                <a:ea typeface="+mn-ea"/>
                <a:cs typeface="+mn-cs"/>
              </a:rPr>
              <a:t> de dados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em</a:t>
            </a:r>
            <a:r>
              <a:rPr kumimoji="0" lang="en-US" sz="2000" b="0" i="0" u="none" strike="noStrike" kern="1200" cap="none" spc="600" normalizeH="0" baseline="0" noProof="0" dirty="0">
                <a:ln>
                  <a:noFill/>
                </a:ln>
                <a:solidFill>
                  <a:srgbClr val="000000"/>
                </a:solidFill>
                <a:effectLst/>
                <a:uLnTx/>
                <a:uFillTx/>
                <a:latin typeface="Inter"/>
                <a:ea typeface="+mn-ea"/>
                <a:cs typeface="+mn-cs"/>
              </a:rPr>
              <a:t> R: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pacotes</a:t>
            </a:r>
            <a:r>
              <a:rPr kumimoji="0" lang="en-US" sz="2000" b="0" i="0" u="none" strike="noStrike" kern="1200" cap="none" spc="600" normalizeH="0" baseline="0" noProof="0" dirty="0">
                <a:ln>
                  <a:noFill/>
                </a:ln>
                <a:solidFill>
                  <a:srgbClr val="000000"/>
                </a:solidFill>
                <a:effectLst/>
                <a:uLnTx/>
                <a:uFillTx/>
                <a:latin typeface="Inter"/>
                <a:ea typeface="+mn-ea"/>
                <a:cs typeface="+mn-cs"/>
              </a:rPr>
              <a:t> e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funções</a:t>
            </a:r>
            <a:r>
              <a:rPr kumimoji="0" lang="en-US" sz="2000" b="0" i="0" u="none" strike="noStrike" kern="1200" cap="none" spc="600" normalizeH="0" baseline="0" noProof="0" dirty="0">
                <a:ln>
                  <a:noFill/>
                </a:ln>
                <a:solidFill>
                  <a:srgbClr val="000000"/>
                </a:solidFill>
                <a:effectLst/>
                <a:uLnTx/>
                <a:uFillTx/>
                <a:latin typeface="Inter"/>
                <a:ea typeface="+mn-ea"/>
                <a:cs typeface="+mn-cs"/>
              </a:rPr>
              <a:t> </a:t>
            </a:r>
            <a:r>
              <a:rPr kumimoji="0" lang="en-US" sz="2000" b="0" i="0" u="none" strike="noStrike" kern="1200" cap="none" spc="600" normalizeH="0" baseline="0" noProof="0" dirty="0" err="1">
                <a:ln>
                  <a:noFill/>
                </a:ln>
                <a:solidFill>
                  <a:srgbClr val="000000"/>
                </a:solidFill>
                <a:effectLst/>
                <a:uLnTx/>
                <a:uFillTx/>
                <a:latin typeface="Inter"/>
                <a:ea typeface="+mn-ea"/>
                <a:cs typeface="+mn-cs"/>
              </a:rPr>
              <a:t>essenciais</a:t>
            </a:r>
            <a:endParaRPr kumimoji="0" lang="en-US" sz="2000" b="0" i="0" u="none" strike="noStrike" kern="1200" cap="none" spc="600" normalizeH="0" baseline="0" noProof="0" dirty="0">
              <a:ln>
                <a:noFill/>
              </a:ln>
              <a:solidFill>
                <a:srgbClr val="000000"/>
              </a:solidFill>
              <a:effectLst/>
              <a:uLnTx/>
              <a:uFillTx/>
              <a:latin typeface="Inter"/>
              <a:ea typeface="+mn-ea"/>
              <a:cs typeface="+mn-cs"/>
            </a:endParaRPr>
          </a:p>
        </p:txBody>
      </p:sp>
      <p:sp>
        <p:nvSpPr>
          <p:cNvPr id="12" name="Título 1"/>
          <p:cNvSpPr txBox="1">
            <a:spLocks/>
          </p:cNvSpPr>
          <p:nvPr/>
        </p:nvSpPr>
        <p:spPr>
          <a:xfrm>
            <a:off x="1028700" y="1510620"/>
            <a:ext cx="14585416" cy="13129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pt-BR" sz="5800" b="1" dirty="0" smtClean="0">
                <a:solidFill>
                  <a:srgbClr val="AD6237"/>
                </a:solidFill>
                <a:latin typeface="Inter" panose="020B0604020202020204" charset="0"/>
                <a:ea typeface="Inter" panose="020B0604020202020204" charset="0"/>
                <a:cs typeface="Segoe UI Semibold" panose="020B0702040204020203" pitchFamily="34" charset="0"/>
              </a:rPr>
              <a:t>DPLYR</a:t>
            </a:r>
            <a:endParaRPr kumimoji="0" lang="en-GB" sz="4300" i="0" u="none" strike="noStrike" kern="1200" cap="none" spc="0" normalizeH="0" baseline="0" noProof="0" dirty="0">
              <a:ln>
                <a:noFill/>
              </a:ln>
              <a:solidFill>
                <a:srgbClr val="AD6237"/>
              </a:solidFill>
              <a:effectLst/>
              <a:uLnTx/>
              <a:uFillTx/>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110661238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8288000" cy="10287000"/>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346075" y="7938165"/>
            <a:ext cx="13066296" cy="1477328"/>
          </a:xfrm>
          <a:prstGeom prst="rect">
            <a:avLst/>
          </a:prstGeom>
          <a:noFill/>
        </p:spPr>
        <p:txBody>
          <a:bodyPr wrap="square" rtlCol="0">
            <a:spAutoFit/>
          </a:bodyPr>
          <a:lstStyle/>
          <a:p>
            <a:pPr algn="r"/>
            <a:r>
              <a:rPr lang="pt-BR" sz="9000" dirty="0" err="1">
                <a:solidFill>
                  <a:schemeClr val="bg1"/>
                </a:solidFill>
                <a:latin typeface="Inter" panose="020B0604020202020204" charset="0"/>
                <a:ea typeface="Inter" panose="020B0604020202020204" charset="0"/>
                <a:cs typeface="Segoe UI Semibold" panose="020B0702040204020203" pitchFamily="34" charset="0"/>
              </a:rPr>
              <a:t>dplyr</a:t>
            </a:r>
            <a:r>
              <a:rPr lang="pt-BR" sz="9000" dirty="0">
                <a:solidFill>
                  <a:schemeClr val="bg1"/>
                </a:solidFill>
                <a:latin typeface="Inter" panose="020B0604020202020204" charset="0"/>
                <a:ea typeface="Inter" panose="020B0604020202020204" charset="0"/>
                <a:cs typeface="Segoe UI Semibold" panose="020B0702040204020203" pitchFamily="34" charset="0"/>
              </a:rPr>
              <a:t>::</a:t>
            </a:r>
            <a:r>
              <a:rPr lang="pt-BR" sz="9000" dirty="0" err="1">
                <a:solidFill>
                  <a:schemeClr val="bg1"/>
                </a:solidFill>
                <a:latin typeface="Inter" panose="020B0604020202020204" charset="0"/>
                <a:ea typeface="Inter" panose="020B0604020202020204" charset="0"/>
                <a:cs typeface="Segoe UI Semibold" panose="020B0702040204020203" pitchFamily="34" charset="0"/>
              </a:rPr>
              <a:t>filter</a:t>
            </a:r>
            <a:endParaRPr lang="pt-BR" sz="9000" dirty="0">
              <a:solidFill>
                <a:schemeClr val="bg1"/>
              </a:solidFill>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38583641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11668</TotalTime>
  <Words>16016</Words>
  <Application>Microsoft Office PowerPoint</Application>
  <PresentationFormat>Personalizar</PresentationFormat>
  <Paragraphs>2267</Paragraphs>
  <Slides>223</Slides>
  <Notes>138</Notes>
  <HiddenSlides>0</HiddenSlides>
  <MMClips>0</MMClips>
  <ScaleCrop>false</ScaleCrop>
  <HeadingPairs>
    <vt:vector size="6" baseType="variant">
      <vt:variant>
        <vt:lpstr>Fontes usadas</vt:lpstr>
      </vt:variant>
      <vt:variant>
        <vt:i4>17</vt:i4>
      </vt:variant>
      <vt:variant>
        <vt:lpstr>Tema</vt:lpstr>
      </vt:variant>
      <vt:variant>
        <vt:i4>1</vt:i4>
      </vt:variant>
      <vt:variant>
        <vt:lpstr>Títulos de slides</vt:lpstr>
      </vt:variant>
      <vt:variant>
        <vt:i4>223</vt:i4>
      </vt:variant>
    </vt:vector>
  </HeadingPairs>
  <TitlesOfParts>
    <vt:vector size="241" baseType="lpstr">
      <vt:lpstr>Barlow</vt:lpstr>
      <vt:lpstr>Open Sans</vt:lpstr>
      <vt:lpstr>Gadugi</vt:lpstr>
      <vt:lpstr>Wingdings 3</vt:lpstr>
      <vt:lpstr>Lucida Console</vt:lpstr>
      <vt:lpstr>TAN Twinkle</vt:lpstr>
      <vt:lpstr>Segoe UI Semibold</vt:lpstr>
      <vt:lpstr>Arial</vt:lpstr>
      <vt:lpstr>Wingdings</vt:lpstr>
      <vt:lpstr>Helvetica</vt:lpstr>
      <vt:lpstr>Calibri</vt:lpstr>
      <vt:lpstr>Fira Sans</vt:lpstr>
      <vt:lpstr>Inter</vt:lpstr>
      <vt:lpstr>Segoe UI</vt:lpstr>
      <vt:lpstr>Varela Round</vt:lpstr>
      <vt:lpstr>Tw Cen MT</vt:lpstr>
      <vt:lpstr>Tahoma</vt:lpstr>
      <vt:lpstr>Office Theme</vt:lpstr>
      <vt:lpstr>Apresentação do PowerPoint</vt:lpstr>
      <vt:lpstr>Apresentação do PowerPoint</vt:lpstr>
      <vt:lpstr>Antes de falar de r...</vt:lpstr>
      <vt:lpstr>Apresentação do PowerPoint</vt:lpstr>
      <vt:lpstr>O que é R?</vt:lpstr>
      <vt:lpstr>O que é R?</vt:lpstr>
      <vt:lpstr>Possibilidades com R</vt:lpstr>
      <vt:lpstr>Possibilidades com R</vt:lpstr>
      <vt:lpstr>Possibilidades com R</vt:lpstr>
      <vt:lpstr>Apresentação do PowerPoint</vt:lpstr>
      <vt:lpstr>Apresentação do PowerPoint</vt:lpstr>
      <vt:lpstr>Apresentação do PowerPoint</vt:lpstr>
      <vt:lpstr>COMO TUDO ISSO FUNCIONA?</vt:lpstr>
      <vt:lpstr>COMO TUDO ISSO FUNCIONA?</vt:lpstr>
      <vt:lpstr>COMO TUDO ISSO FUNCIONA?</vt:lpstr>
      <vt:lpstr>COMO TUDO ISSO FUNCIONA?</vt:lpstr>
      <vt:lpstr>COMO TUDO ISSO FUNCIONA?</vt:lpstr>
      <vt:lpstr>COMO TUDO ISSO FUNCIONA?</vt:lpstr>
      <vt:lpstr>COMO TUDO ISSO FUNCIONA?</vt:lpstr>
      <vt:lpstr>COMO TUDO ISSO FUNCIONA?</vt:lpstr>
      <vt:lpstr>COMO TUDO ISSO FUNCIONA?</vt:lpstr>
      <vt:lpstr>COMO TUDO ISSO FUNCIONA?</vt:lpstr>
      <vt:lpstr>Apresentação do PowerPoint</vt:lpstr>
      <vt:lpstr>Apresentação do PowerPoint</vt:lpstr>
      <vt:lpstr>Apresentação do PowerPoint</vt:lpstr>
      <vt:lpstr>Apresentação do PowerPoint</vt:lpstr>
      <vt:lpstr>Componentes de um script</vt:lpstr>
      <vt:lpstr>Componentes de um script</vt:lpstr>
      <vt:lpstr>Componentes de um script</vt:lpstr>
      <vt:lpstr>Componentes de um script</vt:lpstr>
      <vt:lpstr>Componentes de um script</vt:lpstr>
      <vt:lpstr>Componentes de um script</vt:lpstr>
      <vt:lpstr>OBJETOS NO R</vt:lpstr>
      <vt:lpstr>OBJETOS NO R</vt:lpstr>
      <vt:lpstr>OBJETOS NO R</vt:lpstr>
      <vt:lpstr>OBJETOS NO R</vt:lpstr>
      <vt:lpstr>OBJETOS NO R</vt:lpstr>
      <vt:lpstr>OBJETOS NO R</vt:lpstr>
      <vt:lpstr>OBJETOS NO R</vt:lpstr>
      <vt:lpstr>Apresentação do PowerPoint</vt:lpstr>
      <vt:lpstr>Boas práticas no R</vt:lpstr>
      <vt:lpstr>Boas práticas no R</vt:lpstr>
      <vt:lpstr>Boas práticas no 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Propriedades das escalas</vt:lpstr>
      <vt:lpstr>Propriedades das escalas</vt:lpstr>
      <vt:lpstr>Hora de pensar sobre dados!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Objetos no R</vt:lpstr>
      <vt:lpstr>Apresentação do PowerPoint</vt:lpstr>
      <vt:lpstr>Apresentação do PowerPoint</vt:lpstr>
      <vt:lpstr>Exercício rápido!</vt:lpstr>
      <vt:lpstr>Exercício rápido!</vt:lpstr>
      <vt:lpstr>Apresentação do PowerPoint</vt:lpstr>
      <vt:lpstr>Apresentação do PowerPoint</vt:lpstr>
      <vt:lpstr>Apresentação do PowerPoint</vt:lpstr>
      <vt:lpstr>TIDYVERSE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Como descrever a linha de regressão?</vt:lpstr>
      <vt:lpstr>Como descrever a linha de regressão?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Boas práticas no R</vt:lpstr>
      <vt:lpstr>Boas práticas no 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Ana Carla Crispim</dc:creator>
  <cp:lastModifiedBy>Ana Crispim</cp:lastModifiedBy>
  <cp:revision>88</cp:revision>
  <dcterms:created xsi:type="dcterms:W3CDTF">2006-08-16T00:00:00Z</dcterms:created>
  <dcterms:modified xsi:type="dcterms:W3CDTF">2024-03-22T00:33:38Z</dcterms:modified>
  <dc:identifier>DAFiVDXQZRQ</dc:identifier>
</cp:coreProperties>
</file>